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82" r:id="rId2"/>
    <p:sldMasterId id="2147483657" r:id="rId3"/>
    <p:sldMasterId id="2147483890" r:id="rId4"/>
    <p:sldMasterId id="2147483701" r:id="rId5"/>
    <p:sldMasterId id="2147483648" r:id="rId6"/>
    <p:sldMasterId id="2147483682" r:id="rId7"/>
  </p:sldMasterIdLst>
  <p:notesMasterIdLst>
    <p:notesMasterId r:id="rId49"/>
  </p:notesMasterIdLst>
  <p:sldIdLst>
    <p:sldId id="740" r:id="rId8"/>
    <p:sldId id="742" r:id="rId9"/>
    <p:sldId id="743" r:id="rId10"/>
    <p:sldId id="744" r:id="rId11"/>
    <p:sldId id="745" r:id="rId12"/>
    <p:sldId id="746" r:id="rId13"/>
    <p:sldId id="747" r:id="rId14"/>
    <p:sldId id="748" r:id="rId15"/>
    <p:sldId id="749" r:id="rId16"/>
    <p:sldId id="750" r:id="rId17"/>
    <p:sldId id="751" r:id="rId18"/>
    <p:sldId id="752" r:id="rId19"/>
    <p:sldId id="753" r:id="rId20"/>
    <p:sldId id="754" r:id="rId21"/>
    <p:sldId id="755" r:id="rId22"/>
    <p:sldId id="756" r:id="rId23"/>
    <p:sldId id="757" r:id="rId24"/>
    <p:sldId id="758" r:id="rId25"/>
    <p:sldId id="759" r:id="rId26"/>
    <p:sldId id="760" r:id="rId27"/>
    <p:sldId id="761" r:id="rId28"/>
    <p:sldId id="762" r:id="rId29"/>
    <p:sldId id="763" r:id="rId30"/>
    <p:sldId id="764" r:id="rId31"/>
    <p:sldId id="765" r:id="rId32"/>
    <p:sldId id="776" r:id="rId33"/>
    <p:sldId id="777" r:id="rId34"/>
    <p:sldId id="778" r:id="rId35"/>
    <p:sldId id="779" r:id="rId36"/>
    <p:sldId id="780" r:id="rId37"/>
    <p:sldId id="781" r:id="rId38"/>
    <p:sldId id="782" r:id="rId39"/>
    <p:sldId id="783" r:id="rId40"/>
    <p:sldId id="784" r:id="rId41"/>
    <p:sldId id="785" r:id="rId42"/>
    <p:sldId id="786" r:id="rId43"/>
    <p:sldId id="787" r:id="rId44"/>
    <p:sldId id="788" r:id="rId45"/>
    <p:sldId id="789" r:id="rId46"/>
    <p:sldId id="790" r:id="rId47"/>
    <p:sldId id="74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2"/>
    <p:restoredTop sz="95884"/>
  </p:normalViewPr>
  <p:slideViewPr>
    <p:cSldViewPr snapToGrid="0" snapToObjects="1">
      <p:cViewPr varScale="1">
        <p:scale>
          <a:sx n="121" d="100"/>
          <a:sy n="121"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CA4DE-3DD7-407D-95FE-740DD25E9FD1}"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7A111866-DA9E-4A0D-9535-9E0CFF32B086}">
      <dgm:prSet phldrT="[Text]" phldr="0"/>
      <dgm:spPr/>
      <dgm:t>
        <a:bodyPr/>
        <a:lstStyle/>
        <a:p>
          <a:r>
            <a:rPr lang="en-US" dirty="0">
              <a:latin typeface="Calibri Light" panose="020F0302020204030204"/>
            </a:rPr>
            <a:t>CHD</a:t>
          </a:r>
          <a:endParaRPr lang="en-US" dirty="0"/>
        </a:p>
      </dgm:t>
    </dgm:pt>
    <dgm:pt modelId="{58971AFA-5DDE-494A-BC0B-FAF4A7E9AE4C}" type="parTrans" cxnId="{2BAAA172-780A-4116-95D3-CC8E557996EB}">
      <dgm:prSet/>
      <dgm:spPr/>
      <dgm:t>
        <a:bodyPr/>
        <a:lstStyle/>
        <a:p>
          <a:endParaRPr lang="en-US"/>
        </a:p>
      </dgm:t>
    </dgm:pt>
    <dgm:pt modelId="{F48317CF-232C-4127-A56B-F987A5EF9904}" type="sibTrans" cxnId="{2BAAA172-780A-4116-95D3-CC8E557996EB}">
      <dgm:prSet/>
      <dgm:spPr/>
      <dgm:t>
        <a:bodyPr/>
        <a:lstStyle/>
        <a:p>
          <a:endParaRPr lang="en-US"/>
        </a:p>
      </dgm:t>
    </dgm:pt>
    <dgm:pt modelId="{EC9E3C89-2B37-4B4B-8E93-05B10A1C654F}">
      <dgm:prSet phldrT="[Text]" phldr="0"/>
      <dgm:spPr/>
      <dgm:t>
        <a:bodyPr/>
        <a:lstStyle/>
        <a:p>
          <a:r>
            <a:rPr lang="en-US" dirty="0">
              <a:latin typeface="Calibri Light" panose="020F0302020204030204"/>
            </a:rPr>
            <a:t>T2D</a:t>
          </a:r>
          <a:endParaRPr lang="en-US" dirty="0"/>
        </a:p>
      </dgm:t>
    </dgm:pt>
    <dgm:pt modelId="{59CBADA2-3E46-481D-83A9-1808086E050A}" type="parTrans" cxnId="{A76B1FF6-4AB4-4983-A96E-B780EEC6B99A}">
      <dgm:prSet/>
      <dgm:spPr/>
      <dgm:t>
        <a:bodyPr/>
        <a:lstStyle/>
        <a:p>
          <a:endParaRPr lang="en-US"/>
        </a:p>
      </dgm:t>
    </dgm:pt>
    <dgm:pt modelId="{4973845E-99CA-40AE-8AB0-1FF141FCDDAC}" type="sibTrans" cxnId="{A76B1FF6-4AB4-4983-A96E-B780EEC6B99A}">
      <dgm:prSet/>
      <dgm:spPr/>
      <dgm:t>
        <a:bodyPr/>
        <a:lstStyle/>
        <a:p>
          <a:endParaRPr lang="en-US"/>
        </a:p>
      </dgm:t>
    </dgm:pt>
    <dgm:pt modelId="{DDE4D9D3-54E1-4169-8E71-64FD36E5BB0F}" type="pres">
      <dgm:prSet presAssocID="{E28CA4DE-3DD7-407D-95FE-740DD25E9FD1}" presName="cycle" presStyleCnt="0">
        <dgm:presLayoutVars>
          <dgm:dir/>
          <dgm:resizeHandles val="exact"/>
        </dgm:presLayoutVars>
      </dgm:prSet>
      <dgm:spPr/>
    </dgm:pt>
    <dgm:pt modelId="{7749FFF9-9C84-432C-98C3-7CD155F54322}" type="pres">
      <dgm:prSet presAssocID="{7A111866-DA9E-4A0D-9535-9E0CFF32B086}" presName="node" presStyleLbl="node1" presStyleIdx="0" presStyleCnt="2">
        <dgm:presLayoutVars>
          <dgm:bulletEnabled val="1"/>
        </dgm:presLayoutVars>
      </dgm:prSet>
      <dgm:spPr/>
    </dgm:pt>
    <dgm:pt modelId="{7FD9F877-A4B0-4A7F-B67E-9E2CC267FAE1}" type="pres">
      <dgm:prSet presAssocID="{7A111866-DA9E-4A0D-9535-9E0CFF32B086}" presName="spNode" presStyleCnt="0"/>
      <dgm:spPr/>
    </dgm:pt>
    <dgm:pt modelId="{4783C4DA-7140-4149-A093-9B065AFED265}" type="pres">
      <dgm:prSet presAssocID="{F48317CF-232C-4127-A56B-F987A5EF9904}" presName="sibTrans" presStyleLbl="sibTrans1D1" presStyleIdx="0" presStyleCnt="2"/>
      <dgm:spPr/>
    </dgm:pt>
    <dgm:pt modelId="{9E07DB44-8525-4251-98FD-BF368CAB1800}" type="pres">
      <dgm:prSet presAssocID="{EC9E3C89-2B37-4B4B-8E93-05B10A1C654F}" presName="node" presStyleLbl="node1" presStyleIdx="1" presStyleCnt="2">
        <dgm:presLayoutVars>
          <dgm:bulletEnabled val="1"/>
        </dgm:presLayoutVars>
      </dgm:prSet>
      <dgm:spPr/>
    </dgm:pt>
    <dgm:pt modelId="{DB2A332D-52F0-4EC4-807B-DADDC1845CE0}" type="pres">
      <dgm:prSet presAssocID="{EC9E3C89-2B37-4B4B-8E93-05B10A1C654F}" presName="spNode" presStyleCnt="0"/>
      <dgm:spPr/>
    </dgm:pt>
    <dgm:pt modelId="{07669080-1084-46C5-B024-C486E6AAC7D0}" type="pres">
      <dgm:prSet presAssocID="{4973845E-99CA-40AE-8AB0-1FF141FCDDAC}" presName="sibTrans" presStyleLbl="sibTrans1D1" presStyleIdx="1" presStyleCnt="2"/>
      <dgm:spPr/>
    </dgm:pt>
  </dgm:ptLst>
  <dgm:cxnLst>
    <dgm:cxn modelId="{0D83710A-4BE2-4494-AA50-4961411A7349}" type="presOf" srcId="{E28CA4DE-3DD7-407D-95FE-740DD25E9FD1}" destId="{DDE4D9D3-54E1-4169-8E71-64FD36E5BB0F}" srcOrd="0" destOrd="0" presId="urn:microsoft.com/office/officeart/2005/8/layout/cycle6"/>
    <dgm:cxn modelId="{B3F62C13-E015-4D6A-A877-ACC2DE226825}" type="presOf" srcId="{7A111866-DA9E-4A0D-9535-9E0CFF32B086}" destId="{7749FFF9-9C84-432C-98C3-7CD155F54322}" srcOrd="0" destOrd="0" presId="urn:microsoft.com/office/officeart/2005/8/layout/cycle6"/>
    <dgm:cxn modelId="{2D6A6B68-5557-4537-9ABA-D35C0E9C2ECF}" type="presOf" srcId="{4973845E-99CA-40AE-8AB0-1FF141FCDDAC}" destId="{07669080-1084-46C5-B024-C486E6AAC7D0}" srcOrd="0" destOrd="0" presId="urn:microsoft.com/office/officeart/2005/8/layout/cycle6"/>
    <dgm:cxn modelId="{2BAAA172-780A-4116-95D3-CC8E557996EB}" srcId="{E28CA4DE-3DD7-407D-95FE-740DD25E9FD1}" destId="{7A111866-DA9E-4A0D-9535-9E0CFF32B086}" srcOrd="0" destOrd="0" parTransId="{58971AFA-5DDE-494A-BC0B-FAF4A7E9AE4C}" sibTransId="{F48317CF-232C-4127-A56B-F987A5EF9904}"/>
    <dgm:cxn modelId="{2C136779-1FEF-4C91-BC8C-EDEC52F7F7EB}" type="presOf" srcId="{F48317CF-232C-4127-A56B-F987A5EF9904}" destId="{4783C4DA-7140-4149-A093-9B065AFED265}" srcOrd="0" destOrd="0" presId="urn:microsoft.com/office/officeart/2005/8/layout/cycle6"/>
    <dgm:cxn modelId="{A76B1FF6-4AB4-4983-A96E-B780EEC6B99A}" srcId="{E28CA4DE-3DD7-407D-95FE-740DD25E9FD1}" destId="{EC9E3C89-2B37-4B4B-8E93-05B10A1C654F}" srcOrd="1" destOrd="0" parTransId="{59CBADA2-3E46-481D-83A9-1808086E050A}" sibTransId="{4973845E-99CA-40AE-8AB0-1FF141FCDDAC}"/>
    <dgm:cxn modelId="{A16E15F7-B51C-48AA-9B98-DF1F23E18798}" type="presOf" srcId="{EC9E3C89-2B37-4B4B-8E93-05B10A1C654F}" destId="{9E07DB44-8525-4251-98FD-BF368CAB1800}" srcOrd="0" destOrd="0" presId="urn:microsoft.com/office/officeart/2005/8/layout/cycle6"/>
    <dgm:cxn modelId="{77B74CCF-B729-400A-918B-E9641F0B3910}" type="presParOf" srcId="{DDE4D9D3-54E1-4169-8E71-64FD36E5BB0F}" destId="{7749FFF9-9C84-432C-98C3-7CD155F54322}" srcOrd="0" destOrd="0" presId="urn:microsoft.com/office/officeart/2005/8/layout/cycle6"/>
    <dgm:cxn modelId="{224800DD-A09B-4DF6-A721-D7DCC9994221}" type="presParOf" srcId="{DDE4D9D3-54E1-4169-8E71-64FD36E5BB0F}" destId="{7FD9F877-A4B0-4A7F-B67E-9E2CC267FAE1}" srcOrd="1" destOrd="0" presId="urn:microsoft.com/office/officeart/2005/8/layout/cycle6"/>
    <dgm:cxn modelId="{95685B5B-EE33-43ED-92D6-0C2B435C4F2C}" type="presParOf" srcId="{DDE4D9D3-54E1-4169-8E71-64FD36E5BB0F}" destId="{4783C4DA-7140-4149-A093-9B065AFED265}" srcOrd="2" destOrd="0" presId="urn:microsoft.com/office/officeart/2005/8/layout/cycle6"/>
    <dgm:cxn modelId="{6BD9FA31-E63A-4C7D-9CD8-EFA1D56A2578}" type="presParOf" srcId="{DDE4D9D3-54E1-4169-8E71-64FD36E5BB0F}" destId="{9E07DB44-8525-4251-98FD-BF368CAB1800}" srcOrd="3" destOrd="0" presId="urn:microsoft.com/office/officeart/2005/8/layout/cycle6"/>
    <dgm:cxn modelId="{85412701-D3CB-458F-92FB-9958EAEE030C}" type="presParOf" srcId="{DDE4D9D3-54E1-4169-8E71-64FD36E5BB0F}" destId="{DB2A332D-52F0-4EC4-807B-DADDC1845CE0}" srcOrd="4" destOrd="0" presId="urn:microsoft.com/office/officeart/2005/8/layout/cycle6"/>
    <dgm:cxn modelId="{8296DFF9-75A2-4A74-ADBB-B9DB283558B1}" type="presParOf" srcId="{DDE4D9D3-54E1-4169-8E71-64FD36E5BB0F}" destId="{07669080-1084-46C5-B024-C486E6AAC7D0}" srcOrd="5"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057FB-47E4-406E-90AB-4CD63A2D75F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E135FFE4-5A87-46C0-86E4-738CCB55F4A5}">
      <dgm:prSet phldrT="[Text]" custT="1"/>
      <dgm:spPr/>
      <dgm:t>
        <a:bodyPr/>
        <a:lstStyle/>
        <a:p>
          <a:r>
            <a:rPr lang="en-AU" sz="2000" dirty="0"/>
            <a:t>Monitor evidence use</a:t>
          </a:r>
        </a:p>
      </dgm:t>
    </dgm:pt>
    <dgm:pt modelId="{981E5111-0B14-4BAE-A02C-41E509E462F1}" type="parTrans" cxnId="{05D8D3EE-EB05-49CD-A8C3-1C85779BA30F}">
      <dgm:prSet/>
      <dgm:spPr/>
      <dgm:t>
        <a:bodyPr/>
        <a:lstStyle/>
        <a:p>
          <a:endParaRPr lang="en-AU" sz="2000"/>
        </a:p>
      </dgm:t>
    </dgm:pt>
    <dgm:pt modelId="{0DBD49A3-49BA-40D4-91FD-2C4FB95543DE}" type="sibTrans" cxnId="{05D8D3EE-EB05-49CD-A8C3-1C85779BA30F}">
      <dgm:prSet/>
      <dgm:spPr/>
      <dgm:t>
        <a:bodyPr/>
        <a:lstStyle/>
        <a:p>
          <a:endParaRPr lang="en-AU" sz="2000"/>
        </a:p>
      </dgm:t>
    </dgm:pt>
    <dgm:pt modelId="{D83B5789-293E-4EC7-A442-9D0E93AFCDE1}">
      <dgm:prSet phldrT="[Text]" custT="1"/>
      <dgm:spPr/>
      <dgm:t>
        <a:bodyPr/>
        <a:lstStyle/>
        <a:p>
          <a:r>
            <a:rPr lang="en-AU" sz="2000" dirty="0"/>
            <a:t>Evaluate outcomes</a:t>
          </a:r>
        </a:p>
      </dgm:t>
    </dgm:pt>
    <dgm:pt modelId="{87949ABA-C6CC-4F12-B648-1F69F39795AF}" type="parTrans" cxnId="{9CE7017F-1F9C-43C1-8F56-B039036616F7}">
      <dgm:prSet/>
      <dgm:spPr/>
      <dgm:t>
        <a:bodyPr/>
        <a:lstStyle/>
        <a:p>
          <a:endParaRPr lang="en-AU" sz="2000"/>
        </a:p>
      </dgm:t>
    </dgm:pt>
    <dgm:pt modelId="{6308E45B-57A6-4D0D-8013-691E6D1D746F}" type="sibTrans" cxnId="{9CE7017F-1F9C-43C1-8F56-B039036616F7}">
      <dgm:prSet/>
      <dgm:spPr/>
      <dgm:t>
        <a:bodyPr/>
        <a:lstStyle/>
        <a:p>
          <a:endParaRPr lang="en-AU" sz="2000"/>
        </a:p>
      </dgm:t>
    </dgm:pt>
    <dgm:pt modelId="{99F221D4-D401-47BD-B988-41D060046421}">
      <dgm:prSet phldrT="[Text]" custT="1"/>
      <dgm:spPr/>
      <dgm:t>
        <a:bodyPr/>
        <a:lstStyle/>
        <a:p>
          <a:r>
            <a:rPr lang="en-AU" sz="2000" dirty="0"/>
            <a:t>Sustain evidence use</a:t>
          </a:r>
        </a:p>
      </dgm:t>
    </dgm:pt>
    <dgm:pt modelId="{0CAD47EF-1F5B-4F20-AD17-5B5958E2185A}" type="parTrans" cxnId="{4AF146FF-B937-4E26-9EEF-86FD5E108E24}">
      <dgm:prSet/>
      <dgm:spPr/>
      <dgm:t>
        <a:bodyPr/>
        <a:lstStyle/>
        <a:p>
          <a:endParaRPr lang="en-AU" sz="2000"/>
        </a:p>
      </dgm:t>
    </dgm:pt>
    <dgm:pt modelId="{768636AD-7D51-47C9-A439-0FE3FE3EF84C}" type="sibTrans" cxnId="{4AF146FF-B937-4E26-9EEF-86FD5E108E24}">
      <dgm:prSet/>
      <dgm:spPr/>
      <dgm:t>
        <a:bodyPr/>
        <a:lstStyle/>
        <a:p>
          <a:endParaRPr lang="en-AU" sz="2000"/>
        </a:p>
      </dgm:t>
    </dgm:pt>
    <dgm:pt modelId="{D4756054-4BBB-4E8B-BE5F-548C542E723D}">
      <dgm:prSet phldrT="[Text]" custT="1"/>
      <dgm:spPr/>
      <dgm:t>
        <a:bodyPr/>
        <a:lstStyle/>
        <a:p>
          <a:r>
            <a:rPr lang="en-AU" sz="2000" dirty="0"/>
            <a:t>Evidence-practice gap</a:t>
          </a:r>
        </a:p>
      </dgm:t>
    </dgm:pt>
    <dgm:pt modelId="{0C20DD4C-10AF-4791-A549-1AAC7932E68A}" type="parTrans" cxnId="{12A5337D-23CD-4BFC-B934-CE8247390007}">
      <dgm:prSet/>
      <dgm:spPr/>
      <dgm:t>
        <a:bodyPr/>
        <a:lstStyle/>
        <a:p>
          <a:endParaRPr lang="en-AU" sz="2000"/>
        </a:p>
      </dgm:t>
    </dgm:pt>
    <dgm:pt modelId="{3A78A996-148B-479E-85C6-0D784DAC023F}" type="sibTrans" cxnId="{12A5337D-23CD-4BFC-B934-CE8247390007}">
      <dgm:prSet/>
      <dgm:spPr/>
      <dgm:t>
        <a:bodyPr/>
        <a:lstStyle/>
        <a:p>
          <a:endParaRPr lang="en-AU" sz="2000"/>
        </a:p>
      </dgm:t>
    </dgm:pt>
    <dgm:pt modelId="{C4555F79-3FE0-40FB-9D2A-4A982CE3C1E4}">
      <dgm:prSet phldrT="[Text]" custT="1"/>
      <dgm:spPr/>
      <dgm:t>
        <a:bodyPr/>
        <a:lstStyle/>
        <a:p>
          <a:r>
            <a:rPr lang="en-AU" sz="2000" dirty="0"/>
            <a:t>Implement strategies</a:t>
          </a:r>
        </a:p>
      </dgm:t>
    </dgm:pt>
    <dgm:pt modelId="{A14E7EDC-86D5-4466-ABBB-21CCBE92C99E}" type="parTrans" cxnId="{CF2AB97A-0D87-4E93-94F9-32CD5792E34E}">
      <dgm:prSet/>
      <dgm:spPr/>
      <dgm:t>
        <a:bodyPr/>
        <a:lstStyle/>
        <a:p>
          <a:endParaRPr lang="en-AU" sz="2000"/>
        </a:p>
      </dgm:t>
    </dgm:pt>
    <dgm:pt modelId="{67C96CE6-77D6-4B1C-BEBF-372826094237}" type="sibTrans" cxnId="{CF2AB97A-0D87-4E93-94F9-32CD5792E34E}">
      <dgm:prSet/>
      <dgm:spPr/>
      <dgm:t>
        <a:bodyPr/>
        <a:lstStyle/>
        <a:p>
          <a:endParaRPr lang="en-AU" sz="2000"/>
        </a:p>
      </dgm:t>
    </dgm:pt>
    <dgm:pt modelId="{8C79FAFC-BE7F-47EB-9A8E-4AB103D6CDBB}">
      <dgm:prSet phldrT="[Text]" custT="1"/>
      <dgm:spPr/>
      <dgm:t>
        <a:bodyPr/>
        <a:lstStyle/>
        <a:p>
          <a:r>
            <a:rPr lang="en-AU" sz="2000" dirty="0"/>
            <a:t>Local context</a:t>
          </a:r>
        </a:p>
      </dgm:t>
    </dgm:pt>
    <dgm:pt modelId="{E146702F-B5A4-4035-8679-C41CA3AD79D1}" type="parTrans" cxnId="{9C59B2E6-301D-469C-931F-7FA5BFA8F6A6}">
      <dgm:prSet/>
      <dgm:spPr/>
      <dgm:t>
        <a:bodyPr/>
        <a:lstStyle/>
        <a:p>
          <a:endParaRPr lang="en-AU" sz="2000"/>
        </a:p>
      </dgm:t>
    </dgm:pt>
    <dgm:pt modelId="{D9A8205C-F0B0-4ACC-8B7D-1D4FDD4276FE}" type="sibTrans" cxnId="{9C59B2E6-301D-469C-931F-7FA5BFA8F6A6}">
      <dgm:prSet/>
      <dgm:spPr/>
      <dgm:t>
        <a:bodyPr/>
        <a:lstStyle/>
        <a:p>
          <a:endParaRPr lang="en-AU" sz="2000"/>
        </a:p>
      </dgm:t>
    </dgm:pt>
    <dgm:pt modelId="{09D86FE3-09FA-4211-8B64-39D805571A1C}">
      <dgm:prSet phldrT="[Text]" custT="1"/>
      <dgm:spPr/>
      <dgm:t>
        <a:bodyPr/>
        <a:lstStyle/>
        <a:p>
          <a:r>
            <a:rPr lang="en-AU" sz="2000" dirty="0"/>
            <a:t>Barriers and enablers</a:t>
          </a:r>
        </a:p>
      </dgm:t>
    </dgm:pt>
    <dgm:pt modelId="{DD4505FB-8DD1-4988-AA18-53AC850ABF7F}" type="parTrans" cxnId="{C8BBC434-1E7D-4824-B1DE-9A829BD81E92}">
      <dgm:prSet/>
      <dgm:spPr/>
      <dgm:t>
        <a:bodyPr/>
        <a:lstStyle/>
        <a:p>
          <a:endParaRPr lang="en-AU" sz="2000"/>
        </a:p>
      </dgm:t>
    </dgm:pt>
    <dgm:pt modelId="{0DE77F60-DB96-4EBF-840C-D8A196BE3C85}" type="sibTrans" cxnId="{C8BBC434-1E7D-4824-B1DE-9A829BD81E92}">
      <dgm:prSet/>
      <dgm:spPr/>
      <dgm:t>
        <a:bodyPr/>
        <a:lstStyle/>
        <a:p>
          <a:endParaRPr lang="en-AU" sz="2000"/>
        </a:p>
      </dgm:t>
    </dgm:pt>
    <dgm:pt modelId="{2C9B8351-B061-4273-B156-09BB24016E98}" type="pres">
      <dgm:prSet presAssocID="{09D057FB-47E4-406E-90AB-4CD63A2D75F6}" presName="cycle" presStyleCnt="0">
        <dgm:presLayoutVars>
          <dgm:dir/>
          <dgm:resizeHandles val="exact"/>
        </dgm:presLayoutVars>
      </dgm:prSet>
      <dgm:spPr/>
    </dgm:pt>
    <dgm:pt modelId="{135EBDCD-19E9-4C55-9C9B-1B460A1212CC}" type="pres">
      <dgm:prSet presAssocID="{E135FFE4-5A87-46C0-86E4-738CCB55F4A5}" presName="node" presStyleLbl="node1" presStyleIdx="0" presStyleCnt="7">
        <dgm:presLayoutVars>
          <dgm:bulletEnabled val="1"/>
        </dgm:presLayoutVars>
      </dgm:prSet>
      <dgm:spPr/>
    </dgm:pt>
    <dgm:pt modelId="{D03CAFDF-5F40-422D-AE08-99647B996D01}" type="pres">
      <dgm:prSet presAssocID="{E135FFE4-5A87-46C0-86E4-738CCB55F4A5}" presName="spNode" presStyleCnt="0"/>
      <dgm:spPr/>
    </dgm:pt>
    <dgm:pt modelId="{14B43ACB-7049-4F0C-8CE8-3EBA03A2FFB9}" type="pres">
      <dgm:prSet presAssocID="{0DBD49A3-49BA-40D4-91FD-2C4FB95543DE}" presName="sibTrans" presStyleLbl="sibTrans1D1" presStyleIdx="0" presStyleCnt="7"/>
      <dgm:spPr/>
    </dgm:pt>
    <dgm:pt modelId="{A1601F5A-D022-4F88-8C94-9ABCFDDBA81C}" type="pres">
      <dgm:prSet presAssocID="{D83B5789-293E-4EC7-A442-9D0E93AFCDE1}" presName="node" presStyleLbl="node1" presStyleIdx="1" presStyleCnt="7">
        <dgm:presLayoutVars>
          <dgm:bulletEnabled val="1"/>
        </dgm:presLayoutVars>
      </dgm:prSet>
      <dgm:spPr/>
    </dgm:pt>
    <dgm:pt modelId="{023335E4-FA4F-429C-A946-D73384259243}" type="pres">
      <dgm:prSet presAssocID="{D83B5789-293E-4EC7-A442-9D0E93AFCDE1}" presName="spNode" presStyleCnt="0"/>
      <dgm:spPr/>
    </dgm:pt>
    <dgm:pt modelId="{61948ADF-018A-4A70-97A6-C4820AD1D53B}" type="pres">
      <dgm:prSet presAssocID="{6308E45B-57A6-4D0D-8013-691E6D1D746F}" presName="sibTrans" presStyleLbl="sibTrans1D1" presStyleIdx="1" presStyleCnt="7"/>
      <dgm:spPr/>
    </dgm:pt>
    <dgm:pt modelId="{2FB5568A-428C-44F2-916D-512357FCAC09}" type="pres">
      <dgm:prSet presAssocID="{99F221D4-D401-47BD-B988-41D060046421}" presName="node" presStyleLbl="node1" presStyleIdx="2" presStyleCnt="7">
        <dgm:presLayoutVars>
          <dgm:bulletEnabled val="1"/>
        </dgm:presLayoutVars>
      </dgm:prSet>
      <dgm:spPr/>
    </dgm:pt>
    <dgm:pt modelId="{FB4EE890-0CB0-4B43-B3E1-0381EF57A3BE}" type="pres">
      <dgm:prSet presAssocID="{99F221D4-D401-47BD-B988-41D060046421}" presName="spNode" presStyleCnt="0"/>
      <dgm:spPr/>
    </dgm:pt>
    <dgm:pt modelId="{FAAB09B2-E38B-4628-B6F9-A0D94C4873C6}" type="pres">
      <dgm:prSet presAssocID="{768636AD-7D51-47C9-A439-0FE3FE3EF84C}" presName="sibTrans" presStyleLbl="sibTrans1D1" presStyleIdx="2" presStyleCnt="7"/>
      <dgm:spPr/>
    </dgm:pt>
    <dgm:pt modelId="{9D773525-DA09-4DD4-AAFC-EF66A219E8EF}" type="pres">
      <dgm:prSet presAssocID="{D4756054-4BBB-4E8B-BE5F-548C542E723D}" presName="node" presStyleLbl="node1" presStyleIdx="3" presStyleCnt="7">
        <dgm:presLayoutVars>
          <dgm:bulletEnabled val="1"/>
        </dgm:presLayoutVars>
      </dgm:prSet>
      <dgm:spPr/>
    </dgm:pt>
    <dgm:pt modelId="{15FAA5C7-6D00-43C8-B941-F5662EE0DFC6}" type="pres">
      <dgm:prSet presAssocID="{D4756054-4BBB-4E8B-BE5F-548C542E723D}" presName="spNode" presStyleCnt="0"/>
      <dgm:spPr/>
    </dgm:pt>
    <dgm:pt modelId="{86C34D0C-2203-4F46-8CAB-9FC00DCE0D98}" type="pres">
      <dgm:prSet presAssocID="{3A78A996-148B-479E-85C6-0D784DAC023F}" presName="sibTrans" presStyleLbl="sibTrans1D1" presStyleIdx="3" presStyleCnt="7"/>
      <dgm:spPr/>
    </dgm:pt>
    <dgm:pt modelId="{600C6295-7D03-437A-95C1-C3A9111FC7D6}" type="pres">
      <dgm:prSet presAssocID="{8C79FAFC-BE7F-47EB-9A8E-4AB103D6CDBB}" presName="node" presStyleLbl="node1" presStyleIdx="4" presStyleCnt="7">
        <dgm:presLayoutVars>
          <dgm:bulletEnabled val="1"/>
        </dgm:presLayoutVars>
      </dgm:prSet>
      <dgm:spPr/>
    </dgm:pt>
    <dgm:pt modelId="{FE1A2BE8-64C1-41F4-9134-60C53EF788D2}" type="pres">
      <dgm:prSet presAssocID="{8C79FAFC-BE7F-47EB-9A8E-4AB103D6CDBB}" presName="spNode" presStyleCnt="0"/>
      <dgm:spPr/>
    </dgm:pt>
    <dgm:pt modelId="{983041D5-58F4-4D18-8BDC-BD1830A7B71C}" type="pres">
      <dgm:prSet presAssocID="{D9A8205C-F0B0-4ACC-8B7D-1D4FDD4276FE}" presName="sibTrans" presStyleLbl="sibTrans1D1" presStyleIdx="4" presStyleCnt="7"/>
      <dgm:spPr/>
    </dgm:pt>
    <dgm:pt modelId="{C31E5C6F-AD75-4D79-9DAC-5194CF085C95}" type="pres">
      <dgm:prSet presAssocID="{09D86FE3-09FA-4211-8B64-39D805571A1C}" presName="node" presStyleLbl="node1" presStyleIdx="5" presStyleCnt="7">
        <dgm:presLayoutVars>
          <dgm:bulletEnabled val="1"/>
        </dgm:presLayoutVars>
      </dgm:prSet>
      <dgm:spPr/>
    </dgm:pt>
    <dgm:pt modelId="{09D0C632-742F-45F2-8B87-4776A761DBDB}" type="pres">
      <dgm:prSet presAssocID="{09D86FE3-09FA-4211-8B64-39D805571A1C}" presName="spNode" presStyleCnt="0"/>
      <dgm:spPr/>
    </dgm:pt>
    <dgm:pt modelId="{B68F05ED-8BC4-48F5-9866-ECE337D2E7D1}" type="pres">
      <dgm:prSet presAssocID="{0DE77F60-DB96-4EBF-840C-D8A196BE3C85}" presName="sibTrans" presStyleLbl="sibTrans1D1" presStyleIdx="5" presStyleCnt="7"/>
      <dgm:spPr/>
    </dgm:pt>
    <dgm:pt modelId="{34600689-71BA-4C57-9E78-90D2163C7464}" type="pres">
      <dgm:prSet presAssocID="{C4555F79-3FE0-40FB-9D2A-4A982CE3C1E4}" presName="node" presStyleLbl="node1" presStyleIdx="6" presStyleCnt="7">
        <dgm:presLayoutVars>
          <dgm:bulletEnabled val="1"/>
        </dgm:presLayoutVars>
      </dgm:prSet>
      <dgm:spPr/>
    </dgm:pt>
    <dgm:pt modelId="{5BDEFE39-4CFF-4EB2-A6F0-ABBFE118598F}" type="pres">
      <dgm:prSet presAssocID="{C4555F79-3FE0-40FB-9D2A-4A982CE3C1E4}" presName="spNode" presStyleCnt="0"/>
      <dgm:spPr/>
    </dgm:pt>
    <dgm:pt modelId="{BED9DC07-D027-486F-A132-31881C117CED}" type="pres">
      <dgm:prSet presAssocID="{67C96CE6-77D6-4B1C-BEBF-372826094237}" presName="sibTrans" presStyleLbl="sibTrans1D1" presStyleIdx="6" presStyleCnt="7"/>
      <dgm:spPr/>
    </dgm:pt>
  </dgm:ptLst>
  <dgm:cxnLst>
    <dgm:cxn modelId="{9FB84200-13C9-4AE0-8AA3-C77FD321AE7D}" type="presOf" srcId="{09D057FB-47E4-406E-90AB-4CD63A2D75F6}" destId="{2C9B8351-B061-4273-B156-09BB24016E98}" srcOrd="0" destOrd="0" presId="urn:microsoft.com/office/officeart/2005/8/layout/cycle5"/>
    <dgm:cxn modelId="{9BA2280D-646C-4097-BE27-F246DDCF153D}" type="presOf" srcId="{09D86FE3-09FA-4211-8B64-39D805571A1C}" destId="{C31E5C6F-AD75-4D79-9DAC-5194CF085C95}" srcOrd="0" destOrd="0" presId="urn:microsoft.com/office/officeart/2005/8/layout/cycle5"/>
    <dgm:cxn modelId="{C8BBC434-1E7D-4824-B1DE-9A829BD81E92}" srcId="{09D057FB-47E4-406E-90AB-4CD63A2D75F6}" destId="{09D86FE3-09FA-4211-8B64-39D805571A1C}" srcOrd="5" destOrd="0" parTransId="{DD4505FB-8DD1-4988-AA18-53AC850ABF7F}" sibTransId="{0DE77F60-DB96-4EBF-840C-D8A196BE3C85}"/>
    <dgm:cxn modelId="{4409BE5C-0B26-460C-99DE-E7F024BCE20D}" type="presOf" srcId="{E135FFE4-5A87-46C0-86E4-738CCB55F4A5}" destId="{135EBDCD-19E9-4C55-9C9B-1B460A1212CC}" srcOrd="0" destOrd="0" presId="urn:microsoft.com/office/officeart/2005/8/layout/cycle5"/>
    <dgm:cxn modelId="{D04F2B68-E670-4C14-A5EC-E6487140BD16}" type="presOf" srcId="{0DE77F60-DB96-4EBF-840C-D8A196BE3C85}" destId="{B68F05ED-8BC4-48F5-9866-ECE337D2E7D1}" srcOrd="0" destOrd="0" presId="urn:microsoft.com/office/officeart/2005/8/layout/cycle5"/>
    <dgm:cxn modelId="{8150FD6A-E726-4ED9-AA86-BFF7EAD596C6}" type="presOf" srcId="{D4756054-4BBB-4E8B-BE5F-548C542E723D}" destId="{9D773525-DA09-4DD4-AAFC-EF66A219E8EF}" srcOrd="0" destOrd="0" presId="urn:microsoft.com/office/officeart/2005/8/layout/cycle5"/>
    <dgm:cxn modelId="{60C64D77-4B14-4E27-8AF7-AFC00FF7EC15}" type="presOf" srcId="{C4555F79-3FE0-40FB-9D2A-4A982CE3C1E4}" destId="{34600689-71BA-4C57-9E78-90D2163C7464}" srcOrd="0" destOrd="0" presId="urn:microsoft.com/office/officeart/2005/8/layout/cycle5"/>
    <dgm:cxn modelId="{CF2AB97A-0D87-4E93-94F9-32CD5792E34E}" srcId="{09D057FB-47E4-406E-90AB-4CD63A2D75F6}" destId="{C4555F79-3FE0-40FB-9D2A-4A982CE3C1E4}" srcOrd="6" destOrd="0" parTransId="{A14E7EDC-86D5-4466-ABBB-21CCBE92C99E}" sibTransId="{67C96CE6-77D6-4B1C-BEBF-372826094237}"/>
    <dgm:cxn modelId="{12A5337D-23CD-4BFC-B934-CE8247390007}" srcId="{09D057FB-47E4-406E-90AB-4CD63A2D75F6}" destId="{D4756054-4BBB-4E8B-BE5F-548C542E723D}" srcOrd="3" destOrd="0" parTransId="{0C20DD4C-10AF-4791-A549-1AAC7932E68A}" sibTransId="{3A78A996-148B-479E-85C6-0D784DAC023F}"/>
    <dgm:cxn modelId="{9CE7017F-1F9C-43C1-8F56-B039036616F7}" srcId="{09D057FB-47E4-406E-90AB-4CD63A2D75F6}" destId="{D83B5789-293E-4EC7-A442-9D0E93AFCDE1}" srcOrd="1" destOrd="0" parTransId="{87949ABA-C6CC-4F12-B648-1F69F39795AF}" sibTransId="{6308E45B-57A6-4D0D-8013-691E6D1D746F}"/>
    <dgm:cxn modelId="{48DDD397-7694-4F51-8E5D-A6D7F4429015}" type="presOf" srcId="{D83B5789-293E-4EC7-A442-9D0E93AFCDE1}" destId="{A1601F5A-D022-4F88-8C94-9ABCFDDBA81C}" srcOrd="0" destOrd="0" presId="urn:microsoft.com/office/officeart/2005/8/layout/cycle5"/>
    <dgm:cxn modelId="{6B07F9A2-34A3-4117-9CF3-B5FE5E695A81}" type="presOf" srcId="{3A78A996-148B-479E-85C6-0D784DAC023F}" destId="{86C34D0C-2203-4F46-8CAB-9FC00DCE0D98}" srcOrd="0" destOrd="0" presId="urn:microsoft.com/office/officeart/2005/8/layout/cycle5"/>
    <dgm:cxn modelId="{4D7B89BB-7A97-48B4-9F63-491F12F34F41}" type="presOf" srcId="{67C96CE6-77D6-4B1C-BEBF-372826094237}" destId="{BED9DC07-D027-486F-A132-31881C117CED}" srcOrd="0" destOrd="0" presId="urn:microsoft.com/office/officeart/2005/8/layout/cycle5"/>
    <dgm:cxn modelId="{95CA75BE-ED65-4125-829D-6176DFCEFEAF}" type="presOf" srcId="{6308E45B-57A6-4D0D-8013-691E6D1D746F}" destId="{61948ADF-018A-4A70-97A6-C4820AD1D53B}" srcOrd="0" destOrd="0" presId="urn:microsoft.com/office/officeart/2005/8/layout/cycle5"/>
    <dgm:cxn modelId="{A902E2D6-6DA7-4F06-9D55-00B7507FA248}" type="presOf" srcId="{768636AD-7D51-47C9-A439-0FE3FE3EF84C}" destId="{FAAB09B2-E38B-4628-B6F9-A0D94C4873C6}" srcOrd="0" destOrd="0" presId="urn:microsoft.com/office/officeart/2005/8/layout/cycle5"/>
    <dgm:cxn modelId="{632141D9-D207-430F-BE5C-4DA0985CACE7}" type="presOf" srcId="{99F221D4-D401-47BD-B988-41D060046421}" destId="{2FB5568A-428C-44F2-916D-512357FCAC09}" srcOrd="0" destOrd="0" presId="urn:microsoft.com/office/officeart/2005/8/layout/cycle5"/>
    <dgm:cxn modelId="{9C59B2E6-301D-469C-931F-7FA5BFA8F6A6}" srcId="{09D057FB-47E4-406E-90AB-4CD63A2D75F6}" destId="{8C79FAFC-BE7F-47EB-9A8E-4AB103D6CDBB}" srcOrd="4" destOrd="0" parTransId="{E146702F-B5A4-4035-8679-C41CA3AD79D1}" sibTransId="{D9A8205C-F0B0-4ACC-8B7D-1D4FDD4276FE}"/>
    <dgm:cxn modelId="{05D8D3EE-EB05-49CD-A8C3-1C85779BA30F}" srcId="{09D057FB-47E4-406E-90AB-4CD63A2D75F6}" destId="{E135FFE4-5A87-46C0-86E4-738CCB55F4A5}" srcOrd="0" destOrd="0" parTransId="{981E5111-0B14-4BAE-A02C-41E509E462F1}" sibTransId="{0DBD49A3-49BA-40D4-91FD-2C4FB95543DE}"/>
    <dgm:cxn modelId="{058959EF-66B6-4E90-8049-8F07571CFD6A}" type="presOf" srcId="{0DBD49A3-49BA-40D4-91FD-2C4FB95543DE}" destId="{14B43ACB-7049-4F0C-8CE8-3EBA03A2FFB9}" srcOrd="0" destOrd="0" presId="urn:microsoft.com/office/officeart/2005/8/layout/cycle5"/>
    <dgm:cxn modelId="{B033BBF4-A1CB-44AC-94AA-A8EB375855FF}" type="presOf" srcId="{8C79FAFC-BE7F-47EB-9A8E-4AB103D6CDBB}" destId="{600C6295-7D03-437A-95C1-C3A9111FC7D6}" srcOrd="0" destOrd="0" presId="urn:microsoft.com/office/officeart/2005/8/layout/cycle5"/>
    <dgm:cxn modelId="{20096AF9-25F4-4611-95D8-7238CDE4EB7D}" type="presOf" srcId="{D9A8205C-F0B0-4ACC-8B7D-1D4FDD4276FE}" destId="{983041D5-58F4-4D18-8BDC-BD1830A7B71C}" srcOrd="0" destOrd="0" presId="urn:microsoft.com/office/officeart/2005/8/layout/cycle5"/>
    <dgm:cxn modelId="{4AF146FF-B937-4E26-9EEF-86FD5E108E24}" srcId="{09D057FB-47E4-406E-90AB-4CD63A2D75F6}" destId="{99F221D4-D401-47BD-B988-41D060046421}" srcOrd="2" destOrd="0" parTransId="{0CAD47EF-1F5B-4F20-AD17-5B5958E2185A}" sibTransId="{768636AD-7D51-47C9-A439-0FE3FE3EF84C}"/>
    <dgm:cxn modelId="{35D61E33-083C-4167-A2A7-887B9DB6C7AD}" type="presParOf" srcId="{2C9B8351-B061-4273-B156-09BB24016E98}" destId="{135EBDCD-19E9-4C55-9C9B-1B460A1212CC}" srcOrd="0" destOrd="0" presId="urn:microsoft.com/office/officeart/2005/8/layout/cycle5"/>
    <dgm:cxn modelId="{CE91CAEC-5FE3-4C20-A86C-91344DF4F011}" type="presParOf" srcId="{2C9B8351-B061-4273-B156-09BB24016E98}" destId="{D03CAFDF-5F40-422D-AE08-99647B996D01}" srcOrd="1" destOrd="0" presId="urn:microsoft.com/office/officeart/2005/8/layout/cycle5"/>
    <dgm:cxn modelId="{CFBA79D3-3429-48C7-A56B-43E1F7CC858A}" type="presParOf" srcId="{2C9B8351-B061-4273-B156-09BB24016E98}" destId="{14B43ACB-7049-4F0C-8CE8-3EBA03A2FFB9}" srcOrd="2" destOrd="0" presId="urn:microsoft.com/office/officeart/2005/8/layout/cycle5"/>
    <dgm:cxn modelId="{EB9E510B-C0BE-4728-A9FE-3F9A49BE35EB}" type="presParOf" srcId="{2C9B8351-B061-4273-B156-09BB24016E98}" destId="{A1601F5A-D022-4F88-8C94-9ABCFDDBA81C}" srcOrd="3" destOrd="0" presId="urn:microsoft.com/office/officeart/2005/8/layout/cycle5"/>
    <dgm:cxn modelId="{3566B980-036C-4C50-A0E5-4DCE6D344166}" type="presParOf" srcId="{2C9B8351-B061-4273-B156-09BB24016E98}" destId="{023335E4-FA4F-429C-A946-D73384259243}" srcOrd="4" destOrd="0" presId="urn:microsoft.com/office/officeart/2005/8/layout/cycle5"/>
    <dgm:cxn modelId="{11B03AF1-F55B-4180-B96C-80AF3062455E}" type="presParOf" srcId="{2C9B8351-B061-4273-B156-09BB24016E98}" destId="{61948ADF-018A-4A70-97A6-C4820AD1D53B}" srcOrd="5" destOrd="0" presId="urn:microsoft.com/office/officeart/2005/8/layout/cycle5"/>
    <dgm:cxn modelId="{1C458D2B-BF80-454D-9937-021BD3510F56}" type="presParOf" srcId="{2C9B8351-B061-4273-B156-09BB24016E98}" destId="{2FB5568A-428C-44F2-916D-512357FCAC09}" srcOrd="6" destOrd="0" presId="urn:microsoft.com/office/officeart/2005/8/layout/cycle5"/>
    <dgm:cxn modelId="{01CE12A7-26D5-44CB-AEFE-78FDA4B98746}" type="presParOf" srcId="{2C9B8351-B061-4273-B156-09BB24016E98}" destId="{FB4EE890-0CB0-4B43-B3E1-0381EF57A3BE}" srcOrd="7" destOrd="0" presId="urn:microsoft.com/office/officeart/2005/8/layout/cycle5"/>
    <dgm:cxn modelId="{3661F662-28A5-4152-A470-C75C78F5472C}" type="presParOf" srcId="{2C9B8351-B061-4273-B156-09BB24016E98}" destId="{FAAB09B2-E38B-4628-B6F9-A0D94C4873C6}" srcOrd="8" destOrd="0" presId="urn:microsoft.com/office/officeart/2005/8/layout/cycle5"/>
    <dgm:cxn modelId="{04F1BD56-5FC1-4218-A2BE-59B7205DA361}" type="presParOf" srcId="{2C9B8351-B061-4273-B156-09BB24016E98}" destId="{9D773525-DA09-4DD4-AAFC-EF66A219E8EF}" srcOrd="9" destOrd="0" presId="urn:microsoft.com/office/officeart/2005/8/layout/cycle5"/>
    <dgm:cxn modelId="{D48FB4DF-4B6D-4AD7-AB21-653CA13AC441}" type="presParOf" srcId="{2C9B8351-B061-4273-B156-09BB24016E98}" destId="{15FAA5C7-6D00-43C8-B941-F5662EE0DFC6}" srcOrd="10" destOrd="0" presId="urn:microsoft.com/office/officeart/2005/8/layout/cycle5"/>
    <dgm:cxn modelId="{C6688CAD-322E-483E-9682-CD66D6E9FDBD}" type="presParOf" srcId="{2C9B8351-B061-4273-B156-09BB24016E98}" destId="{86C34D0C-2203-4F46-8CAB-9FC00DCE0D98}" srcOrd="11" destOrd="0" presId="urn:microsoft.com/office/officeart/2005/8/layout/cycle5"/>
    <dgm:cxn modelId="{E189459A-EBD7-4423-8EF5-5A075515AEE2}" type="presParOf" srcId="{2C9B8351-B061-4273-B156-09BB24016E98}" destId="{600C6295-7D03-437A-95C1-C3A9111FC7D6}" srcOrd="12" destOrd="0" presId="urn:microsoft.com/office/officeart/2005/8/layout/cycle5"/>
    <dgm:cxn modelId="{423C5262-853D-4992-AA98-D82C87127E8A}" type="presParOf" srcId="{2C9B8351-B061-4273-B156-09BB24016E98}" destId="{FE1A2BE8-64C1-41F4-9134-60C53EF788D2}" srcOrd="13" destOrd="0" presId="urn:microsoft.com/office/officeart/2005/8/layout/cycle5"/>
    <dgm:cxn modelId="{D2844B98-47F0-4D1D-ABF3-C5E1546CA720}" type="presParOf" srcId="{2C9B8351-B061-4273-B156-09BB24016E98}" destId="{983041D5-58F4-4D18-8BDC-BD1830A7B71C}" srcOrd="14" destOrd="0" presId="urn:microsoft.com/office/officeart/2005/8/layout/cycle5"/>
    <dgm:cxn modelId="{313E539A-A542-457A-8779-C52BE5568834}" type="presParOf" srcId="{2C9B8351-B061-4273-B156-09BB24016E98}" destId="{C31E5C6F-AD75-4D79-9DAC-5194CF085C95}" srcOrd="15" destOrd="0" presId="urn:microsoft.com/office/officeart/2005/8/layout/cycle5"/>
    <dgm:cxn modelId="{146B63A2-4B45-44ED-A6A7-A20F6945C5AA}" type="presParOf" srcId="{2C9B8351-B061-4273-B156-09BB24016E98}" destId="{09D0C632-742F-45F2-8B87-4776A761DBDB}" srcOrd="16" destOrd="0" presId="urn:microsoft.com/office/officeart/2005/8/layout/cycle5"/>
    <dgm:cxn modelId="{554B1DC2-26DB-4B59-A7B3-5073E2FD8A6C}" type="presParOf" srcId="{2C9B8351-B061-4273-B156-09BB24016E98}" destId="{B68F05ED-8BC4-48F5-9866-ECE337D2E7D1}" srcOrd="17" destOrd="0" presId="urn:microsoft.com/office/officeart/2005/8/layout/cycle5"/>
    <dgm:cxn modelId="{6F94011D-7F1F-4549-B5ED-BA9369A573A1}" type="presParOf" srcId="{2C9B8351-B061-4273-B156-09BB24016E98}" destId="{34600689-71BA-4C57-9E78-90D2163C7464}" srcOrd="18" destOrd="0" presId="urn:microsoft.com/office/officeart/2005/8/layout/cycle5"/>
    <dgm:cxn modelId="{A48142D2-26E5-4B79-AD82-F3A3B0FCA295}" type="presParOf" srcId="{2C9B8351-B061-4273-B156-09BB24016E98}" destId="{5BDEFE39-4CFF-4EB2-A6F0-ABBFE118598F}" srcOrd="19" destOrd="0" presId="urn:microsoft.com/office/officeart/2005/8/layout/cycle5"/>
    <dgm:cxn modelId="{90DA5906-080D-4C13-9173-BAA631BF1EB7}" type="presParOf" srcId="{2C9B8351-B061-4273-B156-09BB24016E98}" destId="{BED9DC07-D027-486F-A132-31881C117CED}" srcOrd="20"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D057FB-47E4-406E-90AB-4CD63A2D75F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E135FFE4-5A87-46C0-86E4-738CCB55F4A5}">
      <dgm:prSet phldrT="[Text]" custT="1"/>
      <dgm:spPr/>
      <dgm:t>
        <a:bodyPr/>
        <a:lstStyle/>
        <a:p>
          <a:r>
            <a:rPr lang="en-AU" sz="2000" dirty="0"/>
            <a:t>Monitor evidence use</a:t>
          </a:r>
        </a:p>
      </dgm:t>
    </dgm:pt>
    <dgm:pt modelId="{981E5111-0B14-4BAE-A02C-41E509E462F1}" type="parTrans" cxnId="{05D8D3EE-EB05-49CD-A8C3-1C85779BA30F}">
      <dgm:prSet/>
      <dgm:spPr/>
      <dgm:t>
        <a:bodyPr/>
        <a:lstStyle/>
        <a:p>
          <a:endParaRPr lang="en-AU" sz="2000"/>
        </a:p>
      </dgm:t>
    </dgm:pt>
    <dgm:pt modelId="{0DBD49A3-49BA-40D4-91FD-2C4FB95543DE}" type="sibTrans" cxnId="{05D8D3EE-EB05-49CD-A8C3-1C85779BA30F}">
      <dgm:prSet/>
      <dgm:spPr/>
      <dgm:t>
        <a:bodyPr/>
        <a:lstStyle/>
        <a:p>
          <a:endParaRPr lang="en-AU" sz="2000"/>
        </a:p>
      </dgm:t>
    </dgm:pt>
    <dgm:pt modelId="{D83B5789-293E-4EC7-A442-9D0E93AFCDE1}">
      <dgm:prSet phldrT="[Text]" custT="1"/>
      <dgm:spPr/>
      <dgm:t>
        <a:bodyPr/>
        <a:lstStyle/>
        <a:p>
          <a:r>
            <a:rPr lang="en-AU" sz="2000" dirty="0"/>
            <a:t>Evaluate outcomes</a:t>
          </a:r>
        </a:p>
      </dgm:t>
    </dgm:pt>
    <dgm:pt modelId="{87949ABA-C6CC-4F12-B648-1F69F39795AF}" type="parTrans" cxnId="{9CE7017F-1F9C-43C1-8F56-B039036616F7}">
      <dgm:prSet/>
      <dgm:spPr/>
      <dgm:t>
        <a:bodyPr/>
        <a:lstStyle/>
        <a:p>
          <a:endParaRPr lang="en-AU" sz="2000"/>
        </a:p>
      </dgm:t>
    </dgm:pt>
    <dgm:pt modelId="{6308E45B-57A6-4D0D-8013-691E6D1D746F}" type="sibTrans" cxnId="{9CE7017F-1F9C-43C1-8F56-B039036616F7}">
      <dgm:prSet/>
      <dgm:spPr/>
      <dgm:t>
        <a:bodyPr/>
        <a:lstStyle/>
        <a:p>
          <a:endParaRPr lang="en-AU" sz="2000"/>
        </a:p>
      </dgm:t>
    </dgm:pt>
    <dgm:pt modelId="{99F221D4-D401-47BD-B988-41D060046421}">
      <dgm:prSet phldrT="[Text]" custT="1"/>
      <dgm:spPr/>
      <dgm:t>
        <a:bodyPr/>
        <a:lstStyle/>
        <a:p>
          <a:r>
            <a:rPr lang="en-AU" sz="2000" dirty="0"/>
            <a:t>Sustain evidence use</a:t>
          </a:r>
        </a:p>
      </dgm:t>
    </dgm:pt>
    <dgm:pt modelId="{0CAD47EF-1F5B-4F20-AD17-5B5958E2185A}" type="parTrans" cxnId="{4AF146FF-B937-4E26-9EEF-86FD5E108E24}">
      <dgm:prSet/>
      <dgm:spPr/>
      <dgm:t>
        <a:bodyPr/>
        <a:lstStyle/>
        <a:p>
          <a:endParaRPr lang="en-AU" sz="2000"/>
        </a:p>
      </dgm:t>
    </dgm:pt>
    <dgm:pt modelId="{768636AD-7D51-47C9-A439-0FE3FE3EF84C}" type="sibTrans" cxnId="{4AF146FF-B937-4E26-9EEF-86FD5E108E24}">
      <dgm:prSet/>
      <dgm:spPr/>
      <dgm:t>
        <a:bodyPr/>
        <a:lstStyle/>
        <a:p>
          <a:endParaRPr lang="en-AU" sz="2000"/>
        </a:p>
      </dgm:t>
    </dgm:pt>
    <dgm:pt modelId="{D4756054-4BBB-4E8B-BE5F-548C542E723D}">
      <dgm:prSet phldrT="[Text]" custT="1"/>
      <dgm:spPr/>
      <dgm:t>
        <a:bodyPr/>
        <a:lstStyle/>
        <a:p>
          <a:r>
            <a:rPr lang="en-AU" sz="2000" dirty="0"/>
            <a:t>Evidence-practice gap</a:t>
          </a:r>
        </a:p>
      </dgm:t>
    </dgm:pt>
    <dgm:pt modelId="{0C20DD4C-10AF-4791-A549-1AAC7932E68A}" type="parTrans" cxnId="{12A5337D-23CD-4BFC-B934-CE8247390007}">
      <dgm:prSet/>
      <dgm:spPr/>
      <dgm:t>
        <a:bodyPr/>
        <a:lstStyle/>
        <a:p>
          <a:endParaRPr lang="en-AU" sz="2000"/>
        </a:p>
      </dgm:t>
    </dgm:pt>
    <dgm:pt modelId="{3A78A996-148B-479E-85C6-0D784DAC023F}" type="sibTrans" cxnId="{12A5337D-23CD-4BFC-B934-CE8247390007}">
      <dgm:prSet/>
      <dgm:spPr/>
      <dgm:t>
        <a:bodyPr/>
        <a:lstStyle/>
        <a:p>
          <a:endParaRPr lang="en-AU" sz="2000"/>
        </a:p>
      </dgm:t>
    </dgm:pt>
    <dgm:pt modelId="{C4555F79-3FE0-40FB-9D2A-4A982CE3C1E4}">
      <dgm:prSet phldrT="[Text]" custT="1"/>
      <dgm:spPr/>
      <dgm:t>
        <a:bodyPr/>
        <a:lstStyle/>
        <a:p>
          <a:r>
            <a:rPr lang="en-AU" sz="2000" dirty="0"/>
            <a:t>Implement strategies</a:t>
          </a:r>
        </a:p>
      </dgm:t>
    </dgm:pt>
    <dgm:pt modelId="{A14E7EDC-86D5-4466-ABBB-21CCBE92C99E}" type="parTrans" cxnId="{CF2AB97A-0D87-4E93-94F9-32CD5792E34E}">
      <dgm:prSet/>
      <dgm:spPr/>
      <dgm:t>
        <a:bodyPr/>
        <a:lstStyle/>
        <a:p>
          <a:endParaRPr lang="en-AU" sz="2000"/>
        </a:p>
      </dgm:t>
    </dgm:pt>
    <dgm:pt modelId="{67C96CE6-77D6-4B1C-BEBF-372826094237}" type="sibTrans" cxnId="{CF2AB97A-0D87-4E93-94F9-32CD5792E34E}">
      <dgm:prSet/>
      <dgm:spPr/>
      <dgm:t>
        <a:bodyPr/>
        <a:lstStyle/>
        <a:p>
          <a:endParaRPr lang="en-AU" sz="2000"/>
        </a:p>
      </dgm:t>
    </dgm:pt>
    <dgm:pt modelId="{8C79FAFC-BE7F-47EB-9A8E-4AB103D6CDBB}">
      <dgm:prSet phldrT="[Text]" custT="1"/>
      <dgm:spPr/>
      <dgm:t>
        <a:bodyPr/>
        <a:lstStyle/>
        <a:p>
          <a:r>
            <a:rPr lang="en-AU" sz="2000" dirty="0"/>
            <a:t>Local context</a:t>
          </a:r>
        </a:p>
      </dgm:t>
    </dgm:pt>
    <dgm:pt modelId="{E146702F-B5A4-4035-8679-C41CA3AD79D1}" type="parTrans" cxnId="{9C59B2E6-301D-469C-931F-7FA5BFA8F6A6}">
      <dgm:prSet/>
      <dgm:spPr/>
      <dgm:t>
        <a:bodyPr/>
        <a:lstStyle/>
        <a:p>
          <a:endParaRPr lang="en-AU" sz="2000"/>
        </a:p>
      </dgm:t>
    </dgm:pt>
    <dgm:pt modelId="{D9A8205C-F0B0-4ACC-8B7D-1D4FDD4276FE}" type="sibTrans" cxnId="{9C59B2E6-301D-469C-931F-7FA5BFA8F6A6}">
      <dgm:prSet/>
      <dgm:spPr/>
      <dgm:t>
        <a:bodyPr/>
        <a:lstStyle/>
        <a:p>
          <a:endParaRPr lang="en-AU" sz="2000"/>
        </a:p>
      </dgm:t>
    </dgm:pt>
    <dgm:pt modelId="{09D86FE3-09FA-4211-8B64-39D805571A1C}">
      <dgm:prSet phldrT="[Text]" custT="1"/>
      <dgm:spPr/>
      <dgm:t>
        <a:bodyPr/>
        <a:lstStyle/>
        <a:p>
          <a:r>
            <a:rPr lang="en-AU" sz="2000" dirty="0"/>
            <a:t>Barriers and enablers</a:t>
          </a:r>
        </a:p>
      </dgm:t>
    </dgm:pt>
    <dgm:pt modelId="{DD4505FB-8DD1-4988-AA18-53AC850ABF7F}" type="parTrans" cxnId="{C8BBC434-1E7D-4824-B1DE-9A829BD81E92}">
      <dgm:prSet/>
      <dgm:spPr/>
      <dgm:t>
        <a:bodyPr/>
        <a:lstStyle/>
        <a:p>
          <a:endParaRPr lang="en-AU" sz="2000"/>
        </a:p>
      </dgm:t>
    </dgm:pt>
    <dgm:pt modelId="{0DE77F60-DB96-4EBF-840C-D8A196BE3C85}" type="sibTrans" cxnId="{C8BBC434-1E7D-4824-B1DE-9A829BD81E92}">
      <dgm:prSet/>
      <dgm:spPr/>
      <dgm:t>
        <a:bodyPr/>
        <a:lstStyle/>
        <a:p>
          <a:endParaRPr lang="en-AU" sz="2000"/>
        </a:p>
      </dgm:t>
    </dgm:pt>
    <dgm:pt modelId="{2C9B8351-B061-4273-B156-09BB24016E98}" type="pres">
      <dgm:prSet presAssocID="{09D057FB-47E4-406E-90AB-4CD63A2D75F6}" presName="cycle" presStyleCnt="0">
        <dgm:presLayoutVars>
          <dgm:dir/>
          <dgm:resizeHandles val="exact"/>
        </dgm:presLayoutVars>
      </dgm:prSet>
      <dgm:spPr/>
    </dgm:pt>
    <dgm:pt modelId="{135EBDCD-19E9-4C55-9C9B-1B460A1212CC}" type="pres">
      <dgm:prSet presAssocID="{E135FFE4-5A87-46C0-86E4-738CCB55F4A5}" presName="node" presStyleLbl="node1" presStyleIdx="0" presStyleCnt="7">
        <dgm:presLayoutVars>
          <dgm:bulletEnabled val="1"/>
        </dgm:presLayoutVars>
      </dgm:prSet>
      <dgm:spPr/>
    </dgm:pt>
    <dgm:pt modelId="{D03CAFDF-5F40-422D-AE08-99647B996D01}" type="pres">
      <dgm:prSet presAssocID="{E135FFE4-5A87-46C0-86E4-738CCB55F4A5}" presName="spNode" presStyleCnt="0"/>
      <dgm:spPr/>
    </dgm:pt>
    <dgm:pt modelId="{14B43ACB-7049-4F0C-8CE8-3EBA03A2FFB9}" type="pres">
      <dgm:prSet presAssocID="{0DBD49A3-49BA-40D4-91FD-2C4FB95543DE}" presName="sibTrans" presStyleLbl="sibTrans1D1" presStyleIdx="0" presStyleCnt="7"/>
      <dgm:spPr/>
    </dgm:pt>
    <dgm:pt modelId="{A1601F5A-D022-4F88-8C94-9ABCFDDBA81C}" type="pres">
      <dgm:prSet presAssocID="{D83B5789-293E-4EC7-A442-9D0E93AFCDE1}" presName="node" presStyleLbl="node1" presStyleIdx="1" presStyleCnt="7">
        <dgm:presLayoutVars>
          <dgm:bulletEnabled val="1"/>
        </dgm:presLayoutVars>
      </dgm:prSet>
      <dgm:spPr/>
    </dgm:pt>
    <dgm:pt modelId="{023335E4-FA4F-429C-A946-D73384259243}" type="pres">
      <dgm:prSet presAssocID="{D83B5789-293E-4EC7-A442-9D0E93AFCDE1}" presName="spNode" presStyleCnt="0"/>
      <dgm:spPr/>
    </dgm:pt>
    <dgm:pt modelId="{61948ADF-018A-4A70-97A6-C4820AD1D53B}" type="pres">
      <dgm:prSet presAssocID="{6308E45B-57A6-4D0D-8013-691E6D1D746F}" presName="sibTrans" presStyleLbl="sibTrans1D1" presStyleIdx="1" presStyleCnt="7"/>
      <dgm:spPr/>
    </dgm:pt>
    <dgm:pt modelId="{2FB5568A-428C-44F2-916D-512357FCAC09}" type="pres">
      <dgm:prSet presAssocID="{99F221D4-D401-47BD-B988-41D060046421}" presName="node" presStyleLbl="node1" presStyleIdx="2" presStyleCnt="7">
        <dgm:presLayoutVars>
          <dgm:bulletEnabled val="1"/>
        </dgm:presLayoutVars>
      </dgm:prSet>
      <dgm:spPr/>
    </dgm:pt>
    <dgm:pt modelId="{FB4EE890-0CB0-4B43-B3E1-0381EF57A3BE}" type="pres">
      <dgm:prSet presAssocID="{99F221D4-D401-47BD-B988-41D060046421}" presName="spNode" presStyleCnt="0"/>
      <dgm:spPr/>
    </dgm:pt>
    <dgm:pt modelId="{FAAB09B2-E38B-4628-B6F9-A0D94C4873C6}" type="pres">
      <dgm:prSet presAssocID="{768636AD-7D51-47C9-A439-0FE3FE3EF84C}" presName="sibTrans" presStyleLbl="sibTrans1D1" presStyleIdx="2" presStyleCnt="7"/>
      <dgm:spPr/>
    </dgm:pt>
    <dgm:pt modelId="{9D773525-DA09-4DD4-AAFC-EF66A219E8EF}" type="pres">
      <dgm:prSet presAssocID="{D4756054-4BBB-4E8B-BE5F-548C542E723D}" presName="node" presStyleLbl="node1" presStyleIdx="3" presStyleCnt="7">
        <dgm:presLayoutVars>
          <dgm:bulletEnabled val="1"/>
        </dgm:presLayoutVars>
      </dgm:prSet>
      <dgm:spPr/>
    </dgm:pt>
    <dgm:pt modelId="{15FAA5C7-6D00-43C8-B941-F5662EE0DFC6}" type="pres">
      <dgm:prSet presAssocID="{D4756054-4BBB-4E8B-BE5F-548C542E723D}" presName="spNode" presStyleCnt="0"/>
      <dgm:spPr/>
    </dgm:pt>
    <dgm:pt modelId="{86C34D0C-2203-4F46-8CAB-9FC00DCE0D98}" type="pres">
      <dgm:prSet presAssocID="{3A78A996-148B-479E-85C6-0D784DAC023F}" presName="sibTrans" presStyleLbl="sibTrans1D1" presStyleIdx="3" presStyleCnt="7"/>
      <dgm:spPr/>
    </dgm:pt>
    <dgm:pt modelId="{600C6295-7D03-437A-95C1-C3A9111FC7D6}" type="pres">
      <dgm:prSet presAssocID="{8C79FAFC-BE7F-47EB-9A8E-4AB103D6CDBB}" presName="node" presStyleLbl="node1" presStyleIdx="4" presStyleCnt="7">
        <dgm:presLayoutVars>
          <dgm:bulletEnabled val="1"/>
        </dgm:presLayoutVars>
      </dgm:prSet>
      <dgm:spPr/>
    </dgm:pt>
    <dgm:pt modelId="{FE1A2BE8-64C1-41F4-9134-60C53EF788D2}" type="pres">
      <dgm:prSet presAssocID="{8C79FAFC-BE7F-47EB-9A8E-4AB103D6CDBB}" presName="spNode" presStyleCnt="0"/>
      <dgm:spPr/>
    </dgm:pt>
    <dgm:pt modelId="{983041D5-58F4-4D18-8BDC-BD1830A7B71C}" type="pres">
      <dgm:prSet presAssocID="{D9A8205C-F0B0-4ACC-8B7D-1D4FDD4276FE}" presName="sibTrans" presStyleLbl="sibTrans1D1" presStyleIdx="4" presStyleCnt="7"/>
      <dgm:spPr/>
    </dgm:pt>
    <dgm:pt modelId="{C31E5C6F-AD75-4D79-9DAC-5194CF085C95}" type="pres">
      <dgm:prSet presAssocID="{09D86FE3-09FA-4211-8B64-39D805571A1C}" presName="node" presStyleLbl="node1" presStyleIdx="5" presStyleCnt="7">
        <dgm:presLayoutVars>
          <dgm:bulletEnabled val="1"/>
        </dgm:presLayoutVars>
      </dgm:prSet>
      <dgm:spPr/>
    </dgm:pt>
    <dgm:pt modelId="{09D0C632-742F-45F2-8B87-4776A761DBDB}" type="pres">
      <dgm:prSet presAssocID="{09D86FE3-09FA-4211-8B64-39D805571A1C}" presName="spNode" presStyleCnt="0"/>
      <dgm:spPr/>
    </dgm:pt>
    <dgm:pt modelId="{B68F05ED-8BC4-48F5-9866-ECE337D2E7D1}" type="pres">
      <dgm:prSet presAssocID="{0DE77F60-DB96-4EBF-840C-D8A196BE3C85}" presName="sibTrans" presStyleLbl="sibTrans1D1" presStyleIdx="5" presStyleCnt="7"/>
      <dgm:spPr/>
    </dgm:pt>
    <dgm:pt modelId="{34600689-71BA-4C57-9E78-90D2163C7464}" type="pres">
      <dgm:prSet presAssocID="{C4555F79-3FE0-40FB-9D2A-4A982CE3C1E4}" presName="node" presStyleLbl="node1" presStyleIdx="6" presStyleCnt="7">
        <dgm:presLayoutVars>
          <dgm:bulletEnabled val="1"/>
        </dgm:presLayoutVars>
      </dgm:prSet>
      <dgm:spPr/>
    </dgm:pt>
    <dgm:pt modelId="{5BDEFE39-4CFF-4EB2-A6F0-ABBFE118598F}" type="pres">
      <dgm:prSet presAssocID="{C4555F79-3FE0-40FB-9D2A-4A982CE3C1E4}" presName="spNode" presStyleCnt="0"/>
      <dgm:spPr/>
    </dgm:pt>
    <dgm:pt modelId="{BED9DC07-D027-486F-A132-31881C117CED}" type="pres">
      <dgm:prSet presAssocID="{67C96CE6-77D6-4B1C-BEBF-372826094237}" presName="sibTrans" presStyleLbl="sibTrans1D1" presStyleIdx="6" presStyleCnt="7"/>
      <dgm:spPr/>
    </dgm:pt>
  </dgm:ptLst>
  <dgm:cxnLst>
    <dgm:cxn modelId="{9FB84200-13C9-4AE0-8AA3-C77FD321AE7D}" type="presOf" srcId="{09D057FB-47E4-406E-90AB-4CD63A2D75F6}" destId="{2C9B8351-B061-4273-B156-09BB24016E98}" srcOrd="0" destOrd="0" presId="urn:microsoft.com/office/officeart/2005/8/layout/cycle5"/>
    <dgm:cxn modelId="{9BA2280D-646C-4097-BE27-F246DDCF153D}" type="presOf" srcId="{09D86FE3-09FA-4211-8B64-39D805571A1C}" destId="{C31E5C6F-AD75-4D79-9DAC-5194CF085C95}" srcOrd="0" destOrd="0" presId="urn:microsoft.com/office/officeart/2005/8/layout/cycle5"/>
    <dgm:cxn modelId="{C8BBC434-1E7D-4824-B1DE-9A829BD81E92}" srcId="{09D057FB-47E4-406E-90AB-4CD63A2D75F6}" destId="{09D86FE3-09FA-4211-8B64-39D805571A1C}" srcOrd="5" destOrd="0" parTransId="{DD4505FB-8DD1-4988-AA18-53AC850ABF7F}" sibTransId="{0DE77F60-DB96-4EBF-840C-D8A196BE3C85}"/>
    <dgm:cxn modelId="{4409BE5C-0B26-460C-99DE-E7F024BCE20D}" type="presOf" srcId="{E135FFE4-5A87-46C0-86E4-738CCB55F4A5}" destId="{135EBDCD-19E9-4C55-9C9B-1B460A1212CC}" srcOrd="0" destOrd="0" presId="urn:microsoft.com/office/officeart/2005/8/layout/cycle5"/>
    <dgm:cxn modelId="{D04F2B68-E670-4C14-A5EC-E6487140BD16}" type="presOf" srcId="{0DE77F60-DB96-4EBF-840C-D8A196BE3C85}" destId="{B68F05ED-8BC4-48F5-9866-ECE337D2E7D1}" srcOrd="0" destOrd="0" presId="urn:microsoft.com/office/officeart/2005/8/layout/cycle5"/>
    <dgm:cxn modelId="{8150FD6A-E726-4ED9-AA86-BFF7EAD596C6}" type="presOf" srcId="{D4756054-4BBB-4E8B-BE5F-548C542E723D}" destId="{9D773525-DA09-4DD4-AAFC-EF66A219E8EF}" srcOrd="0" destOrd="0" presId="urn:microsoft.com/office/officeart/2005/8/layout/cycle5"/>
    <dgm:cxn modelId="{60C64D77-4B14-4E27-8AF7-AFC00FF7EC15}" type="presOf" srcId="{C4555F79-3FE0-40FB-9D2A-4A982CE3C1E4}" destId="{34600689-71BA-4C57-9E78-90D2163C7464}" srcOrd="0" destOrd="0" presId="urn:microsoft.com/office/officeart/2005/8/layout/cycle5"/>
    <dgm:cxn modelId="{CF2AB97A-0D87-4E93-94F9-32CD5792E34E}" srcId="{09D057FB-47E4-406E-90AB-4CD63A2D75F6}" destId="{C4555F79-3FE0-40FB-9D2A-4A982CE3C1E4}" srcOrd="6" destOrd="0" parTransId="{A14E7EDC-86D5-4466-ABBB-21CCBE92C99E}" sibTransId="{67C96CE6-77D6-4B1C-BEBF-372826094237}"/>
    <dgm:cxn modelId="{12A5337D-23CD-4BFC-B934-CE8247390007}" srcId="{09D057FB-47E4-406E-90AB-4CD63A2D75F6}" destId="{D4756054-4BBB-4E8B-BE5F-548C542E723D}" srcOrd="3" destOrd="0" parTransId="{0C20DD4C-10AF-4791-A549-1AAC7932E68A}" sibTransId="{3A78A996-148B-479E-85C6-0D784DAC023F}"/>
    <dgm:cxn modelId="{9CE7017F-1F9C-43C1-8F56-B039036616F7}" srcId="{09D057FB-47E4-406E-90AB-4CD63A2D75F6}" destId="{D83B5789-293E-4EC7-A442-9D0E93AFCDE1}" srcOrd="1" destOrd="0" parTransId="{87949ABA-C6CC-4F12-B648-1F69F39795AF}" sibTransId="{6308E45B-57A6-4D0D-8013-691E6D1D746F}"/>
    <dgm:cxn modelId="{48DDD397-7694-4F51-8E5D-A6D7F4429015}" type="presOf" srcId="{D83B5789-293E-4EC7-A442-9D0E93AFCDE1}" destId="{A1601F5A-D022-4F88-8C94-9ABCFDDBA81C}" srcOrd="0" destOrd="0" presId="urn:microsoft.com/office/officeart/2005/8/layout/cycle5"/>
    <dgm:cxn modelId="{6B07F9A2-34A3-4117-9CF3-B5FE5E695A81}" type="presOf" srcId="{3A78A996-148B-479E-85C6-0D784DAC023F}" destId="{86C34D0C-2203-4F46-8CAB-9FC00DCE0D98}" srcOrd="0" destOrd="0" presId="urn:microsoft.com/office/officeart/2005/8/layout/cycle5"/>
    <dgm:cxn modelId="{4D7B89BB-7A97-48B4-9F63-491F12F34F41}" type="presOf" srcId="{67C96CE6-77D6-4B1C-BEBF-372826094237}" destId="{BED9DC07-D027-486F-A132-31881C117CED}" srcOrd="0" destOrd="0" presId="urn:microsoft.com/office/officeart/2005/8/layout/cycle5"/>
    <dgm:cxn modelId="{95CA75BE-ED65-4125-829D-6176DFCEFEAF}" type="presOf" srcId="{6308E45B-57A6-4D0D-8013-691E6D1D746F}" destId="{61948ADF-018A-4A70-97A6-C4820AD1D53B}" srcOrd="0" destOrd="0" presId="urn:microsoft.com/office/officeart/2005/8/layout/cycle5"/>
    <dgm:cxn modelId="{A902E2D6-6DA7-4F06-9D55-00B7507FA248}" type="presOf" srcId="{768636AD-7D51-47C9-A439-0FE3FE3EF84C}" destId="{FAAB09B2-E38B-4628-B6F9-A0D94C4873C6}" srcOrd="0" destOrd="0" presId="urn:microsoft.com/office/officeart/2005/8/layout/cycle5"/>
    <dgm:cxn modelId="{632141D9-D207-430F-BE5C-4DA0985CACE7}" type="presOf" srcId="{99F221D4-D401-47BD-B988-41D060046421}" destId="{2FB5568A-428C-44F2-916D-512357FCAC09}" srcOrd="0" destOrd="0" presId="urn:microsoft.com/office/officeart/2005/8/layout/cycle5"/>
    <dgm:cxn modelId="{9C59B2E6-301D-469C-931F-7FA5BFA8F6A6}" srcId="{09D057FB-47E4-406E-90AB-4CD63A2D75F6}" destId="{8C79FAFC-BE7F-47EB-9A8E-4AB103D6CDBB}" srcOrd="4" destOrd="0" parTransId="{E146702F-B5A4-4035-8679-C41CA3AD79D1}" sibTransId="{D9A8205C-F0B0-4ACC-8B7D-1D4FDD4276FE}"/>
    <dgm:cxn modelId="{05D8D3EE-EB05-49CD-A8C3-1C85779BA30F}" srcId="{09D057FB-47E4-406E-90AB-4CD63A2D75F6}" destId="{E135FFE4-5A87-46C0-86E4-738CCB55F4A5}" srcOrd="0" destOrd="0" parTransId="{981E5111-0B14-4BAE-A02C-41E509E462F1}" sibTransId="{0DBD49A3-49BA-40D4-91FD-2C4FB95543DE}"/>
    <dgm:cxn modelId="{058959EF-66B6-4E90-8049-8F07571CFD6A}" type="presOf" srcId="{0DBD49A3-49BA-40D4-91FD-2C4FB95543DE}" destId="{14B43ACB-7049-4F0C-8CE8-3EBA03A2FFB9}" srcOrd="0" destOrd="0" presId="urn:microsoft.com/office/officeart/2005/8/layout/cycle5"/>
    <dgm:cxn modelId="{B033BBF4-A1CB-44AC-94AA-A8EB375855FF}" type="presOf" srcId="{8C79FAFC-BE7F-47EB-9A8E-4AB103D6CDBB}" destId="{600C6295-7D03-437A-95C1-C3A9111FC7D6}" srcOrd="0" destOrd="0" presId="urn:microsoft.com/office/officeart/2005/8/layout/cycle5"/>
    <dgm:cxn modelId="{20096AF9-25F4-4611-95D8-7238CDE4EB7D}" type="presOf" srcId="{D9A8205C-F0B0-4ACC-8B7D-1D4FDD4276FE}" destId="{983041D5-58F4-4D18-8BDC-BD1830A7B71C}" srcOrd="0" destOrd="0" presId="urn:microsoft.com/office/officeart/2005/8/layout/cycle5"/>
    <dgm:cxn modelId="{4AF146FF-B937-4E26-9EEF-86FD5E108E24}" srcId="{09D057FB-47E4-406E-90AB-4CD63A2D75F6}" destId="{99F221D4-D401-47BD-B988-41D060046421}" srcOrd="2" destOrd="0" parTransId="{0CAD47EF-1F5B-4F20-AD17-5B5958E2185A}" sibTransId="{768636AD-7D51-47C9-A439-0FE3FE3EF84C}"/>
    <dgm:cxn modelId="{35D61E33-083C-4167-A2A7-887B9DB6C7AD}" type="presParOf" srcId="{2C9B8351-B061-4273-B156-09BB24016E98}" destId="{135EBDCD-19E9-4C55-9C9B-1B460A1212CC}" srcOrd="0" destOrd="0" presId="urn:microsoft.com/office/officeart/2005/8/layout/cycle5"/>
    <dgm:cxn modelId="{CE91CAEC-5FE3-4C20-A86C-91344DF4F011}" type="presParOf" srcId="{2C9B8351-B061-4273-B156-09BB24016E98}" destId="{D03CAFDF-5F40-422D-AE08-99647B996D01}" srcOrd="1" destOrd="0" presId="urn:microsoft.com/office/officeart/2005/8/layout/cycle5"/>
    <dgm:cxn modelId="{CFBA79D3-3429-48C7-A56B-43E1F7CC858A}" type="presParOf" srcId="{2C9B8351-B061-4273-B156-09BB24016E98}" destId="{14B43ACB-7049-4F0C-8CE8-3EBA03A2FFB9}" srcOrd="2" destOrd="0" presId="urn:microsoft.com/office/officeart/2005/8/layout/cycle5"/>
    <dgm:cxn modelId="{EB9E510B-C0BE-4728-A9FE-3F9A49BE35EB}" type="presParOf" srcId="{2C9B8351-B061-4273-B156-09BB24016E98}" destId="{A1601F5A-D022-4F88-8C94-9ABCFDDBA81C}" srcOrd="3" destOrd="0" presId="urn:microsoft.com/office/officeart/2005/8/layout/cycle5"/>
    <dgm:cxn modelId="{3566B980-036C-4C50-A0E5-4DCE6D344166}" type="presParOf" srcId="{2C9B8351-B061-4273-B156-09BB24016E98}" destId="{023335E4-FA4F-429C-A946-D73384259243}" srcOrd="4" destOrd="0" presId="urn:microsoft.com/office/officeart/2005/8/layout/cycle5"/>
    <dgm:cxn modelId="{11B03AF1-F55B-4180-B96C-80AF3062455E}" type="presParOf" srcId="{2C9B8351-B061-4273-B156-09BB24016E98}" destId="{61948ADF-018A-4A70-97A6-C4820AD1D53B}" srcOrd="5" destOrd="0" presId="urn:microsoft.com/office/officeart/2005/8/layout/cycle5"/>
    <dgm:cxn modelId="{1C458D2B-BF80-454D-9937-021BD3510F56}" type="presParOf" srcId="{2C9B8351-B061-4273-B156-09BB24016E98}" destId="{2FB5568A-428C-44F2-916D-512357FCAC09}" srcOrd="6" destOrd="0" presId="urn:microsoft.com/office/officeart/2005/8/layout/cycle5"/>
    <dgm:cxn modelId="{01CE12A7-26D5-44CB-AEFE-78FDA4B98746}" type="presParOf" srcId="{2C9B8351-B061-4273-B156-09BB24016E98}" destId="{FB4EE890-0CB0-4B43-B3E1-0381EF57A3BE}" srcOrd="7" destOrd="0" presId="urn:microsoft.com/office/officeart/2005/8/layout/cycle5"/>
    <dgm:cxn modelId="{3661F662-28A5-4152-A470-C75C78F5472C}" type="presParOf" srcId="{2C9B8351-B061-4273-B156-09BB24016E98}" destId="{FAAB09B2-E38B-4628-B6F9-A0D94C4873C6}" srcOrd="8" destOrd="0" presId="urn:microsoft.com/office/officeart/2005/8/layout/cycle5"/>
    <dgm:cxn modelId="{04F1BD56-5FC1-4218-A2BE-59B7205DA361}" type="presParOf" srcId="{2C9B8351-B061-4273-B156-09BB24016E98}" destId="{9D773525-DA09-4DD4-AAFC-EF66A219E8EF}" srcOrd="9" destOrd="0" presId="urn:microsoft.com/office/officeart/2005/8/layout/cycle5"/>
    <dgm:cxn modelId="{D48FB4DF-4B6D-4AD7-AB21-653CA13AC441}" type="presParOf" srcId="{2C9B8351-B061-4273-B156-09BB24016E98}" destId="{15FAA5C7-6D00-43C8-B941-F5662EE0DFC6}" srcOrd="10" destOrd="0" presId="urn:microsoft.com/office/officeart/2005/8/layout/cycle5"/>
    <dgm:cxn modelId="{C6688CAD-322E-483E-9682-CD66D6E9FDBD}" type="presParOf" srcId="{2C9B8351-B061-4273-B156-09BB24016E98}" destId="{86C34D0C-2203-4F46-8CAB-9FC00DCE0D98}" srcOrd="11" destOrd="0" presId="urn:microsoft.com/office/officeart/2005/8/layout/cycle5"/>
    <dgm:cxn modelId="{E189459A-EBD7-4423-8EF5-5A075515AEE2}" type="presParOf" srcId="{2C9B8351-B061-4273-B156-09BB24016E98}" destId="{600C6295-7D03-437A-95C1-C3A9111FC7D6}" srcOrd="12" destOrd="0" presId="urn:microsoft.com/office/officeart/2005/8/layout/cycle5"/>
    <dgm:cxn modelId="{423C5262-853D-4992-AA98-D82C87127E8A}" type="presParOf" srcId="{2C9B8351-B061-4273-B156-09BB24016E98}" destId="{FE1A2BE8-64C1-41F4-9134-60C53EF788D2}" srcOrd="13" destOrd="0" presId="urn:microsoft.com/office/officeart/2005/8/layout/cycle5"/>
    <dgm:cxn modelId="{D2844B98-47F0-4D1D-ABF3-C5E1546CA720}" type="presParOf" srcId="{2C9B8351-B061-4273-B156-09BB24016E98}" destId="{983041D5-58F4-4D18-8BDC-BD1830A7B71C}" srcOrd="14" destOrd="0" presId="urn:microsoft.com/office/officeart/2005/8/layout/cycle5"/>
    <dgm:cxn modelId="{313E539A-A542-457A-8779-C52BE5568834}" type="presParOf" srcId="{2C9B8351-B061-4273-B156-09BB24016E98}" destId="{C31E5C6F-AD75-4D79-9DAC-5194CF085C95}" srcOrd="15" destOrd="0" presId="urn:microsoft.com/office/officeart/2005/8/layout/cycle5"/>
    <dgm:cxn modelId="{146B63A2-4B45-44ED-A6A7-A20F6945C5AA}" type="presParOf" srcId="{2C9B8351-B061-4273-B156-09BB24016E98}" destId="{09D0C632-742F-45F2-8B87-4776A761DBDB}" srcOrd="16" destOrd="0" presId="urn:microsoft.com/office/officeart/2005/8/layout/cycle5"/>
    <dgm:cxn modelId="{554B1DC2-26DB-4B59-A7B3-5073E2FD8A6C}" type="presParOf" srcId="{2C9B8351-B061-4273-B156-09BB24016E98}" destId="{B68F05ED-8BC4-48F5-9866-ECE337D2E7D1}" srcOrd="17" destOrd="0" presId="urn:microsoft.com/office/officeart/2005/8/layout/cycle5"/>
    <dgm:cxn modelId="{6F94011D-7F1F-4549-B5ED-BA9369A573A1}" type="presParOf" srcId="{2C9B8351-B061-4273-B156-09BB24016E98}" destId="{34600689-71BA-4C57-9E78-90D2163C7464}" srcOrd="18" destOrd="0" presId="urn:microsoft.com/office/officeart/2005/8/layout/cycle5"/>
    <dgm:cxn modelId="{A48142D2-26E5-4B79-AD82-F3A3B0FCA295}" type="presParOf" srcId="{2C9B8351-B061-4273-B156-09BB24016E98}" destId="{5BDEFE39-4CFF-4EB2-A6F0-ABBFE118598F}" srcOrd="19" destOrd="0" presId="urn:microsoft.com/office/officeart/2005/8/layout/cycle5"/>
    <dgm:cxn modelId="{90DA5906-080D-4C13-9173-BAA631BF1EB7}" type="presParOf" srcId="{2C9B8351-B061-4273-B156-09BB24016E98}" destId="{BED9DC07-D027-486F-A132-31881C117CED}" srcOrd="20"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9FFF9-9C84-432C-98C3-7CD155F54322}">
      <dsp:nvSpPr>
        <dsp:cNvPr id="0" name=""/>
        <dsp:cNvSpPr/>
      </dsp:nvSpPr>
      <dsp:spPr>
        <a:xfrm>
          <a:off x="434" y="459378"/>
          <a:ext cx="1055642" cy="6861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CHD</a:t>
          </a:r>
          <a:endParaRPr lang="en-US" sz="2800" kern="1200" dirty="0"/>
        </a:p>
      </dsp:txBody>
      <dsp:txXfrm>
        <a:off x="33930" y="492874"/>
        <a:ext cx="988650" cy="619175"/>
      </dsp:txXfrm>
    </dsp:sp>
    <dsp:sp modelId="{4783C4DA-7140-4149-A093-9B065AFED265}">
      <dsp:nvSpPr>
        <dsp:cNvPr id="0" name=""/>
        <dsp:cNvSpPr/>
      </dsp:nvSpPr>
      <dsp:spPr>
        <a:xfrm>
          <a:off x="528255" y="219743"/>
          <a:ext cx="1165437" cy="1165437"/>
        </a:xfrm>
        <a:custGeom>
          <a:avLst/>
          <a:gdLst/>
          <a:ahLst/>
          <a:cxnLst/>
          <a:rect l="0" t="0" r="0" b="0"/>
          <a:pathLst>
            <a:path>
              <a:moveTo>
                <a:pt x="117311" y="232065"/>
              </a:moveTo>
              <a:arcTo wR="582718" hR="582718" stAng="13019736" swAng="636052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07DB44-8525-4251-98FD-BF368CAB1800}">
      <dsp:nvSpPr>
        <dsp:cNvPr id="0" name=""/>
        <dsp:cNvSpPr/>
      </dsp:nvSpPr>
      <dsp:spPr>
        <a:xfrm>
          <a:off x="1165871" y="459378"/>
          <a:ext cx="1055642" cy="6861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T2D</a:t>
          </a:r>
          <a:endParaRPr lang="en-US" sz="2800" kern="1200" dirty="0"/>
        </a:p>
      </dsp:txBody>
      <dsp:txXfrm>
        <a:off x="1199367" y="492874"/>
        <a:ext cx="988650" cy="619175"/>
      </dsp:txXfrm>
    </dsp:sp>
    <dsp:sp modelId="{07669080-1084-46C5-B024-C486E6AAC7D0}">
      <dsp:nvSpPr>
        <dsp:cNvPr id="0" name=""/>
        <dsp:cNvSpPr/>
      </dsp:nvSpPr>
      <dsp:spPr>
        <a:xfrm>
          <a:off x="528255" y="219743"/>
          <a:ext cx="1165437" cy="1165437"/>
        </a:xfrm>
        <a:custGeom>
          <a:avLst/>
          <a:gdLst/>
          <a:ahLst/>
          <a:cxnLst/>
          <a:rect l="0" t="0" r="0" b="0"/>
          <a:pathLst>
            <a:path>
              <a:moveTo>
                <a:pt x="1048125" y="933371"/>
              </a:moveTo>
              <a:arcTo wR="582718" hR="582718" stAng="2219736" swAng="6360528"/>
            </a:path>
          </a:pathLst>
        </a:custGeom>
        <a:noFill/>
        <a:ln w="6350" cap="flat" cmpd="sng" algn="ctr">
          <a:solidFill>
            <a:schemeClr val="accent2">
              <a:hueOff val="-1455363"/>
              <a:satOff val="-83928"/>
              <a:lumOff val="862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EBDCD-19E9-4C55-9C9B-1B460A1212CC}">
      <dsp:nvSpPr>
        <dsp:cNvPr id="0" name=""/>
        <dsp:cNvSpPr/>
      </dsp:nvSpPr>
      <dsp:spPr>
        <a:xfrm>
          <a:off x="5200812" y="1558"/>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Monitor evidence use</a:t>
          </a:r>
        </a:p>
      </dsp:txBody>
      <dsp:txXfrm>
        <a:off x="5248805" y="49551"/>
        <a:ext cx="1416554" cy="887165"/>
      </dsp:txXfrm>
    </dsp:sp>
    <dsp:sp modelId="{14B43ACB-7049-4F0C-8CE8-3EBA03A2FFB9}">
      <dsp:nvSpPr>
        <dsp:cNvPr id="0" name=""/>
        <dsp:cNvSpPr/>
      </dsp:nvSpPr>
      <dsp:spPr>
        <a:xfrm>
          <a:off x="3149148" y="493134"/>
          <a:ext cx="5615867" cy="5615867"/>
        </a:xfrm>
        <a:custGeom>
          <a:avLst/>
          <a:gdLst/>
          <a:ahLst/>
          <a:cxnLst/>
          <a:rect l="0" t="0" r="0" b="0"/>
          <a:pathLst>
            <a:path>
              <a:moveTo>
                <a:pt x="3762609" y="167273"/>
              </a:moveTo>
              <a:arcTo wR="2807933" hR="2807933" stAng="17392585" swAng="77275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1601F5A-D022-4F88-8C94-9ABCFDDBA81C}">
      <dsp:nvSpPr>
        <dsp:cNvPr id="0" name=""/>
        <dsp:cNvSpPr/>
      </dsp:nvSpPr>
      <dsp:spPr>
        <a:xfrm>
          <a:off x="7396143" y="1058774"/>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Evaluate outcomes</a:t>
          </a:r>
        </a:p>
      </dsp:txBody>
      <dsp:txXfrm>
        <a:off x="7444136" y="1106767"/>
        <a:ext cx="1416554" cy="887165"/>
      </dsp:txXfrm>
    </dsp:sp>
    <dsp:sp modelId="{61948ADF-018A-4A70-97A6-C4820AD1D53B}">
      <dsp:nvSpPr>
        <dsp:cNvPr id="0" name=""/>
        <dsp:cNvSpPr/>
      </dsp:nvSpPr>
      <dsp:spPr>
        <a:xfrm>
          <a:off x="3149148" y="493134"/>
          <a:ext cx="5615867" cy="5615867"/>
        </a:xfrm>
        <a:custGeom>
          <a:avLst/>
          <a:gdLst/>
          <a:ahLst/>
          <a:cxnLst/>
          <a:rect l="0" t="0" r="0" b="0"/>
          <a:pathLst>
            <a:path>
              <a:moveTo>
                <a:pt x="5432268" y="1809254"/>
              </a:moveTo>
              <a:arcTo wR="2807933" hR="2807933" stAng="20349954" swAng="10647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FB5568A-428C-44F2-916D-512357FCAC09}">
      <dsp:nvSpPr>
        <dsp:cNvPr id="0" name=""/>
        <dsp:cNvSpPr/>
      </dsp:nvSpPr>
      <dsp:spPr>
        <a:xfrm>
          <a:off x="7938345" y="3434316"/>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Sustain evidence use</a:t>
          </a:r>
        </a:p>
      </dsp:txBody>
      <dsp:txXfrm>
        <a:off x="7986338" y="3482309"/>
        <a:ext cx="1416554" cy="887165"/>
      </dsp:txXfrm>
    </dsp:sp>
    <dsp:sp modelId="{FAAB09B2-E38B-4628-B6F9-A0D94C4873C6}">
      <dsp:nvSpPr>
        <dsp:cNvPr id="0" name=""/>
        <dsp:cNvSpPr/>
      </dsp:nvSpPr>
      <dsp:spPr>
        <a:xfrm>
          <a:off x="3149148" y="493134"/>
          <a:ext cx="5615867" cy="5615867"/>
        </a:xfrm>
        <a:custGeom>
          <a:avLst/>
          <a:gdLst/>
          <a:ahLst/>
          <a:cxnLst/>
          <a:rect l="0" t="0" r="0" b="0"/>
          <a:pathLst>
            <a:path>
              <a:moveTo>
                <a:pt x="5286744" y="4127020"/>
              </a:moveTo>
              <a:arcTo wR="2807933" hR="2807933" stAng="1681168" swAng="8359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773525-DA09-4DD4-AAFC-EF66A219E8EF}">
      <dsp:nvSpPr>
        <dsp:cNvPr id="0" name=""/>
        <dsp:cNvSpPr/>
      </dsp:nvSpPr>
      <dsp:spPr>
        <a:xfrm>
          <a:off x="6419129" y="5339353"/>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Evidence-practice gap</a:t>
          </a:r>
        </a:p>
      </dsp:txBody>
      <dsp:txXfrm>
        <a:off x="6467122" y="5387346"/>
        <a:ext cx="1416554" cy="887165"/>
      </dsp:txXfrm>
    </dsp:sp>
    <dsp:sp modelId="{86C34D0C-2203-4F46-8CAB-9FC00DCE0D98}">
      <dsp:nvSpPr>
        <dsp:cNvPr id="0" name=""/>
        <dsp:cNvSpPr/>
      </dsp:nvSpPr>
      <dsp:spPr>
        <a:xfrm>
          <a:off x="3149148" y="493134"/>
          <a:ext cx="5615867" cy="5615867"/>
        </a:xfrm>
        <a:custGeom>
          <a:avLst/>
          <a:gdLst/>
          <a:ahLst/>
          <a:cxnLst/>
          <a:rect l="0" t="0" r="0" b="0"/>
          <a:pathLst>
            <a:path>
              <a:moveTo>
                <a:pt x="3086812" y="5601984"/>
              </a:moveTo>
              <a:arcTo wR="2807933" hR="2807933" stAng="5058006" swAng="68398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0C6295-7D03-437A-95C1-C3A9111FC7D6}">
      <dsp:nvSpPr>
        <dsp:cNvPr id="0" name=""/>
        <dsp:cNvSpPr/>
      </dsp:nvSpPr>
      <dsp:spPr>
        <a:xfrm>
          <a:off x="3982495" y="5339353"/>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Local context</a:t>
          </a:r>
        </a:p>
      </dsp:txBody>
      <dsp:txXfrm>
        <a:off x="4030488" y="5387346"/>
        <a:ext cx="1416554" cy="887165"/>
      </dsp:txXfrm>
    </dsp:sp>
    <dsp:sp modelId="{983041D5-58F4-4D18-8BDC-BD1830A7B71C}">
      <dsp:nvSpPr>
        <dsp:cNvPr id="0" name=""/>
        <dsp:cNvSpPr/>
      </dsp:nvSpPr>
      <dsp:spPr>
        <a:xfrm>
          <a:off x="3149148" y="493134"/>
          <a:ext cx="5615867" cy="5615867"/>
        </a:xfrm>
        <a:custGeom>
          <a:avLst/>
          <a:gdLst/>
          <a:ahLst/>
          <a:cxnLst/>
          <a:rect l="0" t="0" r="0" b="0"/>
          <a:pathLst>
            <a:path>
              <a:moveTo>
                <a:pt x="719657" y="4685057"/>
              </a:moveTo>
              <a:arcTo wR="2807933" hR="2807933" stAng="8282883" swAng="8359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1E5C6F-AD75-4D79-9DAC-5194CF085C95}">
      <dsp:nvSpPr>
        <dsp:cNvPr id="0" name=""/>
        <dsp:cNvSpPr/>
      </dsp:nvSpPr>
      <dsp:spPr>
        <a:xfrm>
          <a:off x="2463279" y="3434316"/>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Barriers and enablers</a:t>
          </a:r>
        </a:p>
      </dsp:txBody>
      <dsp:txXfrm>
        <a:off x="2511272" y="3482309"/>
        <a:ext cx="1416554" cy="887165"/>
      </dsp:txXfrm>
    </dsp:sp>
    <dsp:sp modelId="{B68F05ED-8BC4-48F5-9866-ECE337D2E7D1}">
      <dsp:nvSpPr>
        <dsp:cNvPr id="0" name=""/>
        <dsp:cNvSpPr/>
      </dsp:nvSpPr>
      <dsp:spPr>
        <a:xfrm>
          <a:off x="3149148" y="493134"/>
          <a:ext cx="5615867" cy="5615867"/>
        </a:xfrm>
        <a:custGeom>
          <a:avLst/>
          <a:gdLst/>
          <a:ahLst/>
          <a:cxnLst/>
          <a:rect l="0" t="0" r="0" b="0"/>
          <a:pathLst>
            <a:path>
              <a:moveTo>
                <a:pt x="4078" y="2656646"/>
              </a:moveTo>
              <a:arcTo wR="2807933" hR="2807933" stAng="10985310" swAng="10647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4600689-71BA-4C57-9E78-90D2163C7464}">
      <dsp:nvSpPr>
        <dsp:cNvPr id="0" name=""/>
        <dsp:cNvSpPr/>
      </dsp:nvSpPr>
      <dsp:spPr>
        <a:xfrm>
          <a:off x="3005481" y="1058774"/>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Implement strategies</a:t>
          </a:r>
        </a:p>
      </dsp:txBody>
      <dsp:txXfrm>
        <a:off x="3053474" y="1106767"/>
        <a:ext cx="1416554" cy="887165"/>
      </dsp:txXfrm>
    </dsp:sp>
    <dsp:sp modelId="{BED9DC07-D027-486F-A132-31881C117CED}">
      <dsp:nvSpPr>
        <dsp:cNvPr id="0" name=""/>
        <dsp:cNvSpPr/>
      </dsp:nvSpPr>
      <dsp:spPr>
        <a:xfrm>
          <a:off x="3149148" y="493134"/>
          <a:ext cx="5615867" cy="5615867"/>
        </a:xfrm>
        <a:custGeom>
          <a:avLst/>
          <a:gdLst/>
          <a:ahLst/>
          <a:cxnLst/>
          <a:rect l="0" t="0" r="0" b="0"/>
          <a:pathLst>
            <a:path>
              <a:moveTo>
                <a:pt x="1288677" y="446503"/>
              </a:moveTo>
              <a:arcTo wR="2807933" hR="2807933" stAng="14234657" swAng="77275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EBDCD-19E9-4C55-9C9B-1B460A1212CC}">
      <dsp:nvSpPr>
        <dsp:cNvPr id="0" name=""/>
        <dsp:cNvSpPr/>
      </dsp:nvSpPr>
      <dsp:spPr>
        <a:xfrm>
          <a:off x="5200812" y="1558"/>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Monitor evidence use</a:t>
          </a:r>
        </a:p>
      </dsp:txBody>
      <dsp:txXfrm>
        <a:off x="5248805" y="49551"/>
        <a:ext cx="1416554" cy="887165"/>
      </dsp:txXfrm>
    </dsp:sp>
    <dsp:sp modelId="{14B43ACB-7049-4F0C-8CE8-3EBA03A2FFB9}">
      <dsp:nvSpPr>
        <dsp:cNvPr id="0" name=""/>
        <dsp:cNvSpPr/>
      </dsp:nvSpPr>
      <dsp:spPr>
        <a:xfrm>
          <a:off x="3149148" y="493134"/>
          <a:ext cx="5615867" cy="5615867"/>
        </a:xfrm>
        <a:custGeom>
          <a:avLst/>
          <a:gdLst/>
          <a:ahLst/>
          <a:cxnLst/>
          <a:rect l="0" t="0" r="0" b="0"/>
          <a:pathLst>
            <a:path>
              <a:moveTo>
                <a:pt x="3762609" y="167273"/>
              </a:moveTo>
              <a:arcTo wR="2807933" hR="2807933" stAng="17392585" swAng="77275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1601F5A-D022-4F88-8C94-9ABCFDDBA81C}">
      <dsp:nvSpPr>
        <dsp:cNvPr id="0" name=""/>
        <dsp:cNvSpPr/>
      </dsp:nvSpPr>
      <dsp:spPr>
        <a:xfrm>
          <a:off x="7396143" y="1058774"/>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Evaluate outcomes</a:t>
          </a:r>
        </a:p>
      </dsp:txBody>
      <dsp:txXfrm>
        <a:off x="7444136" y="1106767"/>
        <a:ext cx="1416554" cy="887165"/>
      </dsp:txXfrm>
    </dsp:sp>
    <dsp:sp modelId="{61948ADF-018A-4A70-97A6-C4820AD1D53B}">
      <dsp:nvSpPr>
        <dsp:cNvPr id="0" name=""/>
        <dsp:cNvSpPr/>
      </dsp:nvSpPr>
      <dsp:spPr>
        <a:xfrm>
          <a:off x="3149148" y="493134"/>
          <a:ext cx="5615867" cy="5615867"/>
        </a:xfrm>
        <a:custGeom>
          <a:avLst/>
          <a:gdLst/>
          <a:ahLst/>
          <a:cxnLst/>
          <a:rect l="0" t="0" r="0" b="0"/>
          <a:pathLst>
            <a:path>
              <a:moveTo>
                <a:pt x="5432268" y="1809254"/>
              </a:moveTo>
              <a:arcTo wR="2807933" hR="2807933" stAng="20349954" swAng="10647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FB5568A-428C-44F2-916D-512357FCAC09}">
      <dsp:nvSpPr>
        <dsp:cNvPr id="0" name=""/>
        <dsp:cNvSpPr/>
      </dsp:nvSpPr>
      <dsp:spPr>
        <a:xfrm>
          <a:off x="7938345" y="3434316"/>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Sustain evidence use</a:t>
          </a:r>
        </a:p>
      </dsp:txBody>
      <dsp:txXfrm>
        <a:off x="7986338" y="3482309"/>
        <a:ext cx="1416554" cy="887165"/>
      </dsp:txXfrm>
    </dsp:sp>
    <dsp:sp modelId="{FAAB09B2-E38B-4628-B6F9-A0D94C4873C6}">
      <dsp:nvSpPr>
        <dsp:cNvPr id="0" name=""/>
        <dsp:cNvSpPr/>
      </dsp:nvSpPr>
      <dsp:spPr>
        <a:xfrm>
          <a:off x="3149148" y="493134"/>
          <a:ext cx="5615867" cy="5615867"/>
        </a:xfrm>
        <a:custGeom>
          <a:avLst/>
          <a:gdLst/>
          <a:ahLst/>
          <a:cxnLst/>
          <a:rect l="0" t="0" r="0" b="0"/>
          <a:pathLst>
            <a:path>
              <a:moveTo>
                <a:pt x="5286744" y="4127020"/>
              </a:moveTo>
              <a:arcTo wR="2807933" hR="2807933" stAng="1681168" swAng="8359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773525-DA09-4DD4-AAFC-EF66A219E8EF}">
      <dsp:nvSpPr>
        <dsp:cNvPr id="0" name=""/>
        <dsp:cNvSpPr/>
      </dsp:nvSpPr>
      <dsp:spPr>
        <a:xfrm>
          <a:off x="6419129" y="5339353"/>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Evidence-practice gap</a:t>
          </a:r>
        </a:p>
      </dsp:txBody>
      <dsp:txXfrm>
        <a:off x="6467122" y="5387346"/>
        <a:ext cx="1416554" cy="887165"/>
      </dsp:txXfrm>
    </dsp:sp>
    <dsp:sp modelId="{86C34D0C-2203-4F46-8CAB-9FC00DCE0D98}">
      <dsp:nvSpPr>
        <dsp:cNvPr id="0" name=""/>
        <dsp:cNvSpPr/>
      </dsp:nvSpPr>
      <dsp:spPr>
        <a:xfrm>
          <a:off x="3149148" y="493134"/>
          <a:ext cx="5615867" cy="5615867"/>
        </a:xfrm>
        <a:custGeom>
          <a:avLst/>
          <a:gdLst/>
          <a:ahLst/>
          <a:cxnLst/>
          <a:rect l="0" t="0" r="0" b="0"/>
          <a:pathLst>
            <a:path>
              <a:moveTo>
                <a:pt x="3086812" y="5601984"/>
              </a:moveTo>
              <a:arcTo wR="2807933" hR="2807933" stAng="5058006" swAng="68398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0C6295-7D03-437A-95C1-C3A9111FC7D6}">
      <dsp:nvSpPr>
        <dsp:cNvPr id="0" name=""/>
        <dsp:cNvSpPr/>
      </dsp:nvSpPr>
      <dsp:spPr>
        <a:xfrm>
          <a:off x="3982495" y="5339353"/>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Local context</a:t>
          </a:r>
        </a:p>
      </dsp:txBody>
      <dsp:txXfrm>
        <a:off x="4030488" y="5387346"/>
        <a:ext cx="1416554" cy="887165"/>
      </dsp:txXfrm>
    </dsp:sp>
    <dsp:sp modelId="{983041D5-58F4-4D18-8BDC-BD1830A7B71C}">
      <dsp:nvSpPr>
        <dsp:cNvPr id="0" name=""/>
        <dsp:cNvSpPr/>
      </dsp:nvSpPr>
      <dsp:spPr>
        <a:xfrm>
          <a:off x="3149148" y="493134"/>
          <a:ext cx="5615867" cy="5615867"/>
        </a:xfrm>
        <a:custGeom>
          <a:avLst/>
          <a:gdLst/>
          <a:ahLst/>
          <a:cxnLst/>
          <a:rect l="0" t="0" r="0" b="0"/>
          <a:pathLst>
            <a:path>
              <a:moveTo>
                <a:pt x="719657" y="4685057"/>
              </a:moveTo>
              <a:arcTo wR="2807933" hR="2807933" stAng="8282883" swAng="8359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1E5C6F-AD75-4D79-9DAC-5194CF085C95}">
      <dsp:nvSpPr>
        <dsp:cNvPr id="0" name=""/>
        <dsp:cNvSpPr/>
      </dsp:nvSpPr>
      <dsp:spPr>
        <a:xfrm>
          <a:off x="2463279" y="3434316"/>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Barriers and enablers</a:t>
          </a:r>
        </a:p>
      </dsp:txBody>
      <dsp:txXfrm>
        <a:off x="2511272" y="3482309"/>
        <a:ext cx="1416554" cy="887165"/>
      </dsp:txXfrm>
    </dsp:sp>
    <dsp:sp modelId="{B68F05ED-8BC4-48F5-9866-ECE337D2E7D1}">
      <dsp:nvSpPr>
        <dsp:cNvPr id="0" name=""/>
        <dsp:cNvSpPr/>
      </dsp:nvSpPr>
      <dsp:spPr>
        <a:xfrm>
          <a:off x="3149148" y="493134"/>
          <a:ext cx="5615867" cy="5615867"/>
        </a:xfrm>
        <a:custGeom>
          <a:avLst/>
          <a:gdLst/>
          <a:ahLst/>
          <a:cxnLst/>
          <a:rect l="0" t="0" r="0" b="0"/>
          <a:pathLst>
            <a:path>
              <a:moveTo>
                <a:pt x="4078" y="2656646"/>
              </a:moveTo>
              <a:arcTo wR="2807933" hR="2807933" stAng="10985310" swAng="10647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4600689-71BA-4C57-9E78-90D2163C7464}">
      <dsp:nvSpPr>
        <dsp:cNvPr id="0" name=""/>
        <dsp:cNvSpPr/>
      </dsp:nvSpPr>
      <dsp:spPr>
        <a:xfrm>
          <a:off x="3005481" y="1058774"/>
          <a:ext cx="1512540" cy="983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Implement strategies</a:t>
          </a:r>
        </a:p>
      </dsp:txBody>
      <dsp:txXfrm>
        <a:off x="3053474" y="1106767"/>
        <a:ext cx="1416554" cy="887165"/>
      </dsp:txXfrm>
    </dsp:sp>
    <dsp:sp modelId="{BED9DC07-D027-486F-A132-31881C117CED}">
      <dsp:nvSpPr>
        <dsp:cNvPr id="0" name=""/>
        <dsp:cNvSpPr/>
      </dsp:nvSpPr>
      <dsp:spPr>
        <a:xfrm>
          <a:off x="3149148" y="493134"/>
          <a:ext cx="5615867" cy="5615867"/>
        </a:xfrm>
        <a:custGeom>
          <a:avLst/>
          <a:gdLst/>
          <a:ahLst/>
          <a:cxnLst/>
          <a:rect l="0" t="0" r="0" b="0"/>
          <a:pathLst>
            <a:path>
              <a:moveTo>
                <a:pt x="1288677" y="446503"/>
              </a:moveTo>
              <a:arcTo wR="2807933" hR="2807933" stAng="14234657" swAng="77275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 I am privileged to be here in the UK from Brisbane Australia, presenting on behalf of our talented principal research fellow Dr Hannah Mayr who has led this work translating an evidence based dietary practice into routine care in a public health service with a focus today on the evaluation of impacts on practice sustainment. </a:t>
            </a:r>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2</a:t>
            </a:fld>
            <a:endParaRPr lang="en-AU"/>
          </a:p>
        </p:txBody>
      </p:sp>
    </p:spTree>
    <p:extLst>
      <p:ext uri="{BB962C8B-B14F-4D97-AF65-F5344CB8AC3E}">
        <p14:creationId xmlns:p14="http://schemas.microsoft.com/office/powerpoint/2010/main" val="3095740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FF92F-88CD-9AC8-4FFD-C669DA33E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B0AE0-49D4-492A-5180-4ABF5B5C8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9BA89-C330-11A8-374F-F23B6C422F1C}"/>
              </a:ext>
            </a:extLst>
          </p:cNvPr>
          <p:cNvSpPr>
            <a:spLocks noGrp="1"/>
          </p:cNvSpPr>
          <p:nvPr>
            <p:ph type="body" idx="1"/>
          </p:nvPr>
        </p:nvSpPr>
        <p:spPr/>
        <p:txBody>
          <a:bodyPr/>
          <a:lstStyle/>
          <a:p>
            <a:r>
              <a:rPr lang="en-US" dirty="0"/>
              <a:t>For multivariable analysis the Dietitian group was used as a reference group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Predictors of sustainment included staff believing the practice is legitimately within their role, those that did were 15 times more likely to sustain than those that did not and that they believed the clinical team have a shared understanding of the supporting evidence which made them almost 4 times more likely to sustain practice</a:t>
            </a:r>
          </a:p>
          <a:p>
            <a:endParaRPr lang="en-AU" sz="1200" kern="1200" dirty="0">
              <a:solidFill>
                <a:schemeClr val="tx1"/>
              </a:solidFill>
              <a:effectLst/>
              <a:latin typeface="+mn-lt"/>
              <a:ea typeface="+mn-ea"/>
              <a:cs typeface="+mn-cs"/>
            </a:endParaRPr>
          </a:p>
          <a:p>
            <a:pPr marL="0" indent="0">
              <a:buNone/>
            </a:pPr>
            <a:r>
              <a:rPr lang="en-AU" dirty="0"/>
              <a:t>When this analysis was repeated in non-dietetic staff only, the belief that the approach is legitimately within their role and having sufficient training provided were statistically significant predictors of sustainment.  </a:t>
            </a:r>
          </a:p>
          <a:p>
            <a:pPr marL="0" indent="0">
              <a:buNone/>
            </a:pPr>
            <a:endParaRPr lang="en-AU" dirty="0"/>
          </a:p>
          <a:p>
            <a:pPr marL="0" indent="0">
              <a:buNone/>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Higher scores in </a:t>
            </a:r>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domains of Cognitive Participation and Collective Action increased the odds of sustainment by approximately 6 times. </a:t>
            </a:r>
          </a:p>
          <a:p>
            <a:pPr marL="0" indent="0">
              <a:buNone/>
            </a:pPr>
            <a:r>
              <a:rPr lang="en-US" b="1" dirty="0"/>
              <a:t>Core Constructs</a:t>
            </a:r>
          </a:p>
          <a:p>
            <a:pPr lvl="1"/>
            <a:r>
              <a:rPr lang="en-AU" dirty="0"/>
              <a:t>Cognitive participation (OR 6.12, 95%CI 1.59-23.6, p=0.009) </a:t>
            </a:r>
          </a:p>
          <a:p>
            <a:pPr lvl="1"/>
            <a:r>
              <a:rPr lang="en-AU" dirty="0"/>
              <a:t>Collective action (OR 5.70, 95%CI, 1.30-25.1, p=0.02) </a:t>
            </a:r>
          </a:p>
        </p:txBody>
      </p:sp>
      <p:sp>
        <p:nvSpPr>
          <p:cNvPr id="4" name="Slide Number Placeholder 3">
            <a:extLst>
              <a:ext uri="{FF2B5EF4-FFF2-40B4-BE49-F238E27FC236}">
                <a16:creationId xmlns:a16="http://schemas.microsoft.com/office/drawing/2014/main" id="{B8C6060E-137D-98E7-C6C0-C79499682108}"/>
              </a:ext>
            </a:extLst>
          </p:cNvPr>
          <p:cNvSpPr>
            <a:spLocks noGrp="1"/>
          </p:cNvSpPr>
          <p:nvPr>
            <p:ph type="sldNum" sz="quarter" idx="5"/>
          </p:nvPr>
        </p:nvSpPr>
        <p:spPr/>
        <p:txBody>
          <a:bodyPr/>
          <a:lstStyle/>
          <a:p>
            <a:fld id="{C4491717-F137-4AAC-8DC0-118C524AFE98}" type="slidenum">
              <a:rPr lang="en-AU" smtClean="0"/>
              <a:t>11</a:t>
            </a:fld>
            <a:endParaRPr lang="en-AU"/>
          </a:p>
        </p:txBody>
      </p:sp>
    </p:spTree>
    <p:extLst>
      <p:ext uri="{BB962C8B-B14F-4D97-AF65-F5344CB8AC3E}">
        <p14:creationId xmlns:p14="http://schemas.microsoft.com/office/powerpoint/2010/main" val="410782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I mentioned earlier, this project was conducted in a health service setting whereby there is an expected high rotation of staff due to the nature of training hospitals.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time of sustainment evaluation, 27 (40%) of clinicians had commenced their role within the last 2 years and so had not been exposed to any active facilitation. Despite this, there was no difference in mean sustainment scores between those with more or less than 2 years service in their role.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were not able to quantify exposure to all the implementation strategies but we were able to determine that only half of the new clinicians recalled receiving orientation related to </a:t>
            </a:r>
            <a:r>
              <a:rPr lang="en-AU" sz="1200" kern="1200" dirty="0" err="1">
                <a:solidFill>
                  <a:schemeClr val="tx1"/>
                </a:solidFill>
                <a:effectLst/>
                <a:latin typeface="+mn-lt"/>
                <a:ea typeface="+mn-ea"/>
                <a:cs typeface="+mn-cs"/>
              </a:rPr>
              <a:t>MedDiet</a:t>
            </a:r>
            <a:r>
              <a:rPr lang="en-AU" sz="1200" kern="1200" dirty="0">
                <a:solidFill>
                  <a:schemeClr val="tx1"/>
                </a:solidFill>
                <a:effectLst/>
                <a:latin typeface="+mn-lt"/>
                <a:ea typeface="+mn-ea"/>
                <a:cs typeface="+mn-cs"/>
              </a:rPr>
              <a:t> when they commenced their role. This appeared to be a highly influential strategy on sustainment. Mean sustainment score was double that of those who did not receive orientation to the practice and 71% of those who were orientated scored 7 or greater in sustainment compared to only 29% of those who were not orientated to the practice on commencement.</a:t>
            </a:r>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12</a:t>
            </a:fld>
            <a:endParaRPr lang="en-AU"/>
          </a:p>
        </p:txBody>
      </p:sp>
    </p:spTree>
    <p:extLst>
      <p:ext uri="{BB962C8B-B14F-4D97-AF65-F5344CB8AC3E}">
        <p14:creationId xmlns:p14="http://schemas.microsoft.com/office/powerpoint/2010/main" val="53039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Two years after facilitated implementation strategies ceased, &gt;70% reported sustainment of practice (fade from 85%)</a:t>
            </a:r>
          </a:p>
          <a:p>
            <a:endParaRPr lang="en-AU"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tool allowed us to flag key areas that may contribute to or prevent further fade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Components which appear to be critical to successful sustainment in the local health service context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 establishing expectations early that the practice is supported by evidence and is a legitimate activity across the team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systemising staff training and orientation on utilising the practice, particularly for non-dietetics clinicians who provide dietary care.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 can the </a:t>
            </a:r>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inform where to focus our efforts for sustaining knowledge translation – particularly in the absence of resourced facilitation?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has allowed us to prospectively consider implementation strategies that address key </a:t>
            </a:r>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constructs </a:t>
            </a:r>
            <a:r>
              <a:rPr lang="en-AU" sz="1200" kern="1200">
                <a:solidFill>
                  <a:schemeClr val="tx1"/>
                </a:solidFill>
                <a:effectLst/>
                <a:latin typeface="+mn-lt"/>
                <a:ea typeface="+mn-ea"/>
                <a:cs typeface="+mn-cs"/>
              </a:rPr>
              <a:t>that could </a:t>
            </a:r>
            <a:r>
              <a:rPr lang="en-AU" sz="1200" kern="1200" dirty="0">
                <a:solidFill>
                  <a:schemeClr val="tx1"/>
                </a:solidFill>
                <a:effectLst/>
                <a:latin typeface="+mn-lt"/>
                <a:ea typeface="+mn-ea"/>
                <a:cs typeface="+mn-cs"/>
              </a:rPr>
              <a:t>improve sustainment of knowledge translation.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particular for this setting, aligning strategies that target collective action related to </a:t>
            </a:r>
            <a:r>
              <a:rPr lang="en-AU" dirty="0"/>
              <a:t>how the workforce practically operationalise, organise and structure the practice in their setting, and cognitive participation – knowing who and what motivates staff to continue practice aligned with evidence.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13</a:t>
            </a:fld>
            <a:endParaRPr lang="en-AU"/>
          </a:p>
        </p:txBody>
      </p:sp>
    </p:spTree>
    <p:extLst>
      <p:ext uri="{BB962C8B-B14F-4D97-AF65-F5344CB8AC3E}">
        <p14:creationId xmlns:p14="http://schemas.microsoft.com/office/powerpoint/2010/main" val="294607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like to acknowledge the leaders, team members and partners who have contributed to this work and would like to open the floor for questions. 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7AA83-9B6F-4550-955E-15AD28DD187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38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dirty="0"/>
          </a:p>
        </p:txBody>
      </p:sp>
    </p:spTree>
    <p:extLst>
      <p:ext uri="{BB962C8B-B14F-4D97-AF65-F5344CB8AC3E}">
        <p14:creationId xmlns:p14="http://schemas.microsoft.com/office/powerpoint/2010/main" val="2527852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30442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9FF6-454F-0BF4-960E-C7F581708C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A96853-4E6B-DAC6-F77A-A12D0883D5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F4358EE-A2B4-986C-CA5F-19051808E4AC}"/>
              </a:ext>
            </a:extLst>
          </p:cNvPr>
          <p:cNvSpPr>
            <a:spLocks noGrp="1"/>
          </p:cNvSpPr>
          <p:nvPr>
            <p:ph type="body" idx="1"/>
          </p:nvPr>
        </p:nvSpPr>
        <p:spPr/>
        <p:txBody>
          <a:bodyPr/>
          <a:lstStyle/>
          <a:p>
            <a:pPr>
              <a:buNone/>
            </a:pPr>
            <a:r>
              <a:rPr lang="en-US" sz="800" b="1" dirty="0"/>
              <a:t>Figure 1:</a:t>
            </a:r>
            <a:r>
              <a:rPr lang="en-US" sz="800" dirty="0"/>
              <a:t> To meet family members’ needs for communication and support in ICUs, we developed a nurse-led family support intervention with three components: engagement, support, and communication. Trained ICU family nurses delivered the intervention along the patient pathway up to 4 months post-discharge.</a:t>
            </a:r>
          </a:p>
          <a:p>
            <a:r>
              <a:rPr lang="en-US" sz="800" b="1" dirty="0"/>
              <a:t>Figure 2:</a:t>
            </a:r>
            <a:r>
              <a:rPr lang="en-US" sz="800" dirty="0"/>
              <a:t> Effectiveness was tested in the FICUS </a:t>
            </a:r>
            <a:r>
              <a:rPr lang="en-US" sz="800" dirty="0" err="1"/>
              <a:t>cRCT</a:t>
            </a:r>
            <a:r>
              <a:rPr lang="en-US" sz="800" dirty="0"/>
              <a:t> (2021–2024) with 16 ICUs (8 intervention, 8 control). Implementation followed a tailored strategy.</a:t>
            </a:r>
          </a:p>
          <a:p>
            <a:r>
              <a:rPr lang="en-US" sz="800" b="1" dirty="0">
                <a:sym typeface="Wingdings" panose="05000000000000000000" pitchFamily="2" charset="2"/>
              </a:rPr>
              <a:t>Figure 3: </a:t>
            </a:r>
            <a:r>
              <a:rPr lang="en-US" sz="800" dirty="0">
                <a:sym typeface="Wingdings" panose="05000000000000000000" pitchFamily="2" charset="2"/>
              </a:rPr>
              <a:t>Implementing the complex FSI was expected to be challenging. As sustainable integration depends on normalization, embedding new practices into routine work, we conducted a mixed-methods study to explore barriers, facilitators, and implementation processes and outcomes, addressing the current gap in empirical evidence.</a:t>
            </a:r>
          </a:p>
          <a:p>
            <a:r>
              <a:rPr lang="en-US" sz="800" dirty="0"/>
              <a:t>Today we present quantitative findings, assessed as part of a mixed-methods summative evaluation which was conducted in eight ICUs randomized to the intervention arm of the FICUS trial towards the end of an 18 months implementation period. </a:t>
            </a:r>
            <a:r>
              <a:rPr lang="de-CH" sz="800" dirty="0"/>
              <a:t>This </a:t>
            </a:r>
            <a:r>
              <a:rPr lang="de-CH" sz="800" dirty="0" err="1"/>
              <a:t>study</a:t>
            </a:r>
            <a:r>
              <a:rPr lang="de-CH" sz="800" dirty="0"/>
              <a:t> was </a:t>
            </a:r>
            <a:r>
              <a:rPr lang="de-CH" sz="800" dirty="0" err="1"/>
              <a:t>guided</a:t>
            </a:r>
            <a:r>
              <a:rPr lang="de-CH" sz="800" dirty="0"/>
              <a:t> </a:t>
            </a:r>
            <a:r>
              <a:rPr lang="de-CH" sz="800" dirty="0" err="1"/>
              <a:t>by</a:t>
            </a:r>
            <a:r>
              <a:rPr lang="de-CH" sz="800" dirty="0"/>
              <a:t> </a:t>
            </a:r>
            <a:r>
              <a:rPr lang="de-CH" sz="800" dirty="0" err="1"/>
              <a:t>the</a:t>
            </a:r>
            <a:r>
              <a:rPr lang="de-CH" sz="800" dirty="0"/>
              <a:t> </a:t>
            </a:r>
            <a:r>
              <a:rPr lang="de-CH" sz="800" dirty="0" err="1"/>
              <a:t>Normalization</a:t>
            </a:r>
            <a:r>
              <a:rPr lang="de-CH" sz="800" dirty="0"/>
              <a:t> </a:t>
            </a:r>
            <a:r>
              <a:rPr lang="de-CH" sz="800" dirty="0" err="1"/>
              <a:t>Process</a:t>
            </a:r>
            <a:r>
              <a:rPr lang="de-CH" sz="800" dirty="0"/>
              <a:t> Theory and Proctors Framework </a:t>
            </a:r>
            <a:r>
              <a:rPr lang="de-CH" sz="800" dirty="0" err="1"/>
              <a:t>for</a:t>
            </a:r>
            <a:r>
              <a:rPr lang="de-CH" sz="800" dirty="0"/>
              <a:t> Implementation Outcomes </a:t>
            </a:r>
          </a:p>
        </p:txBody>
      </p:sp>
      <p:sp>
        <p:nvSpPr>
          <p:cNvPr id="4" name="Foliennummernplatzhalter 3">
            <a:extLst>
              <a:ext uri="{FF2B5EF4-FFF2-40B4-BE49-F238E27FC236}">
                <a16:creationId xmlns:a16="http://schemas.microsoft.com/office/drawing/2014/main" id="{131E29D6-DCA1-6065-919E-7886F5891E37}"/>
              </a:ext>
            </a:extLst>
          </p:cNvPr>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373082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lang="en-US" sz="1100" dirty="0"/>
              <a:t>The aims of this cross-sectional, quantitative study part of a summative evaluation were first to.. and second… </a:t>
            </a:r>
          </a:p>
          <a:p>
            <a:pPr marL="0" marR="0" lvl="0" indent="0" algn="l" defTabSz="914377" rtl="0" eaLnBrk="1" fontAlgn="auto" latinLnBrk="0" hangingPunct="1">
              <a:lnSpc>
                <a:spcPct val="100000"/>
              </a:lnSpc>
              <a:spcBef>
                <a:spcPts val="0"/>
              </a:spcBef>
              <a:spcAft>
                <a:spcPts val="600"/>
              </a:spcAft>
              <a:buClrTx/>
              <a:buSzTx/>
              <a:buFontTx/>
              <a:buNone/>
              <a:tabLst/>
              <a:defRPr/>
            </a:pPr>
            <a:endParaRPr lang="en-US" sz="1100"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123197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anose="05050102010706020507" pitchFamily="18" charset="2"/>
              <a:buNone/>
            </a:pPr>
            <a:r>
              <a:rPr lang="en-US" sz="800" b="1" dirty="0"/>
              <a:t>Figure 1</a:t>
            </a:r>
            <a:r>
              <a:rPr lang="en-US" sz="800" dirty="0"/>
              <a:t>: The study was conducted in eight ICUs assigned to the FICUS intervention arm, where the FSI was implemented. A total of 228 ICU staff participated, primarily nurses and physicians.</a:t>
            </a:r>
          </a:p>
          <a:p>
            <a:pPr marL="0" indent="0">
              <a:buFont typeface="Symbol" panose="05050102010706020507" pitchFamily="18" charset="2"/>
              <a:buNone/>
            </a:pPr>
            <a:r>
              <a:rPr lang="en-US" sz="800" b="1" dirty="0"/>
              <a:t>Figure 2: </a:t>
            </a:r>
            <a:r>
              <a:rPr lang="en-US" sz="800" dirty="0"/>
              <a:t>FSI integration was assessed using the German NPT-based G-</a:t>
            </a:r>
            <a:r>
              <a:rPr lang="en-US" sz="800" dirty="0" err="1"/>
              <a:t>NoMAD</a:t>
            </a:r>
            <a:r>
              <a:rPr lang="en-US" sz="800" dirty="0"/>
              <a:t> questionnaire. Acceptability, appropriateness, and feasibility were measured with the validated AIM, IAM, and FIM tools. Perceived benefit and sustainability (e.g., likelihood of continued delivery after 12 months) were evaluated with self-developed items. All items were included in an online survey. Data were analyzed using mixed linear models, and logistic regression with random effects (clustered by ICU), examining predictors like intervention acceptance, perceived need, professional role, and work experience.</a:t>
            </a:r>
            <a:endParaRPr lang="de-CH" sz="800"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dirty="0"/>
          </a:p>
        </p:txBody>
      </p:sp>
    </p:spTree>
    <p:extLst>
      <p:ext uri="{BB962C8B-B14F-4D97-AF65-F5344CB8AC3E}">
        <p14:creationId xmlns:p14="http://schemas.microsoft.com/office/powerpoint/2010/main" val="2178011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2621-CDC7-613B-660B-C955C3DAB9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3ED0D3-AA00-033C-018D-6A4A584470D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3DE2E0-F460-2B8B-EC8D-12EF71967CBB}"/>
              </a:ext>
            </a:extLst>
          </p:cNvPr>
          <p:cNvSpPr>
            <a:spLocks noGrp="1"/>
          </p:cNvSpPr>
          <p:nvPr>
            <p:ph type="body" idx="1"/>
          </p:nvPr>
        </p:nvSpPr>
        <p:spPr/>
        <p:txBody>
          <a:bodyPr/>
          <a:lstStyle/>
          <a:p>
            <a:pPr marL="0" indent="0">
              <a:buFont typeface="Symbol" panose="05050102010706020507" pitchFamily="18" charset="2"/>
              <a:buNone/>
            </a:pPr>
            <a:r>
              <a:rPr lang="en-US" sz="800" dirty="0">
                <a:sym typeface="Wingdings" panose="05000000000000000000" pitchFamily="2" charset="2"/>
              </a:rPr>
              <a:t>Regarding study aim 1, we found high overall normalization levels (G-</a:t>
            </a:r>
            <a:r>
              <a:rPr lang="en-US" sz="800" dirty="0" err="1">
                <a:sym typeface="Wingdings" panose="05000000000000000000" pitchFamily="2" charset="2"/>
              </a:rPr>
              <a:t>NoMAD</a:t>
            </a:r>
            <a:r>
              <a:rPr lang="en-US" sz="800" dirty="0">
                <a:sym typeface="Wingdings" panose="05000000000000000000" pitchFamily="2" charset="2"/>
              </a:rPr>
              <a:t> median = 82/100), including across all subconstructs.</a:t>
            </a:r>
          </a:p>
          <a:p>
            <a:pPr marL="0" indent="0">
              <a:buFont typeface="Symbol" panose="05050102010706020507" pitchFamily="18" charset="2"/>
              <a:buNone/>
            </a:pPr>
            <a:r>
              <a:rPr lang="de-DE" sz="800" dirty="0">
                <a:sym typeface="Wingdings" panose="05000000000000000000" pitchFamily="2" charset="2"/>
              </a:rPr>
              <a:t>Data also </a:t>
            </a:r>
            <a:r>
              <a:rPr lang="de-DE" sz="800" dirty="0" err="1">
                <a:sym typeface="Wingdings" panose="05000000000000000000" pitchFamily="2" charset="2"/>
              </a:rPr>
              <a:t>showed</a:t>
            </a:r>
            <a:r>
              <a:rPr lang="de-DE" sz="800" dirty="0">
                <a:sym typeface="Wingdings" panose="05000000000000000000" pitchFamily="2" charset="2"/>
              </a:rPr>
              <a:t> high </a:t>
            </a:r>
            <a:r>
              <a:rPr lang="de-DE" sz="800" dirty="0" err="1">
                <a:sym typeface="Wingdings" panose="05000000000000000000" pitchFamily="2" charset="2"/>
              </a:rPr>
              <a:t>levels</a:t>
            </a:r>
            <a:r>
              <a:rPr lang="de-DE" sz="800" dirty="0">
                <a:sym typeface="Wingdings" panose="05000000000000000000" pitchFamily="2" charset="2"/>
              </a:rPr>
              <a:t> of </a:t>
            </a:r>
            <a:r>
              <a:rPr lang="de-DE" sz="800" dirty="0" err="1">
                <a:sym typeface="Wingdings" panose="05000000000000000000" pitchFamily="2" charset="2"/>
              </a:rPr>
              <a:t>acceptance</a:t>
            </a:r>
            <a:r>
              <a:rPr lang="de-DE" sz="800" dirty="0">
                <a:sym typeface="Wingdings" panose="05000000000000000000" pitchFamily="2" charset="2"/>
              </a:rPr>
              <a:t>, </a:t>
            </a:r>
            <a:r>
              <a:rPr lang="de-DE" sz="800" dirty="0" err="1">
                <a:sym typeface="Wingdings" panose="05000000000000000000" pitchFamily="2" charset="2"/>
              </a:rPr>
              <a:t>appropriateness</a:t>
            </a:r>
            <a:r>
              <a:rPr lang="de-DE" sz="800" dirty="0">
                <a:sym typeface="Wingdings" panose="05000000000000000000" pitchFamily="2" charset="2"/>
              </a:rPr>
              <a:t>, </a:t>
            </a:r>
            <a:r>
              <a:rPr lang="de-DE" sz="800" dirty="0" err="1">
                <a:sym typeface="Wingdings" panose="05000000000000000000" pitchFamily="2" charset="2"/>
              </a:rPr>
              <a:t>feasibility</a:t>
            </a:r>
            <a:r>
              <a:rPr lang="de-DE" sz="800" dirty="0">
                <a:sym typeface="Wingdings" panose="05000000000000000000" pitchFamily="2" charset="2"/>
              </a:rPr>
              <a:t> and </a:t>
            </a:r>
            <a:r>
              <a:rPr lang="de-DE" sz="800" dirty="0" err="1">
                <a:sym typeface="Wingdings" panose="05000000000000000000" pitchFamily="2" charset="2"/>
              </a:rPr>
              <a:t>with</a:t>
            </a:r>
            <a:r>
              <a:rPr lang="de-DE" sz="800" dirty="0">
                <a:sym typeface="Wingdings" panose="05000000000000000000" pitchFamily="2" charset="2"/>
              </a:rPr>
              <a:t> </a:t>
            </a:r>
            <a:r>
              <a:rPr lang="de-DE" sz="800" dirty="0" err="1">
                <a:sym typeface="Wingdings" panose="05000000000000000000" pitchFamily="2" charset="2"/>
              </a:rPr>
              <a:t>medians</a:t>
            </a:r>
            <a:r>
              <a:rPr lang="de-DE" sz="800" dirty="0">
                <a:sym typeface="Wingdings" panose="05000000000000000000" pitchFamily="2" charset="2"/>
              </a:rPr>
              <a:t> of 16 (</a:t>
            </a:r>
            <a:r>
              <a:rPr lang="de-DE" sz="800" dirty="0" err="1">
                <a:sym typeface="Wingdings" panose="05000000000000000000" pitchFamily="2" charset="2"/>
              </a:rPr>
              <a:t>scale</a:t>
            </a:r>
            <a:r>
              <a:rPr lang="de-DE" sz="800" dirty="0">
                <a:sym typeface="Wingdings" panose="05000000000000000000" pitchFamily="2" charset="2"/>
              </a:rPr>
              <a:t> </a:t>
            </a:r>
            <a:r>
              <a:rPr lang="de-DE" sz="800" dirty="0" err="1">
                <a:sym typeface="Wingdings" panose="05000000000000000000" pitchFamily="2" charset="2"/>
              </a:rPr>
              <a:t>range</a:t>
            </a:r>
            <a:r>
              <a:rPr lang="de-DE" sz="800" dirty="0">
                <a:sym typeface="Wingdings" panose="05000000000000000000" pitchFamily="2" charset="2"/>
              </a:rPr>
              <a:t> 4=</a:t>
            </a:r>
            <a:r>
              <a:rPr lang="de-DE" sz="800" dirty="0" err="1">
                <a:sym typeface="Wingdings" panose="05000000000000000000" pitchFamily="2" charset="2"/>
              </a:rPr>
              <a:t>low</a:t>
            </a:r>
            <a:r>
              <a:rPr lang="de-DE" sz="800" dirty="0">
                <a:sym typeface="Wingdings" panose="05000000000000000000" pitchFamily="2" charset="2"/>
              </a:rPr>
              <a:t>, 20=high) and a high </a:t>
            </a:r>
            <a:r>
              <a:rPr lang="de-DE" sz="800" dirty="0" err="1">
                <a:sym typeface="Wingdings" panose="05000000000000000000" pitchFamily="2" charset="2"/>
              </a:rPr>
              <a:t>perceived</a:t>
            </a:r>
            <a:r>
              <a:rPr lang="de-DE" sz="800" dirty="0">
                <a:sym typeface="Wingdings" panose="05000000000000000000" pitchFamily="2" charset="2"/>
              </a:rPr>
              <a:t> </a:t>
            </a:r>
            <a:r>
              <a:rPr lang="de-DE" sz="800" dirty="0" err="1">
                <a:sym typeface="Wingdings" panose="05000000000000000000" pitchFamily="2" charset="2"/>
              </a:rPr>
              <a:t>need</a:t>
            </a:r>
            <a:r>
              <a:rPr lang="de-DE" sz="800" dirty="0">
                <a:sym typeface="Wingdings" panose="05000000000000000000" pitchFamily="2" charset="2"/>
              </a:rPr>
              <a:t> at </a:t>
            </a:r>
            <a:r>
              <a:rPr lang="de-DE" sz="800" dirty="0" err="1">
                <a:sym typeface="Wingdings" panose="05000000000000000000" pitchFamily="2" charset="2"/>
              </a:rPr>
              <a:t>the</a:t>
            </a:r>
            <a:r>
              <a:rPr lang="de-DE" sz="800" dirty="0">
                <a:sym typeface="Wingdings" panose="05000000000000000000" pitchFamily="2" charset="2"/>
              </a:rPr>
              <a:t> end of </a:t>
            </a:r>
            <a:r>
              <a:rPr lang="de-DE" sz="800" dirty="0" err="1">
                <a:sym typeface="Wingdings" panose="05000000000000000000" pitchFamily="2" charset="2"/>
              </a:rPr>
              <a:t>the</a:t>
            </a:r>
            <a:r>
              <a:rPr lang="de-DE" sz="800" dirty="0">
                <a:sym typeface="Wingdings" panose="05000000000000000000" pitchFamily="2" charset="2"/>
              </a:rPr>
              <a:t> </a:t>
            </a:r>
            <a:r>
              <a:rPr lang="de-DE" sz="800" dirty="0" err="1">
                <a:sym typeface="Wingdings" panose="05000000000000000000" pitchFamily="2" charset="2"/>
              </a:rPr>
              <a:t>active</a:t>
            </a:r>
            <a:r>
              <a:rPr lang="de-DE" sz="800" dirty="0">
                <a:sym typeface="Wingdings" panose="05000000000000000000" pitchFamily="2" charset="2"/>
              </a:rPr>
              <a:t> FSI </a:t>
            </a:r>
            <a:r>
              <a:rPr lang="de-DE" sz="800" dirty="0" err="1">
                <a:sym typeface="Wingdings" panose="05000000000000000000" pitchFamily="2" charset="2"/>
              </a:rPr>
              <a:t>implementation</a:t>
            </a:r>
            <a:r>
              <a:rPr lang="de-DE" sz="800" dirty="0">
                <a:sym typeface="Wingdings" panose="05000000000000000000" pitchFamily="2" charset="2"/>
              </a:rPr>
              <a:t>. </a:t>
            </a:r>
          </a:p>
          <a:p>
            <a:pPr marL="0" indent="0">
              <a:buFont typeface="Symbol" panose="05050102010706020507" pitchFamily="18" charset="2"/>
              <a:buNone/>
            </a:pPr>
            <a:r>
              <a:rPr lang="de-DE" sz="800" dirty="0" err="1">
                <a:sym typeface="Wingdings" panose="05000000000000000000" pitchFamily="2" charset="2"/>
              </a:rPr>
              <a:t>Sustainability</a:t>
            </a:r>
            <a:r>
              <a:rPr lang="de-DE" sz="800" dirty="0">
                <a:sym typeface="Wingdings" panose="05000000000000000000" pitchFamily="2" charset="2"/>
              </a:rPr>
              <a:t>: </a:t>
            </a:r>
            <a:r>
              <a:rPr lang="de-DE" sz="800" dirty="0" err="1">
                <a:sym typeface="Wingdings" panose="05000000000000000000" pitchFamily="2" charset="2"/>
              </a:rPr>
              <a:t>only</a:t>
            </a:r>
            <a:r>
              <a:rPr lang="de-DE" sz="800" dirty="0">
                <a:sym typeface="Wingdings" panose="05000000000000000000" pitchFamily="2" charset="2"/>
              </a:rPr>
              <a:t> </a:t>
            </a:r>
            <a:r>
              <a:rPr lang="de-DE" sz="800" dirty="0" err="1">
                <a:sym typeface="Wingdings" panose="05000000000000000000" pitchFamily="2" charset="2"/>
              </a:rPr>
              <a:t>about</a:t>
            </a:r>
            <a:r>
              <a:rPr lang="de-DE" sz="800" dirty="0">
                <a:sym typeface="Wingdings" panose="05000000000000000000" pitchFamily="2" charset="2"/>
              </a:rPr>
              <a:t> 30% </a:t>
            </a:r>
            <a:r>
              <a:rPr lang="de-DE" sz="800" dirty="0" err="1">
                <a:sym typeface="Wingdings" panose="05000000000000000000" pitchFamily="2" charset="2"/>
              </a:rPr>
              <a:t>were</a:t>
            </a:r>
            <a:r>
              <a:rPr lang="de-DE" sz="800" dirty="0">
                <a:sym typeface="Wingdings" panose="05000000000000000000" pitchFamily="2" charset="2"/>
              </a:rPr>
              <a:t> </a:t>
            </a:r>
            <a:r>
              <a:rPr lang="de-DE" sz="800" dirty="0" err="1">
                <a:sym typeface="Wingdings" panose="05000000000000000000" pitchFamily="2" charset="2"/>
              </a:rPr>
              <a:t>convinced</a:t>
            </a:r>
            <a:r>
              <a:rPr lang="de-DE" sz="800" dirty="0">
                <a:sym typeface="Wingdings" panose="05000000000000000000" pitchFamily="2" charset="2"/>
              </a:rPr>
              <a:t> </a:t>
            </a:r>
            <a:r>
              <a:rPr lang="de-DE" sz="800" dirty="0" err="1">
                <a:sym typeface="Wingdings" panose="05000000000000000000" pitchFamily="2" charset="2"/>
              </a:rPr>
              <a:t>that</a:t>
            </a:r>
            <a:r>
              <a:rPr lang="de-DE" sz="800" dirty="0">
                <a:sym typeface="Wingdings" panose="05000000000000000000" pitchFamily="2" charset="2"/>
              </a:rPr>
              <a:t> </a:t>
            </a:r>
            <a:r>
              <a:rPr lang="de-DE" sz="800" dirty="0" err="1">
                <a:sym typeface="Wingdings" panose="05000000000000000000" pitchFamily="2" charset="2"/>
              </a:rPr>
              <a:t>the</a:t>
            </a:r>
            <a:r>
              <a:rPr lang="de-DE" sz="800" dirty="0">
                <a:sym typeface="Wingdings" panose="05000000000000000000" pitchFamily="2" charset="2"/>
              </a:rPr>
              <a:t> FSI will still </a:t>
            </a:r>
            <a:r>
              <a:rPr lang="de-DE" sz="800" dirty="0" err="1">
                <a:sym typeface="Wingdings" panose="05000000000000000000" pitchFamily="2" charset="2"/>
              </a:rPr>
              <a:t>be</a:t>
            </a:r>
            <a:r>
              <a:rPr lang="de-DE" sz="800" dirty="0">
                <a:sym typeface="Wingdings" panose="05000000000000000000" pitchFamily="2" charset="2"/>
              </a:rPr>
              <a:t> </a:t>
            </a:r>
            <a:r>
              <a:rPr lang="de-DE" sz="800" dirty="0" err="1">
                <a:sym typeface="Wingdings" panose="05000000000000000000" pitchFamily="2" charset="2"/>
              </a:rPr>
              <a:t>implemented</a:t>
            </a:r>
            <a:r>
              <a:rPr lang="de-DE" sz="800" dirty="0">
                <a:sym typeface="Wingdings" panose="05000000000000000000" pitchFamily="2" charset="2"/>
              </a:rPr>
              <a:t> 12 </a:t>
            </a:r>
            <a:r>
              <a:rPr lang="de-DE" sz="800" dirty="0" err="1">
                <a:sym typeface="Wingdings" panose="05000000000000000000" pitchFamily="2" charset="2"/>
              </a:rPr>
              <a:t>moths</a:t>
            </a:r>
            <a:r>
              <a:rPr lang="de-DE" sz="800" dirty="0">
                <a:sym typeface="Wingdings" panose="05000000000000000000" pitchFamily="2" charset="2"/>
              </a:rPr>
              <a:t> after </a:t>
            </a:r>
            <a:r>
              <a:rPr lang="de-DE" sz="800" dirty="0" err="1">
                <a:sym typeface="Wingdings" panose="05000000000000000000" pitchFamily="2" charset="2"/>
              </a:rPr>
              <a:t>completion</a:t>
            </a:r>
            <a:r>
              <a:rPr lang="de-DE" sz="800" dirty="0">
                <a:sym typeface="Wingdings" panose="05000000000000000000" pitchFamily="2" charset="2"/>
              </a:rPr>
              <a:t> of </a:t>
            </a:r>
            <a:r>
              <a:rPr lang="de-DE" sz="800" dirty="0" err="1">
                <a:sym typeface="Wingdings" panose="05000000000000000000" pitchFamily="2" charset="2"/>
              </a:rPr>
              <a:t>active</a:t>
            </a:r>
            <a:r>
              <a:rPr lang="de-DE" sz="800" dirty="0">
                <a:sym typeface="Wingdings" panose="05000000000000000000" pitchFamily="2" charset="2"/>
              </a:rPr>
              <a:t> </a:t>
            </a:r>
            <a:r>
              <a:rPr lang="de-DE" sz="800" dirty="0" err="1">
                <a:sym typeface="Wingdings" panose="05000000000000000000" pitchFamily="2" charset="2"/>
              </a:rPr>
              <a:t>implementation</a:t>
            </a:r>
            <a:r>
              <a:rPr lang="de-DE" sz="800" dirty="0">
                <a:sym typeface="Wingdings" panose="05000000000000000000" pitchFamily="2" charset="2"/>
              </a:rPr>
              <a:t>, </a:t>
            </a:r>
            <a:r>
              <a:rPr lang="de-DE" sz="800" dirty="0" err="1">
                <a:sym typeface="Wingdings" panose="05000000000000000000" pitchFamily="2" charset="2"/>
              </a:rPr>
              <a:t>around</a:t>
            </a:r>
            <a:r>
              <a:rPr lang="de-DE" sz="800" dirty="0">
                <a:sym typeface="Wingdings" panose="05000000000000000000" pitchFamily="2" charset="2"/>
              </a:rPr>
              <a:t> 50% </a:t>
            </a:r>
            <a:r>
              <a:rPr lang="de-DE" sz="800" dirty="0" err="1">
                <a:sym typeface="Wingdings" panose="05000000000000000000" pitchFamily="2" charset="2"/>
              </a:rPr>
              <a:t>were</a:t>
            </a:r>
            <a:r>
              <a:rPr lang="de-DE" sz="800" dirty="0">
                <a:sym typeface="Wingdings" panose="05000000000000000000" pitchFamily="2" charset="2"/>
              </a:rPr>
              <a:t> </a:t>
            </a:r>
            <a:r>
              <a:rPr lang="de-DE" sz="800" dirty="0" err="1">
                <a:sym typeface="Wingdings" panose="05000000000000000000" pitchFamily="2" charset="2"/>
              </a:rPr>
              <a:t>unsure</a:t>
            </a:r>
            <a:r>
              <a:rPr lang="de-DE" sz="800" dirty="0">
                <a:sym typeface="Wingdings" panose="05000000000000000000" pitchFamily="2" charset="2"/>
              </a:rPr>
              <a:t> </a:t>
            </a:r>
            <a:r>
              <a:rPr lang="de-DE" sz="800" dirty="0" err="1">
                <a:sym typeface="Wingdings" panose="05000000000000000000" pitchFamily="2" charset="2"/>
              </a:rPr>
              <a:t>nevertheless</a:t>
            </a:r>
            <a:r>
              <a:rPr lang="de-DE" sz="800" dirty="0">
                <a:sym typeface="Wingdings" panose="05000000000000000000" pitchFamily="2" charset="2"/>
              </a:rPr>
              <a:t> </a:t>
            </a:r>
            <a:r>
              <a:rPr lang="de-DE" sz="800" dirty="0" err="1">
                <a:sym typeface="Wingdings" panose="05000000000000000000" pitchFamily="2" charset="2"/>
              </a:rPr>
              <a:t>rating</a:t>
            </a:r>
            <a:r>
              <a:rPr lang="de-DE" sz="800" dirty="0">
                <a:sym typeface="Wingdings" panose="05000000000000000000" pitchFamily="2" charset="2"/>
              </a:rPr>
              <a:t> on </a:t>
            </a:r>
            <a:r>
              <a:rPr lang="de-DE" sz="800" dirty="0" err="1">
                <a:sym typeface="Wingdings" panose="05000000000000000000" pitchFamily="2" charset="2"/>
              </a:rPr>
              <a:t>the</a:t>
            </a:r>
            <a:r>
              <a:rPr lang="de-DE" sz="800" dirty="0">
                <a:sym typeface="Wingdings" panose="05000000000000000000" pitchFamily="2" charset="2"/>
              </a:rPr>
              <a:t> </a:t>
            </a:r>
            <a:r>
              <a:rPr lang="de-DE" sz="800" dirty="0" err="1">
                <a:sym typeface="Wingdings" panose="05000000000000000000" pitchFamily="2" charset="2"/>
              </a:rPr>
              <a:t>perceived</a:t>
            </a:r>
            <a:r>
              <a:rPr lang="de-DE" sz="800" dirty="0">
                <a:sym typeface="Wingdings" panose="05000000000000000000" pitchFamily="2" charset="2"/>
              </a:rPr>
              <a:t> </a:t>
            </a:r>
            <a:r>
              <a:rPr lang="de-DE" sz="800" dirty="0" err="1">
                <a:sym typeface="Wingdings" panose="05000000000000000000" pitchFamily="2" charset="2"/>
              </a:rPr>
              <a:t>need</a:t>
            </a:r>
            <a:r>
              <a:rPr lang="de-DE" sz="800" dirty="0">
                <a:sym typeface="Wingdings" panose="05000000000000000000" pitchFamily="2" charset="2"/>
              </a:rPr>
              <a:t> of </a:t>
            </a:r>
            <a:r>
              <a:rPr lang="de-DE" sz="800" dirty="0" err="1">
                <a:sym typeface="Wingdings" panose="05000000000000000000" pitchFamily="2" charset="2"/>
              </a:rPr>
              <a:t>the</a:t>
            </a:r>
            <a:r>
              <a:rPr lang="de-DE" sz="800" dirty="0">
                <a:sym typeface="Wingdings" panose="05000000000000000000" pitchFamily="2" charset="2"/>
              </a:rPr>
              <a:t> FSI was high </a:t>
            </a:r>
            <a:r>
              <a:rPr lang="de-DE" sz="800" dirty="0" err="1">
                <a:sym typeface="Wingdings" panose="05000000000000000000" pitchFamily="2" charset="2"/>
              </a:rPr>
              <a:t>with</a:t>
            </a:r>
            <a:r>
              <a:rPr lang="de-DE" sz="800" dirty="0">
                <a:sym typeface="Wingdings" panose="05000000000000000000" pitchFamily="2" charset="2"/>
              </a:rPr>
              <a:t> a median of 8 on a 0 </a:t>
            </a:r>
            <a:r>
              <a:rPr lang="de-DE" sz="800" dirty="0" err="1">
                <a:sym typeface="Wingdings" panose="05000000000000000000" pitchFamily="2" charset="2"/>
              </a:rPr>
              <a:t>to</a:t>
            </a:r>
            <a:r>
              <a:rPr lang="de-DE" sz="800" dirty="0">
                <a:sym typeface="Wingdings" panose="05000000000000000000" pitchFamily="2" charset="2"/>
              </a:rPr>
              <a:t> 10 </a:t>
            </a:r>
            <a:r>
              <a:rPr lang="de-DE" sz="800" dirty="0" err="1">
                <a:sym typeface="Wingdings" panose="05000000000000000000" pitchFamily="2" charset="2"/>
              </a:rPr>
              <a:t>scale</a:t>
            </a:r>
            <a:r>
              <a:rPr lang="de-DE" sz="800" dirty="0">
                <a:sym typeface="Wingdings" panose="05000000000000000000" pitchFamily="2" charset="2"/>
              </a:rPr>
              <a:t>. </a:t>
            </a:r>
          </a:p>
          <a:p>
            <a:pPr marL="0" indent="0">
              <a:buFont typeface="Symbol" panose="05050102010706020507" pitchFamily="18" charset="2"/>
              <a:buNone/>
            </a:pPr>
            <a:endParaRPr lang="de-DE" sz="1100" dirty="0">
              <a:sym typeface="Wingdings" panose="05000000000000000000" pitchFamily="2" charset="2"/>
            </a:endParaRPr>
          </a:p>
          <a:p>
            <a:pPr marL="342900" indent="-342900">
              <a:buFont typeface="Symbol" panose="05050102010706020507" pitchFamily="18" charset="2"/>
              <a:buChar char="-"/>
            </a:pPr>
            <a:endParaRPr lang="de-DE" sz="1100" dirty="0"/>
          </a:p>
          <a:p>
            <a:endParaRPr lang="de-CH" dirty="0"/>
          </a:p>
        </p:txBody>
      </p:sp>
      <p:sp>
        <p:nvSpPr>
          <p:cNvPr id="4" name="Foliennummernplatzhalter 3">
            <a:extLst>
              <a:ext uri="{FF2B5EF4-FFF2-40B4-BE49-F238E27FC236}">
                <a16:creationId xmlns:a16="http://schemas.microsoft.com/office/drawing/2014/main" id="{0DC017C2-E20B-AC19-6843-9EE7F069D416}"/>
              </a:ext>
            </a:extLst>
          </p:cNvPr>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370108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 the past 10 years, the evidence for dietary management of Cardiovascular disease and Type 2 diabetes has evolved. No longer should education be focused on single nutrient restrictions. Practice guidelines show Class 1, Level A and Level B evidence for the use of dietary pattern diet quality based approaches such as the Mediterranean Diet.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E950CE-7987-4738-93CD-BF94CC9430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8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1DA7-D6F0-7B40-671E-4CA5AA12D2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17AA67-D6CE-E8F2-5B59-0F8EE6F5D0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BA7C5CB-8A57-5E80-8FFC-1DB66BE323B7}"/>
              </a:ext>
            </a:extLst>
          </p:cNvPr>
          <p:cNvSpPr>
            <a:spLocks noGrp="1"/>
          </p:cNvSpPr>
          <p:nvPr>
            <p:ph type="body" idx="1"/>
          </p:nvPr>
        </p:nvSpPr>
        <p:spPr/>
        <p:txBody>
          <a:bodyPr/>
          <a:lstStyle/>
          <a:p>
            <a:pPr marL="342900" indent="-342900">
              <a:buFont typeface="Symbol" panose="05050102010706020507" pitchFamily="18" charset="2"/>
              <a:buChar char="-"/>
            </a:pPr>
            <a:r>
              <a:rPr lang="en-US" sz="800" dirty="0"/>
              <a:t>High ratings on overall benefit</a:t>
            </a:r>
          </a:p>
          <a:p>
            <a:pPr marL="342900" indent="-342900">
              <a:buFont typeface="Symbol" panose="05050102010706020507" pitchFamily="18" charset="2"/>
              <a:buChar char="-"/>
            </a:pPr>
            <a:r>
              <a:rPr lang="en-US" sz="800" dirty="0"/>
              <a:t>Highest rating for benefit was given to </a:t>
            </a:r>
            <a:r>
              <a:rPr lang="en-US" sz="800" b="1" dirty="0"/>
              <a:t>family members</a:t>
            </a:r>
            <a:r>
              <a:rPr lang="en-US" sz="800" dirty="0"/>
              <a:t>. (assessed by ICU staff).</a:t>
            </a:r>
          </a:p>
          <a:p>
            <a:pPr marL="342900" indent="-342900">
              <a:buFont typeface="Symbol" panose="05050102010706020507" pitchFamily="18" charset="2"/>
              <a:buChar char="-"/>
            </a:pPr>
            <a:r>
              <a:rPr lang="en-US" sz="800" dirty="0"/>
              <a:t>Lower physician ratings (vs. nurses) on the benefit for families (-12.0 pts), patients (–12.5 pts) and individual work (-18.8%).</a:t>
            </a:r>
          </a:p>
          <a:p>
            <a:endParaRPr lang="de-CH" dirty="0"/>
          </a:p>
        </p:txBody>
      </p:sp>
      <p:sp>
        <p:nvSpPr>
          <p:cNvPr id="4" name="Foliennummernplatzhalter 3">
            <a:extLst>
              <a:ext uri="{FF2B5EF4-FFF2-40B4-BE49-F238E27FC236}">
                <a16:creationId xmlns:a16="http://schemas.microsoft.com/office/drawing/2014/main" id="{2F66EC76-E8B7-16BE-90F7-5D7550D72F88}"/>
              </a:ext>
            </a:extLst>
          </p:cNvPr>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297151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995F-D9FF-01E4-D6AD-E6D1E28AD3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7CBA14-49BB-ECC7-9D1A-2E1689074C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E5D362-2378-EE59-60C1-6140438EF04A}"/>
              </a:ext>
            </a:extLst>
          </p:cNvPr>
          <p:cNvSpPr>
            <a:spLocks noGrp="1"/>
          </p:cNvSpPr>
          <p:nvPr>
            <p:ph type="body" idx="1"/>
          </p:nvPr>
        </p:nvSpPr>
        <p:spPr/>
        <p:txBody>
          <a:bodyPr/>
          <a:lstStyle/>
          <a:p>
            <a:r>
              <a:rPr lang="de-DE" sz="800" dirty="0" err="1"/>
              <a:t>To</a:t>
            </a:r>
            <a:r>
              <a:rPr lang="de-DE" sz="800" dirty="0"/>
              <a:t> </a:t>
            </a:r>
            <a:r>
              <a:rPr lang="de-DE" sz="800" dirty="0" err="1"/>
              <a:t>adress</a:t>
            </a:r>
            <a:r>
              <a:rPr lang="de-DE" sz="800" dirty="0"/>
              <a:t> </a:t>
            </a:r>
            <a:r>
              <a:rPr lang="de-DE" sz="800" dirty="0" err="1"/>
              <a:t>the</a:t>
            </a:r>
            <a:r>
              <a:rPr lang="de-DE" sz="800" dirty="0"/>
              <a:t> </a:t>
            </a:r>
            <a:r>
              <a:rPr lang="de-DE" sz="800" dirty="0" err="1"/>
              <a:t>second</a:t>
            </a:r>
            <a:r>
              <a:rPr lang="de-DE" sz="800" dirty="0"/>
              <a:t> </a:t>
            </a:r>
            <a:r>
              <a:rPr lang="de-DE" sz="800" dirty="0" err="1"/>
              <a:t>aim</a:t>
            </a:r>
            <a:r>
              <a:rPr lang="de-DE" sz="800" dirty="0"/>
              <a:t> of </a:t>
            </a:r>
            <a:r>
              <a:rPr lang="de-DE" sz="800" dirty="0" err="1"/>
              <a:t>this</a:t>
            </a:r>
            <a:r>
              <a:rPr lang="de-DE" sz="800" dirty="0"/>
              <a:t> </a:t>
            </a:r>
            <a:r>
              <a:rPr lang="de-DE" sz="800" dirty="0" err="1"/>
              <a:t>study</a:t>
            </a:r>
            <a:r>
              <a:rPr lang="de-DE" sz="800" dirty="0"/>
              <a:t>, </a:t>
            </a:r>
            <a:r>
              <a:rPr lang="en-US" sz="800" dirty="0"/>
              <a:t>namely to determine predictors of normalization, sustainability and perceived benefit we calculated regression models using predefined predictors such as the FSI’s acceptability, appropriateness, feasibility, need for the FSI, professional role, or ICU work experience. </a:t>
            </a:r>
          </a:p>
          <a:p>
            <a:endParaRPr lang="en-US" sz="800" dirty="0"/>
          </a:p>
          <a:p>
            <a:r>
              <a:rPr lang="en-US" sz="800" dirty="0"/>
              <a:t>Here in this figure you see the statistical associations we found in our analysis.</a:t>
            </a:r>
          </a:p>
          <a:p>
            <a:r>
              <a:rPr lang="en-US" sz="800" dirty="0"/>
              <a:t>Regarding integration, we found:</a:t>
            </a:r>
            <a:endParaRPr lang="de-DE" sz="800" dirty="0"/>
          </a:p>
          <a:p>
            <a:pPr marL="171450" marR="0" lvl="0" indent="-171450" algn="l" defTabSz="914377" rtl="0" eaLnBrk="1" fontAlgn="auto" latinLnBrk="0" hangingPunct="1">
              <a:lnSpc>
                <a:spcPct val="100000"/>
              </a:lnSpc>
              <a:spcBef>
                <a:spcPts val="0"/>
              </a:spcBef>
              <a:spcAft>
                <a:spcPts val="600"/>
              </a:spcAft>
              <a:buClrTx/>
              <a:buSzTx/>
              <a:buFont typeface="Wingdings" panose="05000000000000000000" pitchFamily="2" charset="2"/>
              <a:buChar char="à"/>
              <a:tabLst/>
              <a:defRPr/>
            </a:pPr>
            <a:r>
              <a:rPr lang="en-US" sz="800" dirty="0"/>
              <a:t>…that higher normalization of the FSI in ICU teams was associated with acceptance, appropriateness, feasibility &amp; the intervention’s perceived need.</a:t>
            </a:r>
          </a:p>
          <a:p>
            <a:pPr marL="171450" marR="0" lvl="0" indent="-171450" algn="l" defTabSz="914377" rtl="0" eaLnBrk="1" fontAlgn="auto" latinLnBrk="0" hangingPunct="1">
              <a:lnSpc>
                <a:spcPct val="100000"/>
              </a:lnSpc>
              <a:spcBef>
                <a:spcPts val="0"/>
              </a:spcBef>
              <a:spcAft>
                <a:spcPts val="600"/>
              </a:spcAft>
              <a:buClrTx/>
              <a:buSzTx/>
              <a:buFont typeface="Wingdings" panose="05000000000000000000" pitchFamily="2" charset="2"/>
              <a:buChar char="à"/>
              <a:tabLst/>
              <a:defRPr/>
            </a:pPr>
            <a:r>
              <a:rPr lang="en-US" sz="800" dirty="0"/>
              <a:t>….that FSI sustainability, i.e., its continued delivery, was predicted solely by feasibility.</a:t>
            </a:r>
          </a:p>
          <a:p>
            <a:pPr marL="0" marR="0" lvl="0" indent="0" algn="l" defTabSz="914377"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en-US" sz="800" dirty="0"/>
          </a:p>
          <a:p>
            <a:pPr marL="0" marR="0" lvl="0" indent="0" algn="l" defTabSz="914377"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800" dirty="0"/>
              <a:t>Regarding predictors of the FSI’s benefit we found:</a:t>
            </a:r>
          </a:p>
          <a:p>
            <a:pPr marL="171450" marR="0" lvl="0" indent="-171450" algn="l" defTabSz="914377" rtl="0" eaLnBrk="1" fontAlgn="auto" latinLnBrk="0" hangingPunct="1">
              <a:lnSpc>
                <a:spcPct val="100000"/>
              </a:lnSpc>
              <a:spcBef>
                <a:spcPts val="0"/>
              </a:spcBef>
              <a:spcAft>
                <a:spcPts val="600"/>
              </a:spcAft>
              <a:buClrTx/>
              <a:buSzTx/>
              <a:buFont typeface="Wingdings" panose="05000000000000000000" pitchFamily="2" charset="2"/>
              <a:buChar char="à"/>
              <a:tabLst/>
              <a:defRPr/>
            </a:pPr>
            <a:r>
              <a:rPr lang="de-DE" sz="800" dirty="0"/>
              <a:t>…. </a:t>
            </a:r>
            <a:r>
              <a:rPr lang="de-DE" sz="800" dirty="0" err="1"/>
              <a:t>that</a:t>
            </a:r>
            <a:r>
              <a:rPr lang="de-DE" sz="800" dirty="0"/>
              <a:t> </a:t>
            </a:r>
            <a:r>
              <a:rPr lang="de-DE" sz="800" dirty="0" err="1"/>
              <a:t>acceptability</a:t>
            </a:r>
            <a:r>
              <a:rPr lang="de-DE" sz="800" dirty="0"/>
              <a:t> and </a:t>
            </a:r>
            <a:r>
              <a:rPr lang="de-DE" sz="800" dirty="0" err="1"/>
              <a:t>appropriateness</a:t>
            </a:r>
            <a:r>
              <a:rPr lang="de-DE" sz="800" dirty="0"/>
              <a:t> of </a:t>
            </a:r>
            <a:r>
              <a:rPr lang="de-DE" sz="800" dirty="0" err="1"/>
              <a:t>the</a:t>
            </a:r>
            <a:r>
              <a:rPr lang="de-DE" sz="800" dirty="0"/>
              <a:t> </a:t>
            </a:r>
            <a:r>
              <a:rPr lang="de-DE" sz="800" dirty="0" err="1"/>
              <a:t>intervention</a:t>
            </a:r>
            <a:r>
              <a:rPr lang="de-DE" sz="800" dirty="0"/>
              <a:t> was </a:t>
            </a:r>
            <a:r>
              <a:rPr lang="de-DE" sz="800" dirty="0" err="1"/>
              <a:t>predicitive</a:t>
            </a:r>
            <a:r>
              <a:rPr lang="de-DE" sz="800" dirty="0"/>
              <a:t> </a:t>
            </a:r>
            <a:r>
              <a:rPr lang="de-DE" sz="800" dirty="0" err="1"/>
              <a:t>for</a:t>
            </a:r>
            <a:r>
              <a:rPr lang="de-DE" sz="800" dirty="0"/>
              <a:t> </a:t>
            </a:r>
            <a:r>
              <a:rPr lang="de-DE" sz="800" dirty="0" err="1"/>
              <a:t>seeing</a:t>
            </a:r>
            <a:r>
              <a:rPr lang="de-DE" sz="800" dirty="0"/>
              <a:t> a </a:t>
            </a:r>
            <a:r>
              <a:rPr lang="de-DE" sz="800" dirty="0" err="1"/>
              <a:t>benefit</a:t>
            </a:r>
            <a:r>
              <a:rPr lang="de-DE" sz="800" dirty="0"/>
              <a:t> of </a:t>
            </a:r>
            <a:r>
              <a:rPr lang="de-DE" sz="800" dirty="0" err="1"/>
              <a:t>the</a:t>
            </a:r>
            <a:r>
              <a:rPr lang="de-DE" sz="800" dirty="0"/>
              <a:t> FSI </a:t>
            </a:r>
            <a:r>
              <a:rPr lang="de-DE" sz="800" dirty="0" err="1"/>
              <a:t>for</a:t>
            </a:r>
            <a:r>
              <a:rPr lang="de-DE" sz="800" dirty="0"/>
              <a:t> </a:t>
            </a:r>
            <a:r>
              <a:rPr lang="de-DE" sz="800" dirty="0" err="1"/>
              <a:t>health</a:t>
            </a:r>
            <a:r>
              <a:rPr lang="de-DE" sz="800" dirty="0"/>
              <a:t> care </a:t>
            </a:r>
            <a:r>
              <a:rPr lang="de-DE" sz="800" dirty="0" err="1"/>
              <a:t>professionals</a:t>
            </a:r>
            <a:r>
              <a:rPr lang="de-DE" sz="800" dirty="0"/>
              <a:t> individual </a:t>
            </a:r>
            <a:r>
              <a:rPr lang="de-DE" sz="800" dirty="0" err="1"/>
              <a:t>work</a:t>
            </a:r>
            <a:r>
              <a:rPr lang="de-DE" sz="800" dirty="0"/>
              <a:t>. </a:t>
            </a:r>
          </a:p>
          <a:p>
            <a:pPr marL="171450" marR="0" lvl="0" indent="-171450" algn="l" defTabSz="914377" rtl="0" eaLnBrk="1" fontAlgn="auto" latinLnBrk="0" hangingPunct="1">
              <a:lnSpc>
                <a:spcPct val="100000"/>
              </a:lnSpc>
              <a:spcBef>
                <a:spcPts val="0"/>
              </a:spcBef>
              <a:spcAft>
                <a:spcPts val="600"/>
              </a:spcAft>
              <a:buClrTx/>
              <a:buSzTx/>
              <a:buFont typeface="Wingdings" panose="05000000000000000000" pitchFamily="2" charset="2"/>
              <a:buChar char="à"/>
              <a:tabLst/>
              <a:defRPr/>
            </a:pPr>
            <a:r>
              <a:rPr lang="de-DE" sz="800" dirty="0"/>
              <a:t>…. </a:t>
            </a:r>
            <a:r>
              <a:rPr lang="de-DE" sz="800" dirty="0" err="1"/>
              <a:t>That</a:t>
            </a:r>
            <a:r>
              <a:rPr lang="de-DE" sz="800" dirty="0"/>
              <a:t> </a:t>
            </a:r>
            <a:r>
              <a:rPr lang="de-DE" sz="800" dirty="0" err="1"/>
              <a:t>normalization</a:t>
            </a:r>
            <a:r>
              <a:rPr lang="de-DE" sz="800" dirty="0"/>
              <a:t> of </a:t>
            </a:r>
            <a:r>
              <a:rPr lang="de-DE" sz="800" dirty="0" err="1"/>
              <a:t>the</a:t>
            </a:r>
            <a:r>
              <a:rPr lang="de-DE" sz="800" dirty="0"/>
              <a:t> FSI was </a:t>
            </a:r>
            <a:r>
              <a:rPr lang="de-DE" sz="800" dirty="0" err="1"/>
              <a:t>predictive</a:t>
            </a:r>
            <a:r>
              <a:rPr lang="de-DE" sz="800" dirty="0"/>
              <a:t> </a:t>
            </a:r>
            <a:r>
              <a:rPr lang="de-DE" sz="800" dirty="0" err="1"/>
              <a:t>for</a:t>
            </a:r>
            <a:r>
              <a:rPr lang="de-DE" sz="800" dirty="0"/>
              <a:t> </a:t>
            </a:r>
            <a:r>
              <a:rPr lang="de-DE" sz="800" dirty="0" err="1"/>
              <a:t>seeing</a:t>
            </a:r>
            <a:r>
              <a:rPr lang="de-DE" sz="800" dirty="0"/>
              <a:t> a </a:t>
            </a:r>
            <a:r>
              <a:rPr lang="de-DE" sz="800" dirty="0" err="1"/>
              <a:t>benefit</a:t>
            </a:r>
            <a:r>
              <a:rPr lang="de-DE" sz="800" dirty="0"/>
              <a:t> </a:t>
            </a:r>
            <a:r>
              <a:rPr lang="de-DE" sz="800" dirty="0" err="1"/>
              <a:t>for</a:t>
            </a:r>
            <a:r>
              <a:rPr lang="de-DE" sz="800" dirty="0"/>
              <a:t> </a:t>
            </a:r>
            <a:r>
              <a:rPr lang="de-DE" sz="800" dirty="0" err="1"/>
              <a:t>family</a:t>
            </a:r>
            <a:r>
              <a:rPr lang="de-DE" sz="800" dirty="0"/>
              <a:t> </a:t>
            </a:r>
            <a:r>
              <a:rPr lang="de-DE" sz="800" dirty="0" err="1"/>
              <a:t>members</a:t>
            </a:r>
            <a:r>
              <a:rPr lang="de-DE" sz="800" dirty="0"/>
              <a:t>. </a:t>
            </a:r>
          </a:p>
          <a:p>
            <a:pPr marL="171450" marR="0" lvl="0" indent="-171450" algn="l" defTabSz="914377" rtl="0" eaLnBrk="1" fontAlgn="auto" latinLnBrk="0" hangingPunct="1">
              <a:lnSpc>
                <a:spcPct val="100000"/>
              </a:lnSpc>
              <a:spcBef>
                <a:spcPts val="0"/>
              </a:spcBef>
              <a:spcAft>
                <a:spcPts val="600"/>
              </a:spcAft>
              <a:buClrTx/>
              <a:buSzTx/>
              <a:buFont typeface="Wingdings" panose="05000000000000000000" pitchFamily="2" charset="2"/>
              <a:buChar char="à"/>
              <a:tabLst/>
              <a:defRPr/>
            </a:pPr>
            <a:endParaRPr lang="en-US" sz="1100" dirty="0"/>
          </a:p>
        </p:txBody>
      </p:sp>
      <p:sp>
        <p:nvSpPr>
          <p:cNvPr id="4" name="Foliennummernplatzhalter 3">
            <a:extLst>
              <a:ext uri="{FF2B5EF4-FFF2-40B4-BE49-F238E27FC236}">
                <a16:creationId xmlns:a16="http://schemas.microsoft.com/office/drawing/2014/main" id="{70875BF7-26A4-8DD1-6E33-F0A4B76A1E5E}"/>
              </a:ext>
            </a:extLst>
          </p:cNvPr>
          <p:cNvSpPr>
            <a:spLocks noGrp="1"/>
          </p:cNvSpPr>
          <p:nvPr>
            <p:ph type="sldNum" sz="quarter" idx="5"/>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294259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lang="en-US" sz="800" dirty="0">
                <a:effectLst/>
                <a:latin typeface="Calibri" panose="020F0502020204030204" pitchFamily="34" charset="0"/>
                <a:ea typeface="Calibri" panose="020F0502020204030204" pitchFamily="34" charset="0"/>
                <a:cs typeface="Calibri" panose="020F0502020204030204" pitchFamily="34" charset="0"/>
              </a:rPr>
              <a:t>I would like to end this presentation with a short conclusion.</a:t>
            </a:r>
          </a:p>
          <a:p>
            <a:pPr marL="228600" marR="0" lvl="0" indent="-228600" algn="l" defTabSz="914377" rtl="0" eaLnBrk="1" fontAlgn="auto" latinLnBrk="0" hangingPunct="1">
              <a:lnSpc>
                <a:spcPct val="100000"/>
              </a:lnSpc>
              <a:spcBef>
                <a:spcPts val="0"/>
              </a:spcBef>
              <a:spcAft>
                <a:spcPts val="600"/>
              </a:spcAft>
              <a:buClrTx/>
              <a:buSzTx/>
              <a:buFontTx/>
              <a:buAutoNum type="arabicParenR"/>
              <a:tabLst/>
              <a:defRPr/>
            </a:pPr>
            <a:r>
              <a:rPr lang="en-US" sz="800" dirty="0">
                <a:effectLst/>
                <a:latin typeface="Calibri" panose="020F0502020204030204" pitchFamily="34" charset="0"/>
                <a:ea typeface="Calibri" panose="020F0502020204030204" pitchFamily="34" charset="0"/>
                <a:cs typeface="Calibri" panose="020F0502020204030204" pitchFamily="34" charset="0"/>
              </a:rPr>
              <a:t>FSI showed to be an acceptable, appropriate, feasible and beneficial intervention. Further research is now needed to explore FSI implementation beyond a clinical trial context and to assess its </a:t>
            </a:r>
            <a:r>
              <a:rPr lang="en-US" sz="800" dirty="0" err="1">
                <a:effectLst/>
                <a:latin typeface="Calibri" panose="020F0502020204030204" pitchFamily="34" charset="0"/>
                <a:ea typeface="Calibri" panose="020F0502020204030204" pitchFamily="34" charset="0"/>
                <a:cs typeface="Calibri" panose="020F0502020204030204" pitchFamily="34" charset="0"/>
              </a:rPr>
              <a:t>longterm</a:t>
            </a:r>
            <a:r>
              <a:rPr lang="en-US" sz="800" dirty="0">
                <a:effectLst/>
                <a:latin typeface="Calibri" panose="020F0502020204030204" pitchFamily="34" charset="0"/>
                <a:ea typeface="Calibri" panose="020F0502020204030204" pitchFamily="34" charset="0"/>
                <a:cs typeface="Calibri" panose="020F0502020204030204" pitchFamily="34" charset="0"/>
              </a:rPr>
              <a:t> sustainability in ICUs  </a:t>
            </a:r>
            <a:endParaRPr lang="en-US" sz="800" kern="1200" baseline="0" dirty="0">
              <a:solidFill>
                <a:prstClr val="black">
                  <a:hueOff val="0"/>
                  <a:satOff val="0"/>
                  <a:lumOff val="0"/>
                  <a:alphaOff val="0"/>
                </a:prstClr>
              </a:solidFill>
              <a:latin typeface="Source Sans Pro"/>
              <a:ea typeface="+mn-ea"/>
              <a:cs typeface="+mn-cs"/>
            </a:endParaRPr>
          </a:p>
          <a:p>
            <a:pPr marL="228600" marR="0" lvl="0" indent="-228600" algn="l" defTabSz="914377" rtl="0" eaLnBrk="1" fontAlgn="auto" latinLnBrk="0" hangingPunct="1">
              <a:lnSpc>
                <a:spcPct val="100000"/>
              </a:lnSpc>
              <a:spcBef>
                <a:spcPts val="0"/>
              </a:spcBef>
              <a:spcAft>
                <a:spcPts val="600"/>
              </a:spcAft>
              <a:buClrTx/>
              <a:buSzTx/>
              <a:buFontTx/>
              <a:buAutoNum type="arabicParenR"/>
              <a:tabLst/>
              <a:defRPr/>
            </a:pPr>
            <a:r>
              <a:rPr lang="en-US" sz="800" kern="1200" baseline="0" dirty="0">
                <a:solidFill>
                  <a:prstClr val="black">
                    <a:hueOff val="0"/>
                    <a:satOff val="0"/>
                    <a:lumOff val="0"/>
                    <a:alphaOff val="0"/>
                  </a:prstClr>
                </a:solidFill>
                <a:latin typeface="Source Sans Pro"/>
                <a:ea typeface="+mn-ea"/>
                <a:cs typeface="+mn-cs"/>
              </a:rPr>
              <a:t>Although we cannot infer causality, our findings suggest that proximal implementation outcomes such as acceptability, appropriateness, and feasibility are associated with the normalization of the FSI and appear to be crucial for the successful implementation of complex family health interventions like the FSI. </a:t>
            </a:r>
            <a:r>
              <a:rPr lang="de-DE" sz="800" kern="1200" baseline="0" dirty="0" err="1">
                <a:solidFill>
                  <a:prstClr val="black">
                    <a:hueOff val="0"/>
                    <a:satOff val="0"/>
                    <a:lumOff val="0"/>
                    <a:alphaOff val="0"/>
                  </a:prstClr>
                </a:solidFill>
                <a:latin typeface="Source Sans Pro"/>
                <a:ea typeface="+mn-ea"/>
                <a:cs typeface="+mn-cs"/>
              </a:rPr>
              <a:t>Normalization</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predicted</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the</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perceived</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benefit</a:t>
            </a:r>
            <a:r>
              <a:rPr lang="de-DE" sz="800" kern="1200" baseline="0" dirty="0">
                <a:solidFill>
                  <a:prstClr val="black">
                    <a:hueOff val="0"/>
                    <a:satOff val="0"/>
                    <a:lumOff val="0"/>
                    <a:alphaOff val="0"/>
                  </a:prstClr>
                </a:solidFill>
                <a:latin typeface="Source Sans Pro"/>
                <a:ea typeface="+mn-ea"/>
                <a:cs typeface="+mn-cs"/>
              </a:rPr>
              <a:t> of </a:t>
            </a:r>
            <a:r>
              <a:rPr lang="de-DE" sz="800" kern="1200" baseline="0" dirty="0" err="1">
                <a:solidFill>
                  <a:prstClr val="black">
                    <a:hueOff val="0"/>
                    <a:satOff val="0"/>
                    <a:lumOff val="0"/>
                    <a:alphaOff val="0"/>
                  </a:prstClr>
                </a:solidFill>
                <a:latin typeface="Source Sans Pro"/>
                <a:ea typeface="+mn-ea"/>
                <a:cs typeface="+mn-cs"/>
              </a:rPr>
              <a:t>the</a:t>
            </a:r>
            <a:r>
              <a:rPr lang="de-DE" sz="800" kern="1200" baseline="0" dirty="0">
                <a:solidFill>
                  <a:prstClr val="black">
                    <a:hueOff val="0"/>
                    <a:satOff val="0"/>
                    <a:lumOff val="0"/>
                    <a:alphaOff val="0"/>
                  </a:prstClr>
                </a:solidFill>
                <a:latin typeface="Source Sans Pro"/>
                <a:ea typeface="+mn-ea"/>
                <a:cs typeface="+mn-cs"/>
              </a:rPr>
              <a:t> FSI </a:t>
            </a:r>
            <a:r>
              <a:rPr lang="de-DE" sz="800" kern="1200" baseline="0" dirty="0" err="1">
                <a:solidFill>
                  <a:prstClr val="black">
                    <a:hueOff val="0"/>
                    <a:satOff val="0"/>
                    <a:lumOff val="0"/>
                    <a:alphaOff val="0"/>
                  </a:prstClr>
                </a:solidFill>
                <a:latin typeface="Source Sans Pro"/>
                <a:ea typeface="+mn-ea"/>
                <a:cs typeface="+mn-cs"/>
              </a:rPr>
              <a:t>for</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family</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err="1">
                <a:solidFill>
                  <a:prstClr val="black">
                    <a:hueOff val="0"/>
                    <a:satOff val="0"/>
                    <a:lumOff val="0"/>
                    <a:alphaOff val="0"/>
                  </a:prstClr>
                </a:solidFill>
                <a:latin typeface="Source Sans Pro"/>
                <a:ea typeface="+mn-ea"/>
                <a:cs typeface="+mn-cs"/>
              </a:rPr>
              <a:t>members</a:t>
            </a:r>
            <a:r>
              <a:rPr lang="de-DE" sz="800" kern="1200" baseline="0" dirty="0">
                <a:solidFill>
                  <a:prstClr val="black">
                    <a:hueOff val="0"/>
                    <a:satOff val="0"/>
                    <a:lumOff val="0"/>
                    <a:alphaOff val="0"/>
                  </a:prstClr>
                </a:solidFill>
                <a:latin typeface="Source Sans Pro"/>
                <a:ea typeface="+mn-ea"/>
                <a:cs typeface="+mn-cs"/>
              </a:rPr>
              <a:t> and ICU </a:t>
            </a:r>
            <a:r>
              <a:rPr lang="de-DE" sz="800" kern="1200" baseline="0" dirty="0" err="1">
                <a:solidFill>
                  <a:prstClr val="black">
                    <a:hueOff val="0"/>
                    <a:satOff val="0"/>
                    <a:lumOff val="0"/>
                    <a:alphaOff val="0"/>
                  </a:prstClr>
                </a:solidFill>
                <a:latin typeface="Source Sans Pro"/>
                <a:ea typeface="+mn-ea"/>
                <a:cs typeface="+mn-cs"/>
              </a:rPr>
              <a:t>teams</a:t>
            </a:r>
            <a:r>
              <a:rPr lang="de-DE" sz="800" kern="1200" baseline="0" dirty="0">
                <a:solidFill>
                  <a:prstClr val="black">
                    <a:hueOff val="0"/>
                    <a:satOff val="0"/>
                    <a:lumOff val="0"/>
                    <a:alphaOff val="0"/>
                  </a:prstClr>
                </a:solidFill>
                <a:latin typeface="Source Sans Pro"/>
                <a:ea typeface="+mn-ea"/>
                <a:cs typeface="+mn-cs"/>
              </a:rPr>
              <a:t> </a:t>
            </a:r>
            <a:r>
              <a:rPr lang="de-DE" sz="800" kern="1200" baseline="0" dirty="0">
                <a:solidFill>
                  <a:prstClr val="black">
                    <a:hueOff val="0"/>
                    <a:satOff val="0"/>
                    <a:lumOff val="0"/>
                    <a:alphaOff val="0"/>
                  </a:prstClr>
                </a:solidFill>
                <a:latin typeface="Source Sans Pro"/>
                <a:ea typeface="+mn-ea"/>
                <a:cs typeface="+mn-cs"/>
                <a:sym typeface="Wingdings" panose="05000000000000000000" pitchFamily="2" charset="2"/>
              </a:rPr>
              <a:t> </a:t>
            </a:r>
            <a:r>
              <a:rPr lang="en-US" sz="800" kern="1200" baseline="0" dirty="0">
                <a:solidFill>
                  <a:prstClr val="black">
                    <a:hueOff val="0"/>
                    <a:satOff val="0"/>
                    <a:lumOff val="0"/>
                    <a:alphaOff val="0"/>
                  </a:prstClr>
                </a:solidFill>
                <a:latin typeface="Source Sans Pro"/>
                <a:ea typeface="+mn-ea"/>
                <a:cs typeface="+mn-cs"/>
                <a:sym typeface="Wingdings" panose="05000000000000000000" pitchFamily="2" charset="2"/>
              </a:rPr>
              <a:t>This suggests that when an intervention is experienced as a “normal” or integrated part of work, its value becomes more apparent. Thus, think normalization early in implementation processes and think about how acceptance, appropriateness and perceived need could be effectively identified and strengthened during the planning and implementation phases of similar interventions. In this study, </a:t>
            </a:r>
            <a:r>
              <a:rPr lang="en-US" sz="800" dirty="0">
                <a:effectLst/>
                <a:latin typeface="Calibri" panose="020F0502020204030204" pitchFamily="34" charset="0"/>
                <a:ea typeface="Calibri" panose="020F0502020204030204" pitchFamily="34" charset="0"/>
                <a:cs typeface="Calibri" panose="020F0502020204030204" pitchFamily="34" charset="0"/>
              </a:rPr>
              <a:t>NPT provided a valuable frame in understanding the integration the family support intervention.</a:t>
            </a:r>
            <a:endParaRPr lang="en-US" sz="800" kern="1200" baseline="0" dirty="0">
              <a:solidFill>
                <a:prstClr val="black">
                  <a:hueOff val="0"/>
                  <a:satOff val="0"/>
                  <a:lumOff val="0"/>
                  <a:alphaOff val="0"/>
                </a:prstClr>
              </a:solidFill>
              <a:effectLst/>
              <a:latin typeface="Source Sans Pro"/>
              <a:ea typeface="+mn-ea"/>
              <a:cs typeface="+mn-cs"/>
            </a:endParaRPr>
          </a:p>
          <a:p>
            <a:pPr marL="228600" marR="0" lvl="0" indent="-228600" algn="l" defTabSz="914377" rtl="0" eaLnBrk="1" fontAlgn="auto" latinLnBrk="0" hangingPunct="1">
              <a:lnSpc>
                <a:spcPct val="100000"/>
              </a:lnSpc>
              <a:spcBef>
                <a:spcPts val="0"/>
              </a:spcBef>
              <a:spcAft>
                <a:spcPts val="600"/>
              </a:spcAft>
              <a:buClrTx/>
              <a:buSzTx/>
              <a:buFontTx/>
              <a:buAutoNum type="arabicParenR"/>
              <a:tabLst/>
              <a:defRPr/>
            </a:pPr>
            <a:r>
              <a:rPr lang="en-US" sz="800" kern="1200" baseline="0" dirty="0">
                <a:solidFill>
                  <a:prstClr val="black">
                    <a:hueOff val="0"/>
                    <a:satOff val="0"/>
                    <a:lumOff val="0"/>
                    <a:alphaOff val="0"/>
                  </a:prstClr>
                </a:solidFill>
                <a:latin typeface="Source Sans Pro"/>
                <a:ea typeface="+mn-ea"/>
                <a:cs typeface="+mn-cs"/>
              </a:rPr>
              <a:t>The FSI’s feasibility was seen as important for its sustainability </a:t>
            </a:r>
            <a:r>
              <a:rPr lang="en-US" sz="800" kern="1200" baseline="0" dirty="0">
                <a:solidFill>
                  <a:prstClr val="black">
                    <a:hueOff val="0"/>
                    <a:satOff val="0"/>
                    <a:lumOff val="0"/>
                    <a:alphaOff val="0"/>
                  </a:prstClr>
                </a:solidFill>
                <a:latin typeface="Source Sans Pro"/>
                <a:ea typeface="+mn-ea"/>
                <a:cs typeface="+mn-cs"/>
                <a:sym typeface="Wingdings" panose="05000000000000000000" pitchFamily="2" charset="2"/>
              </a:rPr>
              <a:t> </a:t>
            </a:r>
            <a:r>
              <a:rPr lang="en-US" sz="800" kern="1200" baseline="0" dirty="0">
                <a:solidFill>
                  <a:prstClr val="black">
                    <a:hueOff val="0"/>
                    <a:satOff val="0"/>
                    <a:lumOff val="0"/>
                    <a:alphaOff val="0"/>
                  </a:prstClr>
                </a:solidFill>
                <a:latin typeface="Source Sans Pro"/>
                <a:ea typeface="+mn-ea"/>
                <a:cs typeface="+mn-cs"/>
              </a:rPr>
              <a:t>Ensuring feasibility may be key to sustaining family support interventions in ICUs. </a:t>
            </a:r>
            <a:endParaRPr lang="de-DE" sz="800" kern="1200" baseline="0" dirty="0">
              <a:solidFill>
                <a:prstClr val="black">
                  <a:hueOff val="0"/>
                  <a:satOff val="0"/>
                  <a:lumOff val="0"/>
                  <a:alphaOff val="0"/>
                </a:prstClr>
              </a:solidFill>
              <a:latin typeface="Source Sans Pro"/>
              <a:ea typeface="+mn-ea"/>
              <a:cs typeface="+mn-cs"/>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dirty="0"/>
          </a:p>
        </p:txBody>
      </p:sp>
    </p:spTree>
    <p:extLst>
      <p:ext uri="{BB962C8B-B14F-4D97-AF65-F5344CB8AC3E}">
        <p14:creationId xmlns:p14="http://schemas.microsoft.com/office/powerpoint/2010/main" val="193398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9660-FB25-CEEF-88FF-F9F25B24FB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3D1007-14AA-EF6F-F04B-1CEA09E38A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BA7BE0-E57C-AC77-4EFE-34A39C5919B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0ECA34D-B7B9-FA85-F23A-3BB03F0A19E7}"/>
              </a:ext>
            </a:extLst>
          </p:cNvPr>
          <p:cNvSpPr>
            <a:spLocks noGrp="1"/>
          </p:cNvSpPr>
          <p:nvPr>
            <p:ph type="sldNum" sz="quarter" idx="5"/>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3850546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265928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75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96955-19C8-447B-9AC7-DE00E46E6816}" type="slidenum">
              <a:rPr lang="en-GB" smtClean="0"/>
              <a:t>32</a:t>
            </a:fld>
            <a:endParaRPr lang="en-GB"/>
          </a:p>
        </p:txBody>
      </p:sp>
    </p:spTree>
    <p:extLst>
      <p:ext uri="{BB962C8B-B14F-4D97-AF65-F5344CB8AC3E}">
        <p14:creationId xmlns:p14="http://schemas.microsoft.com/office/powerpoint/2010/main" val="116738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96955-19C8-447B-9AC7-DE00E46E6816}" type="slidenum">
              <a:rPr lang="en-GB" smtClean="0"/>
              <a:t>38</a:t>
            </a:fld>
            <a:endParaRPr lang="en-GB"/>
          </a:p>
        </p:txBody>
      </p:sp>
    </p:spTree>
    <p:extLst>
      <p:ext uri="{BB962C8B-B14F-4D97-AF65-F5344CB8AC3E}">
        <p14:creationId xmlns:p14="http://schemas.microsoft.com/office/powerpoint/2010/main" val="173265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buNone/>
            </a:pPr>
            <a:r>
              <a:rPr lang="en-GB" sz="1200" b="1" kern="0" dirty="0">
                <a:solidFill>
                  <a:srgbClr val="000000"/>
                </a:solidFill>
                <a:effectLst/>
                <a:ea typeface="Aptos" panose="020B0004020202020204" pitchFamily="34" charset="0"/>
                <a:cs typeface="Times New Roman" panose="02020603050405020304" pitchFamily="18" charset="0"/>
              </a:rPr>
              <a:t>Discussion questions (from abstract): </a:t>
            </a:r>
          </a:p>
          <a:p>
            <a:pPr marL="0" lvl="0" indent="0">
              <a:lnSpc>
                <a:spcPct val="120000"/>
              </a:lnSpc>
              <a:buNone/>
            </a:pPr>
            <a:r>
              <a:rPr lang="en-GB" sz="1200" kern="0" dirty="0">
                <a:solidFill>
                  <a:srgbClr val="000000"/>
                </a:solidFill>
                <a:effectLst/>
                <a:ea typeface="Aptos" panose="020B0004020202020204" pitchFamily="34" charset="0"/>
                <a:cs typeface="Times New Roman" panose="02020603050405020304" pitchFamily="18" charset="0"/>
              </a:rPr>
              <a:t>How can we ensure that pragmatic tools remain valid and reliable despite being used flexibly across various projects or research settings?</a:t>
            </a:r>
            <a:endParaRPr lang="en-GB" sz="1200" kern="100" dirty="0">
              <a:effectLst/>
              <a:ea typeface="Aptos" panose="020B0004020202020204" pitchFamily="34" charset="0"/>
              <a:cs typeface="Times New Roman" panose="02020603050405020304" pitchFamily="18" charset="0"/>
            </a:endParaRPr>
          </a:p>
          <a:p>
            <a:pPr marL="0" lvl="0" indent="0">
              <a:lnSpc>
                <a:spcPct val="120000"/>
              </a:lnSpc>
              <a:buNone/>
            </a:pPr>
            <a:endParaRPr lang="en-GB" sz="1200" kern="0" dirty="0">
              <a:solidFill>
                <a:srgbClr val="000000"/>
              </a:solidFill>
              <a:effectLst/>
              <a:ea typeface="Aptos" panose="020B0004020202020204" pitchFamily="34" charset="0"/>
              <a:cs typeface="Times New Roman" panose="02020603050405020304" pitchFamily="18" charset="0"/>
            </a:endParaRPr>
          </a:p>
          <a:p>
            <a:pPr marL="0" lvl="0" indent="0">
              <a:lnSpc>
                <a:spcPct val="120000"/>
              </a:lnSpc>
              <a:buNone/>
            </a:pPr>
            <a:r>
              <a:rPr lang="en-GB" sz="1200" kern="0" dirty="0">
                <a:solidFill>
                  <a:srgbClr val="000000"/>
                </a:solidFill>
                <a:effectLst/>
                <a:ea typeface="Aptos" panose="020B0004020202020204" pitchFamily="34" charset="0"/>
                <a:cs typeface="Times New Roman" panose="02020603050405020304" pitchFamily="18" charset="0"/>
              </a:rPr>
              <a:t>How can we ensure that pragmatic measurement instruments remain sensitive to the outcomes that matter most to end users (e.g., patients, communities, practitioners)?</a:t>
            </a:r>
            <a:endParaRPr lang="en-GB" sz="1200" kern="100" dirty="0">
              <a:effectLs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996955-19C8-447B-9AC7-DE00E46E6816}" type="slidenum">
              <a:rPr lang="en-GB" smtClean="0"/>
              <a:t>39</a:t>
            </a:fld>
            <a:endParaRPr lang="en-GB"/>
          </a:p>
        </p:txBody>
      </p:sp>
    </p:spTree>
    <p:extLst>
      <p:ext uri="{BB962C8B-B14F-4D97-AF65-F5344CB8AC3E}">
        <p14:creationId xmlns:p14="http://schemas.microsoft.com/office/powerpoint/2010/main" val="300388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surveyed the dietetic profession in Australia there was a clear evidence practice gap with well under half our Dietitians using </a:t>
            </a:r>
            <a:r>
              <a:rPr lang="en-US" dirty="0" err="1"/>
              <a:t>MedDIet</a:t>
            </a:r>
            <a:r>
              <a:rPr lang="en-US" dirty="0"/>
              <a:t> principles for these conditions. We set out to take a robust implementation approach to support clinicians working in Metropolitan hospital and health services to translate </a:t>
            </a:r>
            <a:r>
              <a:rPr lang="en-US" dirty="0" err="1"/>
              <a:t>MedDiet</a:t>
            </a:r>
            <a:r>
              <a:rPr lang="en-US" dirty="0"/>
              <a:t> evidence into routine care across four sites in Brisbane.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4</a:t>
            </a:fld>
            <a:endParaRPr lang="en-AU"/>
          </a:p>
        </p:txBody>
      </p:sp>
    </p:spTree>
    <p:extLst>
      <p:ext uri="{BB962C8B-B14F-4D97-AF65-F5344CB8AC3E}">
        <p14:creationId xmlns:p14="http://schemas.microsoft.com/office/powerpoint/2010/main" val="109207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initial planning and implementation of this project has been published this year and details can be accessed via the QR code. In brief, we were guided by the knowledge to action cycle. Following on from the evidence practice gap that had been established, the next steps were to determine the local health service context. This work utilised the theoretical domains framework and Interviews with 57 clinicians identified that</a:t>
            </a:r>
          </a:p>
          <a:p>
            <a:pPr>
              <a:spcBef>
                <a:spcPts val="1200"/>
              </a:spcBef>
              <a:spcAft>
                <a:spcPts val="1200"/>
              </a:spcAft>
            </a:pPr>
            <a:r>
              <a:rPr lang="en-GB" sz="1200" dirty="0">
                <a:cs typeface="Calibri"/>
              </a:rPr>
              <a:t>Diet is part of everyone's role </a:t>
            </a:r>
            <a:endParaRPr lang="en-GB" sz="1200" dirty="0"/>
          </a:p>
          <a:p>
            <a:pPr>
              <a:spcBef>
                <a:spcPts val="0"/>
              </a:spcBef>
              <a:spcAft>
                <a:spcPts val="1200"/>
              </a:spcAft>
            </a:pPr>
            <a:r>
              <a:rPr lang="en-GB" sz="1200" dirty="0"/>
              <a:t>Varied acceptance of evidence </a:t>
            </a:r>
          </a:p>
          <a:p>
            <a:pPr>
              <a:spcBef>
                <a:spcPts val="0"/>
              </a:spcBef>
              <a:spcAft>
                <a:spcPts val="1200"/>
              </a:spcAft>
            </a:pPr>
            <a:r>
              <a:rPr lang="en-GB" sz="1200" dirty="0"/>
              <a:t>Lack of training and use</a:t>
            </a:r>
            <a:endParaRPr lang="en-GB" sz="1200" dirty="0">
              <a:cs typeface="Calibri"/>
            </a:endParaRPr>
          </a:p>
          <a:p>
            <a:pPr>
              <a:spcBef>
                <a:spcPts val="0"/>
              </a:spcBef>
              <a:spcAft>
                <a:spcPts val="1200"/>
              </a:spcAft>
            </a:pPr>
            <a:r>
              <a:rPr lang="en-GB" sz="1200" dirty="0"/>
              <a:t>Practical point-of-care tools needed</a:t>
            </a:r>
          </a:p>
        </p:txBody>
      </p:sp>
      <p:sp>
        <p:nvSpPr>
          <p:cNvPr id="4" name="Slide Number Placeholder 3"/>
          <p:cNvSpPr>
            <a:spLocks noGrp="1"/>
          </p:cNvSpPr>
          <p:nvPr>
            <p:ph type="sldNum" sz="quarter" idx="5"/>
          </p:nvPr>
        </p:nvSpPr>
        <p:spPr/>
        <p:txBody>
          <a:bodyPr/>
          <a:lstStyle/>
          <a:p>
            <a:fld id="{9E4A1ECB-6272-4F16-AB8B-6A56C3BE1DC1}" type="slidenum">
              <a:rPr lang="en-AU" smtClean="0"/>
              <a:t>5</a:t>
            </a:fld>
            <a:endParaRPr lang="en-AU"/>
          </a:p>
        </p:txBody>
      </p:sp>
    </p:spTree>
    <p:extLst>
      <p:ext uri="{BB962C8B-B14F-4D97-AF65-F5344CB8AC3E}">
        <p14:creationId xmlns:p14="http://schemas.microsoft.com/office/powerpoint/2010/main" val="294613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then chose implementation strategies, and evaluated the outcomes over time </a:t>
            </a:r>
          </a:p>
          <a:p>
            <a:endParaRPr lang="en-AU" dirty="0"/>
          </a:p>
          <a:p>
            <a:r>
              <a:rPr lang="en-AU" dirty="0"/>
              <a:t>With the assistance of the CFIR-ERIC matching tool some of the implementation strategies used included</a:t>
            </a:r>
          </a:p>
          <a:p>
            <a:endParaRPr lang="en-AU" dirty="0"/>
          </a:p>
          <a:p>
            <a:pPr marL="539750"/>
            <a:r>
              <a:rPr lang="en-GB" sz="1200" dirty="0">
                <a:cs typeface="Arial" panose="020B0604020202020204" pitchFamily="34" charset="0"/>
              </a:rPr>
              <a:t>Facilitation </a:t>
            </a:r>
          </a:p>
          <a:p>
            <a:pPr marL="539750"/>
            <a:r>
              <a:rPr lang="en-GB" sz="1200" dirty="0">
                <a:cs typeface="Arial" panose="020B0604020202020204" pitchFamily="34" charset="0"/>
              </a:rPr>
              <a:t>Local clinical champions</a:t>
            </a:r>
          </a:p>
          <a:p>
            <a:pPr marL="539750"/>
            <a:r>
              <a:rPr lang="en-GB" sz="1200" dirty="0">
                <a:cs typeface="Arial" panose="020B0604020202020204" pitchFamily="34" charset="0"/>
              </a:rPr>
              <a:t>Conduct educational meetings</a:t>
            </a:r>
          </a:p>
          <a:p>
            <a:pPr marL="539750"/>
            <a:r>
              <a:rPr lang="en-GB" sz="1200" dirty="0">
                <a:cs typeface="Arial" panose="020B0604020202020204" pitchFamily="34" charset="0"/>
              </a:rPr>
              <a:t>Conduct local consensus discussions</a:t>
            </a:r>
          </a:p>
          <a:p>
            <a:pPr marL="539750"/>
            <a:r>
              <a:rPr lang="en-GB" sz="1200" dirty="0">
                <a:cs typeface="Arial" panose="020B0604020202020204" pitchFamily="34" charset="0"/>
              </a:rPr>
              <a:t>Develop/distribute education materials</a:t>
            </a:r>
          </a:p>
          <a:p>
            <a:pPr marL="539750"/>
            <a:r>
              <a:rPr lang="en-GB" sz="1200" dirty="0">
                <a:cs typeface="Arial" panose="020B0604020202020204" pitchFamily="34" charset="0"/>
              </a:rPr>
              <a:t>Update workforce orientation procedures</a:t>
            </a:r>
          </a:p>
          <a:p>
            <a:r>
              <a:rPr lang="en-AU" dirty="0"/>
              <a:t> </a:t>
            </a:r>
          </a:p>
          <a:p>
            <a:r>
              <a:rPr lang="en-AU" dirty="0"/>
              <a:t>After 15 months, 83% of clinicians had self reported adopting </a:t>
            </a:r>
            <a:r>
              <a:rPr lang="en-AU" dirty="0" err="1"/>
              <a:t>MedDiet</a:t>
            </a:r>
            <a:r>
              <a:rPr lang="en-AU" dirty="0"/>
              <a:t> as usual practice. And at this point active facilitation was ceased.</a:t>
            </a:r>
          </a:p>
          <a:p>
            <a:endParaRPr lang="en-AU" dirty="0"/>
          </a:p>
          <a:p>
            <a:r>
              <a:rPr lang="en-AU" dirty="0"/>
              <a:t>Two years later we investigated the Clinicians sustained use of </a:t>
            </a:r>
            <a:r>
              <a:rPr lang="en-AU" dirty="0" err="1"/>
              <a:t>MedDiet</a:t>
            </a:r>
            <a:r>
              <a:rPr lang="en-AU" dirty="0"/>
              <a:t> practice – and that is the focus of the data presented today </a:t>
            </a:r>
          </a:p>
        </p:txBody>
      </p:sp>
      <p:sp>
        <p:nvSpPr>
          <p:cNvPr id="4" name="Slide Number Placeholder 3"/>
          <p:cNvSpPr>
            <a:spLocks noGrp="1"/>
          </p:cNvSpPr>
          <p:nvPr>
            <p:ph type="sldNum" sz="quarter" idx="5"/>
          </p:nvPr>
        </p:nvSpPr>
        <p:spPr/>
        <p:txBody>
          <a:bodyPr/>
          <a:lstStyle/>
          <a:p>
            <a:fld id="{9E4A1ECB-6272-4F16-AB8B-6A56C3BE1DC1}" type="slidenum">
              <a:rPr lang="en-AU" smtClean="0"/>
              <a:t>6</a:t>
            </a:fld>
            <a:endParaRPr lang="en-AU"/>
          </a:p>
        </p:txBody>
      </p:sp>
    </p:spTree>
    <p:extLst>
      <p:ext uri="{BB962C8B-B14F-4D97-AF65-F5344CB8AC3E}">
        <p14:creationId xmlns:p14="http://schemas.microsoft.com/office/powerpoint/2010/main" val="237039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Clinician adoption after the intervention was initially assessed by a 5-pt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likert</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scale question asking staff if their dietary advice aligns with the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MedDiet</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The same question was repeated with clinicians from the same units two years later. </a:t>
            </a:r>
          </a:p>
          <a:p>
            <a:pPr>
              <a:lnSpc>
                <a:spcPct val="150000"/>
              </a:lnSpc>
              <a:spcAft>
                <a:spcPts val="800"/>
              </a:spcAft>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Public hospital services have an expected rotation of trainees and temporary staff along with a more permanent workforce. The clinician cohort included Dietitians, doctors, nurses and allied health professionals, and at time of sustainment survey some had been exposed to the initial intervention from two years earlier whilst others may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haveonly</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recently commenced in their role within the last two years and would not have experienced any facilitated implementation.</a:t>
            </a:r>
          </a:p>
          <a:p>
            <a:pPr>
              <a:lnSpc>
                <a:spcPct val="150000"/>
              </a:lnSpc>
              <a:spcAft>
                <a:spcPts val="800"/>
              </a:spcAft>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A modified 14-item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NoMAD</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tool was used to assess what may be influencing the normalisation of the approach with between 2 to 5 questions aligned to the core constructs of Coherence, cognitive participation, collective action and reflexive monitoring. </a:t>
            </a:r>
          </a:p>
          <a:p>
            <a:pPr>
              <a:lnSpc>
                <a:spcPct val="150000"/>
              </a:lnSpc>
              <a:spcAft>
                <a:spcPts val="800"/>
              </a:spcAft>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We defined Sustainment as clinicians self-rating &gt;/=7 on a scale of 1-10 that “recommending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MedDiet</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is a normal part of their work”</a:t>
            </a:r>
          </a:p>
          <a:p>
            <a:pPr>
              <a:lnSpc>
                <a:spcPct val="150000"/>
              </a:lnSpc>
              <a:spcAft>
                <a:spcPts val="800"/>
              </a:spcAft>
            </a:pPr>
            <a:endParaRPr lang="en-US" sz="1800" dirty="0"/>
          </a:p>
          <a:p>
            <a:pPr marL="0" marR="0" lvl="0" indent="0" algn="l" defTabSz="914400" rtl="0" eaLnBrk="1" fontAlgn="auto" latinLnBrk="0" hangingPunct="1">
              <a:lnSpc>
                <a:spcPct val="150000"/>
              </a:lnSpc>
              <a:spcBef>
                <a:spcPts val="0"/>
              </a:spcBef>
              <a:spcAft>
                <a:spcPts val="800"/>
              </a:spcAft>
              <a:buClrTx/>
              <a:buSzTx/>
              <a:buFontTx/>
              <a:buNone/>
              <a:tabLst/>
              <a:defRPr/>
            </a:pPr>
            <a:r>
              <a:rPr lang="en-AU" sz="1800" dirty="0">
                <a:latin typeface="Arial"/>
                <a:cs typeface="Arial"/>
              </a:rPr>
              <a:t>Predictors of this sustainment variable was assessed with logistic regression including modelling with demographics, role, target service characteristics, individual </a:t>
            </a:r>
            <a:r>
              <a:rPr lang="en-AU" sz="1800" dirty="0" err="1">
                <a:latin typeface="Arial"/>
                <a:cs typeface="Arial"/>
              </a:rPr>
              <a:t>NoMAD</a:t>
            </a:r>
            <a:r>
              <a:rPr lang="en-AU" sz="1800" dirty="0">
                <a:latin typeface="Arial"/>
                <a:cs typeface="Arial"/>
              </a:rPr>
              <a:t> constructs as well as the four core construct mean data.</a:t>
            </a:r>
          </a:p>
          <a:p>
            <a:pPr>
              <a:lnSpc>
                <a:spcPct val="150000"/>
              </a:lnSpc>
              <a:spcAft>
                <a:spcPts val="800"/>
              </a:spcAft>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A1ECB-6272-4F16-AB8B-6A56C3BE1DC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47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shows evaluation of adoption over time from end of implementation (in blue bars) to sustainment period (orange bars). When asked if their advice would align to </a:t>
            </a:r>
            <a:r>
              <a:rPr lang="en-US" dirty="0" err="1"/>
              <a:t>meddiet</a:t>
            </a:r>
            <a:r>
              <a:rPr lang="en-US" dirty="0"/>
              <a:t> principles most or all of the time, there was some fading of effect in the total cohort with a drift from 85% to 71% after 2 years.</a:t>
            </a:r>
          </a:p>
          <a:p>
            <a:endParaRPr lang="en-US" dirty="0"/>
          </a:p>
          <a:p>
            <a:r>
              <a:rPr lang="en-US" dirty="0"/>
              <a:t>When we separate the Dietitians from the cohort, we can see this drift is related to non-dietetic workforce with non-dietitians drifting from 83% to 68% whilst 100% of Dietitians sustained adoption of the practice.</a:t>
            </a:r>
          </a:p>
          <a:p>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8</a:t>
            </a:fld>
            <a:endParaRPr lang="en-AU"/>
          </a:p>
        </p:txBody>
      </p:sp>
    </p:spTree>
    <p:extLst>
      <p:ext uri="{BB962C8B-B14F-4D97-AF65-F5344CB8AC3E}">
        <p14:creationId xmlns:p14="http://schemas.microsoft.com/office/powerpoint/2010/main" val="63953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EC537-73B5-1E1D-CE94-9FD756DE4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DB4A7-18D7-69E9-A018-19ABBF634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EA2AA-2389-07C6-650A-B04659332669}"/>
              </a:ext>
            </a:extLst>
          </p:cNvPr>
          <p:cNvSpPr>
            <a:spLocks noGrp="1"/>
          </p:cNvSpPr>
          <p:nvPr>
            <p:ph type="body" idx="1"/>
          </p:nvPr>
        </p:nvSpPr>
        <p:spPr/>
        <p:txBody>
          <a:bodyPr/>
          <a:lstStyle/>
          <a:p>
            <a:r>
              <a:rPr lang="en-US" dirty="0"/>
              <a:t>67 clinicians completed the sustainment survey with each bar on this graph representing an individual clinician from their respective roles of Dietitian in red, nurses in blue, doctors in green and other health professionals in purple. Clinicians rated whether they recommended </a:t>
            </a:r>
            <a:r>
              <a:rPr lang="en-US" dirty="0" err="1"/>
              <a:t>MedDiet</a:t>
            </a:r>
            <a:r>
              <a:rPr lang="en-US" dirty="0"/>
              <a:t> as a normal part of their work on a scale of zero not at all to 10 completely.</a:t>
            </a:r>
          </a:p>
          <a:p>
            <a:endParaRPr lang="en-US" dirty="0"/>
          </a:p>
          <a:p>
            <a:r>
              <a:rPr lang="en-US" dirty="0"/>
              <a:t>At 2 years, 52% of participants met our sustainment criteria of 7 or more. </a:t>
            </a:r>
          </a:p>
          <a:p>
            <a:endParaRPr lang="en-US" dirty="0"/>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Mean score differed depending on role with Dietitians rating highest with mean 9.2, followed by doctors mean 6.7, nurses mean 6.0 and other allied health mean score of 4.7</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Mean score was 9.2 ± 1.2 for dietitians, 6.7 ± 2.1 for doctors, 6.0 ± 3.2 for nurses/diabetes educators and 4.7 ± 3.2 for other allied health.</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five participants who selected ‘0’ were nurses. </a:t>
            </a:r>
          </a:p>
        </p:txBody>
      </p:sp>
      <p:sp>
        <p:nvSpPr>
          <p:cNvPr id="4" name="Slide Number Placeholder 3">
            <a:extLst>
              <a:ext uri="{FF2B5EF4-FFF2-40B4-BE49-F238E27FC236}">
                <a16:creationId xmlns:a16="http://schemas.microsoft.com/office/drawing/2014/main" id="{E499E157-3E7D-BBE1-7C1D-2A43CC73CECB}"/>
              </a:ext>
            </a:extLst>
          </p:cNvPr>
          <p:cNvSpPr>
            <a:spLocks noGrp="1"/>
          </p:cNvSpPr>
          <p:nvPr>
            <p:ph type="sldNum" sz="quarter" idx="5"/>
          </p:nvPr>
        </p:nvSpPr>
        <p:spPr/>
        <p:txBody>
          <a:bodyPr/>
          <a:lstStyle/>
          <a:p>
            <a:fld id="{C4491717-F137-4AAC-8DC0-118C524AFE98}" type="slidenum">
              <a:rPr lang="en-AU" smtClean="0"/>
              <a:t>9</a:t>
            </a:fld>
            <a:endParaRPr lang="en-AU"/>
          </a:p>
        </p:txBody>
      </p:sp>
    </p:spTree>
    <p:extLst>
      <p:ext uri="{BB962C8B-B14F-4D97-AF65-F5344CB8AC3E}">
        <p14:creationId xmlns:p14="http://schemas.microsoft.com/office/powerpoint/2010/main" val="37138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graph represents </a:t>
            </a:r>
            <a:r>
              <a:rPr lang="en-AU" sz="1200" kern="1200" dirty="0">
                <a:solidFill>
                  <a:schemeClr val="tx1"/>
                </a:solidFill>
                <a:effectLst/>
                <a:latin typeface="+mn-lt"/>
                <a:ea typeface="+mn-ea"/>
                <a:cs typeface="+mn-cs"/>
              </a:rPr>
              <a:t>categorical agreement data for the 13 other </a:t>
            </a:r>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items </a:t>
            </a:r>
            <a:r>
              <a:rPr lang="en-AU" dirty="0"/>
              <a:t>, ordered according to the core constructs </a:t>
            </a:r>
            <a:r>
              <a:rPr lang="en-AU" sz="1200" kern="1200" dirty="0">
                <a:solidFill>
                  <a:schemeClr val="tx1"/>
                </a:solidFill>
                <a:effectLst/>
                <a:latin typeface="+mn-lt"/>
                <a:ea typeface="+mn-ea"/>
                <a:cs typeface="+mn-cs"/>
              </a:rPr>
              <a:t>and within those ordered by most to least agreement. </a:t>
            </a:r>
            <a:r>
              <a:rPr lang="en-AU" dirty="0"/>
              <a:t>The green and blue represent agreement whereas the red and orange represent disagreement.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were a couple of key items identified by the </a:t>
            </a:r>
            <a:r>
              <a:rPr lang="en-AU" sz="1200" kern="1200" dirty="0" err="1">
                <a:solidFill>
                  <a:schemeClr val="tx1"/>
                </a:solidFill>
                <a:effectLst/>
                <a:latin typeface="+mn-lt"/>
                <a:ea typeface="+mn-ea"/>
                <a:cs typeface="+mn-cs"/>
              </a:rPr>
              <a:t>NoMAD</a:t>
            </a:r>
            <a:r>
              <a:rPr lang="en-AU" sz="1200" kern="1200" dirty="0">
                <a:solidFill>
                  <a:schemeClr val="tx1"/>
                </a:solidFill>
                <a:effectLst/>
                <a:latin typeface="+mn-lt"/>
                <a:ea typeface="+mn-ea"/>
                <a:cs typeface="+mn-cs"/>
              </a:rPr>
              <a:t> whereby ≤50% of the cohort agreed with the statements and these included items within collective action construct related to having sufficient resources and/or training available for the practice; as well as in the Cognitive participation construct, relating to identifying who the key </a:t>
            </a:r>
            <a:r>
              <a:rPr lang="en-AU" sz="1200" kern="1200" dirty="0" err="1">
                <a:solidFill>
                  <a:schemeClr val="tx1"/>
                </a:solidFill>
                <a:effectLst/>
                <a:latin typeface="+mn-lt"/>
                <a:ea typeface="+mn-ea"/>
                <a:cs typeface="+mn-cs"/>
              </a:rPr>
              <a:t>peoplewere</a:t>
            </a:r>
            <a:r>
              <a:rPr lang="en-AU" sz="1200" kern="1200" dirty="0">
                <a:solidFill>
                  <a:schemeClr val="tx1"/>
                </a:solidFill>
                <a:effectLst/>
                <a:latin typeface="+mn-lt"/>
                <a:ea typeface="+mn-ea"/>
                <a:cs typeface="+mn-cs"/>
              </a:rPr>
              <a:t> that were driving the approach</a:t>
            </a:r>
            <a:endParaRPr lang="en-AU" dirty="0"/>
          </a:p>
        </p:txBody>
      </p:sp>
      <p:sp>
        <p:nvSpPr>
          <p:cNvPr id="4" name="Slide Number Placeholder 3"/>
          <p:cNvSpPr>
            <a:spLocks noGrp="1"/>
          </p:cNvSpPr>
          <p:nvPr>
            <p:ph type="sldNum" sz="quarter" idx="5"/>
          </p:nvPr>
        </p:nvSpPr>
        <p:spPr/>
        <p:txBody>
          <a:bodyPr/>
          <a:lstStyle/>
          <a:p>
            <a:fld id="{C4491717-F137-4AAC-8DC0-118C524AFE98}" type="slidenum">
              <a:rPr lang="en-AU" smtClean="0"/>
              <a:t>10</a:t>
            </a:fld>
            <a:endParaRPr lang="en-AU"/>
          </a:p>
        </p:txBody>
      </p:sp>
    </p:spTree>
    <p:extLst>
      <p:ext uri="{BB962C8B-B14F-4D97-AF65-F5344CB8AC3E}">
        <p14:creationId xmlns:p14="http://schemas.microsoft.com/office/powerpoint/2010/main" val="183714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8F79-F321-ADF3-D8E2-7151A74D2C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D9CEF73-8DC3-72EF-7B08-122994E24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B83EC13-9A6E-2593-E493-B9CB06C560D8}"/>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A68F76F5-DDD2-2485-AF80-1FA97FC4DB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EE0788-C652-D67D-7026-D4E19B43D5FA}"/>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400104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B4EF-B8DD-3CDA-69AD-019AB007F2D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498234-190D-7852-67C7-C65AC7942A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0F81BB-50F6-3E37-4974-E8AE776855D0}"/>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852AE05A-403E-B498-3909-5D039D7B91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5E7D50-9682-7B4A-EA60-605B340ED567}"/>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1771256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5F6D-3592-C15E-A301-DAF7B84F5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867DDB6-5ADE-0768-D417-19A144D468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3944B-AF32-B9BF-23CF-CE3760CCFBDD}"/>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E905B80E-6E12-547F-C12D-BCD5AA1333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0B3FB0-5DC3-9185-F974-54BC44CEACB1}"/>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292147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659A-C716-DC6F-EEE6-80E115EBB52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F945931-3B70-A046-2077-5A5DD0ADC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384A015-F991-F171-D8B2-DCD8F828A2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58BAD08-04D7-2FAB-B047-291E1BB0138B}"/>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6" name="Footer Placeholder 5">
            <a:extLst>
              <a:ext uri="{FF2B5EF4-FFF2-40B4-BE49-F238E27FC236}">
                <a16:creationId xmlns:a16="http://schemas.microsoft.com/office/drawing/2014/main" id="{F8DA3CDC-0FB5-DABA-DAB9-93D09E62B4D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58B5C2-EA1D-D230-9CB5-ECBC0E0B75E8}"/>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180885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4F6-EAD4-1B86-0924-ACDC23465FB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2F5720-93BF-5F7C-80FD-08287833F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829A39-D15F-6EF4-7A1B-73B82CDD59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E252862-C527-A7EB-6632-3FAC0E092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75C80-6CCF-95CC-2392-1F3038D8B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E72A4DE-37E4-AFBB-360A-3D7F77A30000}"/>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8" name="Footer Placeholder 7">
            <a:extLst>
              <a:ext uri="{FF2B5EF4-FFF2-40B4-BE49-F238E27FC236}">
                <a16:creationId xmlns:a16="http://schemas.microsoft.com/office/drawing/2014/main" id="{C830DC40-91C0-4FFB-CFDB-8946A786AD0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B2E7B22-5013-C8B7-174B-8EF0A4134ABD}"/>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1276156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E53F-C2AE-7A70-EAEC-308C662E994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196E24C-59C1-78D3-4B1A-8254097717BF}"/>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4" name="Footer Placeholder 3">
            <a:extLst>
              <a:ext uri="{FF2B5EF4-FFF2-40B4-BE49-F238E27FC236}">
                <a16:creationId xmlns:a16="http://schemas.microsoft.com/office/drawing/2014/main" id="{4E0D7B31-71C6-983B-AC71-7DE1B6E2583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C0F7D3B-05E8-DE71-D1CA-F7065420EF5E}"/>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315098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3C47D-80CF-DE78-EC28-7C8F3E3DFA4E}"/>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3" name="Footer Placeholder 2">
            <a:extLst>
              <a:ext uri="{FF2B5EF4-FFF2-40B4-BE49-F238E27FC236}">
                <a16:creationId xmlns:a16="http://schemas.microsoft.com/office/drawing/2014/main" id="{FCFE205D-B2C0-6731-F092-779E285DC3B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D7A119E-9061-4AB9-E410-521049186998}"/>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2752352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D847-47E8-78D1-1A28-CFC4716BB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EB04F41-F884-D3CE-8A87-0BBF50CD6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3ED1083-DE85-4405-99C3-2A81E0D38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F126E-399B-0534-2152-96D8B8195898}"/>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6" name="Footer Placeholder 5">
            <a:extLst>
              <a:ext uri="{FF2B5EF4-FFF2-40B4-BE49-F238E27FC236}">
                <a16:creationId xmlns:a16="http://schemas.microsoft.com/office/drawing/2014/main" id="{6E404818-78B5-1513-5CBA-46DC09F314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A4887E6-36B9-6F23-95AB-1DF5E40DF234}"/>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15195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83AB-8189-6CE1-CB71-B982A496A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3D10233-D630-DA1E-20A0-29FA88B0C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00C4D7-3951-2B30-FA45-C3CCC447D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62008-6A91-1262-E933-1C22EB5E24D4}"/>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6" name="Footer Placeholder 5">
            <a:extLst>
              <a:ext uri="{FF2B5EF4-FFF2-40B4-BE49-F238E27FC236}">
                <a16:creationId xmlns:a16="http://schemas.microsoft.com/office/drawing/2014/main" id="{0C44166A-1215-A71C-A9CF-52A172CA8D8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48CBF42-2384-4DCA-7D9A-2C36471E4D15}"/>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305210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D659-5715-FDA4-14A9-B65D0102DC4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F22B333-C860-B3AF-50DC-1289CBEC8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547563-68DA-9DEE-12C2-C27E41041053}"/>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6E68E5EB-F461-153C-0A8B-1A9BE7E9CA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095211-AA14-B250-8C3B-729228EF3A36}"/>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1207715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6F065-48D2-2AC9-D9E1-B5286568F3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01810B1-158B-F945-7CC5-35555165A6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C907A83-7C35-BC8A-8E5A-2ECC309EB0FF}"/>
              </a:ext>
            </a:extLst>
          </p:cNvPr>
          <p:cNvSpPr>
            <a:spLocks noGrp="1"/>
          </p:cNvSpPr>
          <p:nvPr>
            <p:ph type="dt" sz="half" idx="10"/>
          </p:nvPr>
        </p:nvSpPr>
        <p:spPr/>
        <p:txBody>
          <a:body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E6A40A60-2E88-DEFF-21F0-7E9AA83AA2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0CCC60-65E3-5336-6591-483858B60C9B}"/>
              </a:ext>
            </a:extLst>
          </p:cNvPr>
          <p:cNvSpPr>
            <a:spLocks noGrp="1"/>
          </p:cNvSpPr>
          <p:nvPr>
            <p:ph type="sldNum" sz="quarter" idx="12"/>
          </p:nvPr>
        </p:nvSpPr>
        <p:spPr/>
        <p:txBody>
          <a:bodyPr/>
          <a:lstStyle/>
          <a:p>
            <a:fld id="{D7DBD790-D07A-42EC-B5A5-F6DE7A778086}" type="slidenum">
              <a:rPr lang="en-AU" smtClean="0"/>
              <a:t>‹#›</a:t>
            </a:fld>
            <a:endParaRPr lang="en-AU"/>
          </a:p>
        </p:txBody>
      </p:sp>
    </p:spTree>
    <p:extLst>
      <p:ext uri="{BB962C8B-B14F-4D97-AF65-F5344CB8AC3E}">
        <p14:creationId xmlns:p14="http://schemas.microsoft.com/office/powerpoint/2010/main" val="975563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7" y="1080001"/>
            <a:ext cx="11652249" cy="5513115"/>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33">
                <a:solidFill>
                  <a:schemeClr val="bg1"/>
                </a:solidFill>
              </a:defRPr>
            </a:lvl1pPr>
          </a:lstStyle>
          <a:p>
            <a:fld id="{47427B31-AEA9-4163-87ED-7F5EC8D77204}" type="datetime1">
              <a:rPr lang="en-US" noProof="0" smtClean="0"/>
              <a:t>4/7/26</a:t>
            </a:fld>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33">
                <a:solidFill>
                  <a:schemeClr val="bg1"/>
                </a:solidFill>
              </a:defRPr>
            </a:lvl1pPr>
          </a:lstStyle>
          <a:p>
            <a:r>
              <a:rPr lang="en-US" noProof="0"/>
              <a:t>Institute for Implementation Science in Health Care I Saskia Oesch, MSc</a:t>
            </a:r>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33">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3"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Textplatzhalter 12">
            <a:extLst>
              <a:ext uri="{FF2B5EF4-FFF2-40B4-BE49-F238E27FC236}">
                <a16:creationId xmlns:a16="http://schemas.microsoft.com/office/drawing/2014/main" id="{7B00AE1C-C971-C5C1-1DCB-41F3370C34D2}"/>
              </a:ext>
            </a:extLst>
          </p:cNvPr>
          <p:cNvSpPr>
            <a:spLocks noGrp="1"/>
          </p:cNvSpPr>
          <p:nvPr>
            <p:ph type="body" sz="quarter" idx="14" hasCustomPrompt="1"/>
          </p:nvPr>
        </p:nvSpPr>
        <p:spPr>
          <a:xfrm>
            <a:off x="2412000" y="273600"/>
            <a:ext cx="3539984" cy="536400"/>
          </a:xfrm>
        </p:spPr>
        <p:txBody>
          <a:bodyPr anchor="ctr"/>
          <a:lstStyle>
            <a:lvl1pPr>
              <a:lnSpc>
                <a:spcPct val="97000"/>
              </a:lnSpc>
              <a:defRPr sz="1300" spc="-20" baseline="0">
                <a:latin typeface="Source Sans Pro SemiBold" panose="020B0603030403020204" pitchFamily="34" charset="0"/>
              </a:defRPr>
            </a:lvl1pPr>
          </a:lstStyle>
          <a:p>
            <a:pPr lvl="0"/>
            <a:r>
              <a:rPr lang="en-GB" noProof="0" dirty="0"/>
              <a:t>Institute for Implementation Science in Health Care</a:t>
            </a:r>
          </a:p>
        </p:txBody>
      </p: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2970711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7" y="1078185"/>
            <a:ext cx="11652249" cy="5513115"/>
          </a:xfrm>
          <a:pattFill prst="lgCheck">
            <a:fgClr>
              <a:schemeClr val="bg1">
                <a:lumMod val="85000"/>
              </a:schemeClr>
            </a:fgClr>
            <a:bgClr>
              <a:schemeClr val="bg1"/>
            </a:bgClr>
          </a:pattFill>
        </p:spPr>
        <p:txBody>
          <a:bodyPr tIns="720000" anchor="ctr" anchorCtr="0"/>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33"/>
            </a:lvl1pPr>
          </a:lstStyle>
          <a:p>
            <a:fld id="{9194F431-1479-42B2-AB00-15BD5AB61D30}" type="datetime1">
              <a:rPr lang="en-US" noProof="0" smtClean="0"/>
              <a:t>4/7/26</a:t>
            </a:fld>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33"/>
            </a:lvl1pPr>
          </a:lstStyle>
          <a:p>
            <a:r>
              <a:rPr lang="en-US" noProof="0"/>
              <a:t>Institute for Implementation Science in Health Care I Saskia Oesch, MSc</a:t>
            </a:r>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33"/>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3" y="263785"/>
            <a:ext cx="1590020" cy="550800"/>
          </a:xfrm>
          <a:prstGeom prst="rect">
            <a:avLst/>
          </a:prstGeom>
        </p:spPr>
      </p:pic>
      <p:sp>
        <p:nvSpPr>
          <p:cNvPr id="5" name="Textplatzhalter 4">
            <a:extLst>
              <a:ext uri="{FF2B5EF4-FFF2-40B4-BE49-F238E27FC236}">
                <a16:creationId xmlns:a16="http://schemas.microsoft.com/office/drawing/2014/main" id="{8500B2A4-A548-86D9-6FFA-57A63AC10C67}"/>
              </a:ext>
            </a:extLst>
          </p:cNvPr>
          <p:cNvSpPr>
            <a:spLocks noGrp="1"/>
          </p:cNvSpPr>
          <p:nvPr>
            <p:ph type="body" sz="quarter" idx="14"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3891886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7" y="1080000"/>
            <a:ext cx="11652249" cy="49788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33">
                <a:solidFill>
                  <a:schemeClr val="bg1"/>
                </a:solidFill>
              </a:defRPr>
            </a:lvl1pPr>
          </a:lstStyle>
          <a:p>
            <a:fld id="{A1E665FA-A400-4186-9C4E-10515076D083}" type="datetime1">
              <a:rPr lang="en-US" noProof="0" smtClean="0"/>
              <a:t>4/7/26</a:t>
            </a:fld>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33">
                <a:solidFill>
                  <a:schemeClr val="bg1"/>
                </a:solidFill>
              </a:defRPr>
            </a:lvl1pPr>
          </a:lstStyle>
          <a:p>
            <a:r>
              <a:rPr lang="en-US" noProof="0"/>
              <a:t>Institute for Implementation Science in Health Care I Saskia Oesch, MSc</a:t>
            </a:r>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33">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3" y="263785"/>
            <a:ext cx="1590020" cy="550800"/>
          </a:xfrm>
          <a:prstGeom prst="rect">
            <a:avLst/>
          </a:prstGeom>
        </p:spPr>
      </p:pic>
      <p:sp>
        <p:nvSpPr>
          <p:cNvPr id="13" name="Textplatzhalter 12">
            <a:extLst>
              <a:ext uri="{FF2B5EF4-FFF2-40B4-BE49-F238E27FC236}">
                <a16:creationId xmlns:a16="http://schemas.microsoft.com/office/drawing/2014/main" id="{311DA3BE-00CD-1BA7-A6C5-5D9732DE8861}"/>
              </a:ext>
            </a:extLst>
          </p:cNvPr>
          <p:cNvSpPr>
            <a:spLocks noGrp="1"/>
          </p:cNvSpPr>
          <p:nvPr>
            <p:ph type="body" sz="quarter" idx="14" hasCustomPrompt="1"/>
          </p:nvPr>
        </p:nvSpPr>
        <p:spPr>
          <a:xfrm>
            <a:off x="2412000" y="273600"/>
            <a:ext cx="3539984" cy="536400"/>
          </a:xfrm>
        </p:spPr>
        <p:txBody>
          <a:bodyPr anchor="ctr"/>
          <a:lstStyle>
            <a:lvl1pPr>
              <a:lnSpc>
                <a:spcPct val="97000"/>
              </a:lnSpc>
              <a:defRPr sz="1300" spc="-20" baseline="0">
                <a:latin typeface="Source Sans Pro SemiBold" panose="020B0603030403020204" pitchFamily="34" charset="0"/>
              </a:defRPr>
            </a:lvl1pPr>
          </a:lstStyle>
          <a:p>
            <a:pPr lvl="0"/>
            <a:r>
              <a:rPr lang="en-GB" noProof="0" dirty="0"/>
              <a:t>Institute for Implementation Science in Health Care</a:t>
            </a:r>
          </a:p>
        </p:txBody>
      </p:sp>
      <p:cxnSp>
        <p:nvCxnSpPr>
          <p:cNvPr id="2" name="Gerader Verbinder 1">
            <a:extLst>
              <a:ext uri="{FF2B5EF4-FFF2-40B4-BE49-F238E27FC236}">
                <a16:creationId xmlns:a16="http://schemas.microsoft.com/office/drawing/2014/main" id="{5A04CBAD-2C4F-A402-4949-1283FB197368}"/>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E22F3AE3-7ACB-2716-808B-C82789FE837D}"/>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
        <p:nvSpPr>
          <p:cNvPr id="3" name="Bildplatzhalter 6">
            <a:extLst>
              <a:ext uri="{FF2B5EF4-FFF2-40B4-BE49-F238E27FC236}">
                <a16:creationId xmlns:a16="http://schemas.microsoft.com/office/drawing/2014/main" id="{3E33648C-CA30-D18F-AD19-488B5D389660}"/>
              </a:ext>
            </a:extLst>
          </p:cNvPr>
          <p:cNvSpPr>
            <a:spLocks noGrp="1"/>
          </p:cNvSpPr>
          <p:nvPr>
            <p:ph type="pic" sz="quarter" idx="17" hasCustomPrompt="1"/>
          </p:nvPr>
        </p:nvSpPr>
        <p:spPr>
          <a:xfrm>
            <a:off x="1710984" y="6224588"/>
            <a:ext cx="1021219" cy="352571"/>
          </a:xfrm>
        </p:spPr>
        <p:txBody>
          <a:bodyPr/>
          <a:lstStyle/>
          <a:p>
            <a:r>
              <a:rPr lang="de-DE" dirty="0"/>
              <a:t>Logo</a:t>
            </a:r>
          </a:p>
        </p:txBody>
      </p:sp>
      <p:sp>
        <p:nvSpPr>
          <p:cNvPr id="7" name="Bildplatzhalter 6">
            <a:extLst>
              <a:ext uri="{FF2B5EF4-FFF2-40B4-BE49-F238E27FC236}">
                <a16:creationId xmlns:a16="http://schemas.microsoft.com/office/drawing/2014/main" id="{A15B553A-D76B-BE50-5229-98B3298F67E7}"/>
              </a:ext>
            </a:extLst>
          </p:cNvPr>
          <p:cNvSpPr>
            <a:spLocks noGrp="1"/>
          </p:cNvSpPr>
          <p:nvPr>
            <p:ph type="pic" sz="quarter" idx="18" hasCustomPrompt="1"/>
          </p:nvPr>
        </p:nvSpPr>
        <p:spPr>
          <a:xfrm>
            <a:off x="3155869" y="6224588"/>
            <a:ext cx="1021219" cy="352571"/>
          </a:xfrm>
        </p:spPr>
        <p:txBody>
          <a:bodyPr/>
          <a:lstStyle/>
          <a:p>
            <a:r>
              <a:rPr lang="de-DE" dirty="0"/>
              <a:t>Logo</a:t>
            </a:r>
          </a:p>
        </p:txBody>
      </p:sp>
      <p:cxnSp>
        <p:nvCxnSpPr>
          <p:cNvPr id="10" name="Gerader Verbinder 13">
            <a:extLst>
              <a:ext uri="{FF2B5EF4-FFF2-40B4-BE49-F238E27FC236}">
                <a16:creationId xmlns:a16="http://schemas.microsoft.com/office/drawing/2014/main" id="{C8695E30-C682-657A-CE1E-BCDA5B2D888F}"/>
              </a:ext>
            </a:extLst>
          </p:cNvPr>
          <p:cNvCxnSpPr>
            <a:cxnSpLocks/>
          </p:cNvCxnSpPr>
          <p:nvPr userDrawn="1"/>
        </p:nvCxnSpPr>
        <p:spPr>
          <a:xfrm>
            <a:off x="1491967"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7721AF-771D-3772-A516-40C8BD5539BE}"/>
              </a:ext>
            </a:extLst>
          </p:cNvPr>
          <p:cNvCxnSpPr>
            <a:cxnSpLocks/>
          </p:cNvCxnSpPr>
          <p:nvPr userDrawn="1"/>
        </p:nvCxnSpPr>
        <p:spPr>
          <a:xfrm>
            <a:off x="2951747"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Bildplatzhalter 6">
            <a:extLst>
              <a:ext uri="{FF2B5EF4-FFF2-40B4-BE49-F238E27FC236}">
                <a16:creationId xmlns:a16="http://schemas.microsoft.com/office/drawing/2014/main" id="{B7E424F3-B19E-8930-52AC-A85E22C10F26}"/>
              </a:ext>
            </a:extLst>
          </p:cNvPr>
          <p:cNvSpPr>
            <a:spLocks noGrp="1"/>
          </p:cNvSpPr>
          <p:nvPr>
            <p:ph type="pic" sz="quarter" idx="16" hasCustomPrompt="1"/>
          </p:nvPr>
        </p:nvSpPr>
        <p:spPr>
          <a:xfrm>
            <a:off x="266099" y="6224588"/>
            <a:ext cx="1021219" cy="352571"/>
          </a:xfrm>
        </p:spPr>
        <p:txBody>
          <a:bodyPr/>
          <a:lstStyle/>
          <a:p>
            <a:r>
              <a:rPr lang="de-DE" dirty="0"/>
              <a:t>Logo</a:t>
            </a:r>
          </a:p>
        </p:txBody>
      </p:sp>
    </p:spTree>
    <p:extLst>
      <p:ext uri="{BB962C8B-B14F-4D97-AF65-F5344CB8AC3E}">
        <p14:creationId xmlns:p14="http://schemas.microsoft.com/office/powerpoint/2010/main" val="872154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gross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7" y="273377"/>
            <a:ext cx="11652249"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284BCE7D-D829-4BD6-A90E-5AEF0F8E424A}"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2" name="Textplatzhalter 4">
            <a:extLst>
              <a:ext uri="{FF2B5EF4-FFF2-40B4-BE49-F238E27FC236}">
                <a16:creationId xmlns:a16="http://schemas.microsoft.com/office/drawing/2014/main" id="{48EC57F8-2FF9-F2DC-C053-E44A7DBF457D}"/>
              </a:ext>
            </a:extLst>
          </p:cNvPr>
          <p:cNvSpPr>
            <a:spLocks noGrp="1"/>
          </p:cNvSpPr>
          <p:nvPr>
            <p:ph type="body" sz="quarter" idx="17" hasCustomPrompt="1"/>
          </p:nvPr>
        </p:nvSpPr>
        <p:spPr>
          <a:xfrm>
            <a:off x="1" y="1209676"/>
            <a:ext cx="1958151" cy="1308143"/>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0"/>
            <a:r>
              <a:rPr lang="en-GB" noProof="0" dirty="0"/>
              <a:t>Insert title</a:t>
            </a:r>
          </a:p>
          <a:p>
            <a:pPr lvl="1"/>
            <a:r>
              <a:rPr lang="en-GB" noProof="0" dirty="0"/>
              <a:t>Insert text</a:t>
            </a:r>
          </a:p>
          <a:p>
            <a:pPr lvl="0"/>
            <a:endParaRPr lang="en-GB" noProof="0" dirty="0"/>
          </a:p>
        </p:txBody>
      </p:sp>
    </p:spTree>
    <p:extLst>
      <p:ext uri="{BB962C8B-B14F-4D97-AF65-F5344CB8AC3E}">
        <p14:creationId xmlns:p14="http://schemas.microsoft.com/office/powerpoint/2010/main" val="1837750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Bild und Text">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62E6E148-5F7E-6A90-F5E7-CAF43EF2FFA4}"/>
              </a:ext>
            </a:extLst>
          </p:cNvPr>
          <p:cNvSpPr>
            <a:spLocks noGrp="1"/>
          </p:cNvSpPr>
          <p:nvPr>
            <p:ph type="pic" sz="quarter" idx="14"/>
          </p:nvPr>
        </p:nvSpPr>
        <p:spPr>
          <a:xfrm>
            <a:off x="269877" y="866775"/>
            <a:ext cx="11652249" cy="5150547"/>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Titel 1"/>
          <p:cNvSpPr>
            <a:spLocks noGrp="1"/>
          </p:cNvSpPr>
          <p:nvPr>
            <p:ph type="title" hasCustomPrompt="1"/>
          </p:nvPr>
        </p:nvSpPr>
        <p:spPr>
          <a:xfrm>
            <a:off x="273601" y="244800"/>
            <a:ext cx="11650663" cy="625944"/>
          </a:xfrm>
        </p:spPr>
        <p:txBody>
          <a:bodyPr/>
          <a:lstStyle>
            <a:lvl1pPr>
              <a:defRPr/>
            </a:lvl1p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3278AA8-07AE-4E09-8230-AE2CEFECB61D}"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2801"/>
            <a:ext cx="5826000" cy="2033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sp>
        <p:nvSpPr>
          <p:cNvPr id="3" name="Textplatzhalter 4">
            <a:extLst>
              <a:ext uri="{FF2B5EF4-FFF2-40B4-BE49-F238E27FC236}">
                <a16:creationId xmlns:a16="http://schemas.microsoft.com/office/drawing/2014/main" id="{7737E4CB-5032-63D9-B015-478DD21B1364}"/>
              </a:ext>
            </a:extLst>
          </p:cNvPr>
          <p:cNvSpPr>
            <a:spLocks noGrp="1"/>
          </p:cNvSpPr>
          <p:nvPr>
            <p:ph type="body" sz="quarter" idx="17" hasCustomPrompt="1"/>
          </p:nvPr>
        </p:nvSpPr>
        <p:spPr>
          <a:xfrm>
            <a:off x="1" y="4154438"/>
            <a:ext cx="1389084" cy="949904"/>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1"/>
            <a:r>
              <a:rPr lang="en-GB" noProof="0" dirty="0"/>
              <a:t>Insert text</a:t>
            </a:r>
          </a:p>
          <a:p>
            <a:pPr lvl="0"/>
            <a:endParaRPr lang="en-GB" noProof="0" dirty="0"/>
          </a:p>
        </p:txBody>
      </p:sp>
    </p:spTree>
    <p:extLst>
      <p:ext uri="{BB962C8B-B14F-4D97-AF65-F5344CB8AC3E}">
        <p14:creationId xmlns:p14="http://schemas.microsoft.com/office/powerpoint/2010/main" val="2677703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2" y="289225"/>
            <a:ext cx="11650663" cy="5935364"/>
          </a:xfrm>
          <a:solidFill>
            <a:schemeClr val="accent1"/>
          </a:solidFill>
        </p:spPr>
        <p:txBody>
          <a:bodyPr tIns="324000" rIns="0" anchor="t"/>
          <a:lstStyle>
            <a:lvl1pPr algn="r">
              <a:lnSpc>
                <a:spcPct val="100000"/>
              </a:lnSpc>
              <a:spcBef>
                <a:spcPts val="0"/>
              </a:spcBef>
              <a:spcAft>
                <a:spcPts val="0"/>
              </a:spcAft>
              <a:defRPr sz="44999" b="1">
                <a:solidFill>
                  <a:schemeClr val="accent1">
                    <a:lumMod val="60000"/>
                    <a:lumOff val="40000"/>
                  </a:schemeClr>
                </a:solidFill>
              </a:defRPr>
            </a:lvl1pPr>
            <a:lvl2pPr marL="174621" indent="-174621" algn="r">
              <a:buFont typeface="Source Sans Pro" panose="020B0503030403020204" pitchFamily="34" charset="0"/>
              <a:buChar char="―"/>
              <a:defRPr/>
            </a:lvl2pPr>
            <a:lvl3pPr marL="360354" indent="-185734" algn="r">
              <a:buFont typeface="Source Sans Pro" panose="020B0503030403020204" pitchFamily="34" charset="0"/>
              <a:buChar char="―"/>
              <a:defRPr/>
            </a:lvl3pPr>
            <a:lvl4pPr marL="534975" indent="-174621" algn="r">
              <a:buFont typeface="Source Sans Pro" panose="020B0503030403020204" pitchFamily="34" charset="0"/>
              <a:buChar char="―"/>
              <a:defRPr/>
            </a:lvl4pPr>
            <a:lvl5pPr marL="719121" indent="-184146" algn="r">
              <a:buFont typeface="Source Sans Pro" panose="020B0503030403020204" pitchFamily="34" charset="0"/>
              <a:buChar char="―"/>
              <a:defRPr/>
            </a:lvl5pPr>
          </a:lstStyle>
          <a:p>
            <a:pPr lvl="0"/>
            <a:r>
              <a:rPr lang="de-CH" dirty="0"/>
              <a:t>0</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7441362-F631-429F-AAB0-0BAA6A56E58B}" type="datetime1">
              <a:rPr lang="en-US" smtClean="0"/>
              <a:t>4/7/26</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Institute for Implementation Science in Health Care I Saskia Oesch, MSc</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dirty="0"/>
          </a:p>
        </p:txBody>
      </p:sp>
    </p:spTree>
    <p:extLst>
      <p:ext uri="{BB962C8B-B14F-4D97-AF65-F5344CB8AC3E}">
        <p14:creationId xmlns:p14="http://schemas.microsoft.com/office/powerpoint/2010/main" val="4271409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1" y="244800"/>
            <a:ext cx="11650663" cy="625944"/>
          </a:xfrm>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2" y="870745"/>
            <a:ext cx="11650663" cy="5150545"/>
          </a:xfrm>
        </p:spPr>
        <p:txBody>
          <a:bodyPr/>
          <a:lstStyle>
            <a:lvl1pPr>
              <a:defRPr/>
            </a:lvl1pPr>
            <a:lvl2pPr marL="226794" indent="-226794">
              <a:spcBef>
                <a:spcPts val="1000"/>
              </a:spcBef>
              <a:spcAft>
                <a:spcPts val="0"/>
              </a:spcAft>
              <a:buFont typeface="Source Sans Pro" panose="020B0503030403020204" pitchFamily="34" charset="0"/>
              <a:buChar char="―"/>
              <a:defRPr/>
            </a:lvl2pPr>
            <a:lvl3pPr marL="655184" indent="-226794">
              <a:spcBef>
                <a:spcPts val="1000"/>
              </a:spcBef>
              <a:spcAft>
                <a:spcPts val="0"/>
              </a:spcAft>
              <a:buFont typeface="Source Sans Pro" panose="020B0503030403020204" pitchFamily="34" charset="0"/>
              <a:buChar char="―"/>
              <a:defRPr/>
            </a:lvl3pPr>
            <a:lvl4pPr marL="1090773" indent="-226794">
              <a:spcBef>
                <a:spcPts val="1000"/>
              </a:spcBef>
              <a:spcAft>
                <a:spcPts val="0"/>
              </a:spcAft>
              <a:buFont typeface="Source Sans Pro" panose="020B0503030403020204" pitchFamily="34" charset="0"/>
              <a:buChar char="―"/>
              <a:defRPr/>
            </a:lvl4pPr>
            <a:lvl5pPr marL="1522762" indent="-226794">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9E85C65-55A0-4262-9C1B-D91E78B64E43}"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1290"/>
            <a:ext cx="5826000" cy="2033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866775"/>
            <a:ext cx="9324000" cy="4816476"/>
          </a:xfrm>
        </p:spPr>
        <p:txBody>
          <a:bodyPr anchor="ctr"/>
          <a:lstStyle>
            <a:lvl1pPr>
              <a:lnSpc>
                <a:spcPct val="97000"/>
              </a:lnSpc>
              <a:spcBef>
                <a:spcPts val="0"/>
              </a:spcBef>
              <a:defRPr sz="3000"/>
            </a:lvl1pPr>
            <a:lvl2pPr>
              <a:lnSpc>
                <a:spcPct val="97000"/>
              </a:lnSpc>
              <a:spcBef>
                <a:spcPts val="1000"/>
              </a:spcBef>
              <a:defRPr sz="3000"/>
            </a:lvl2pPr>
            <a:lvl3pPr>
              <a:lnSpc>
                <a:spcPct val="97000"/>
              </a:lnSpc>
              <a:spcBef>
                <a:spcPts val="1000"/>
              </a:spcBef>
              <a:defRPr sz="3000"/>
            </a:lvl3pPr>
            <a:lvl4pPr>
              <a:lnSpc>
                <a:spcPct val="97000"/>
              </a:lnSpc>
              <a:spcBef>
                <a:spcPts val="1000"/>
              </a:spcBef>
              <a:defRPr sz="3000"/>
            </a:lvl4pPr>
            <a:lvl5pPr>
              <a:lnSpc>
                <a:spcPct val="97000"/>
              </a:lnSpc>
              <a:spcBef>
                <a:spcPts val="1000"/>
              </a:spcBef>
              <a:defRPr sz="3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C6A4F2A-483E-47D4-94D4-52BC2DDC5C13}"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3162266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1" y="244801"/>
            <a:ext cx="5722937" cy="621975"/>
          </a:xfrm>
        </p:spPr>
        <p:txBody>
          <a:bodyPr/>
          <a:lstStyle>
            <a:lvl1pPr>
              <a:defRPr/>
            </a:lvl1pPr>
          </a:lstStyle>
          <a:p>
            <a:r>
              <a:rPr lang="en-GB" noProof="0" dirty="0"/>
              <a:t>Insert chapter title</a:t>
            </a:r>
          </a:p>
        </p:txBody>
      </p:sp>
      <p:sp>
        <p:nvSpPr>
          <p:cNvPr id="3" name="Inhaltsplatzhalter 2"/>
          <p:cNvSpPr>
            <a:spLocks noGrp="1"/>
          </p:cNvSpPr>
          <p:nvPr>
            <p:ph sz="half" idx="1" hasCustomPrompt="1"/>
          </p:nvPr>
        </p:nvSpPr>
        <p:spPr>
          <a:xfrm>
            <a:off x="271465" y="866775"/>
            <a:ext cx="5722937" cy="5133447"/>
          </a:xfrm>
        </p:spPr>
        <p:txBody>
          <a:bodyPr/>
          <a:lstStyle>
            <a:lvl1pPr>
              <a:defRPr sz="1600"/>
            </a:lvl1pPr>
            <a:lvl2pPr marL="226794" indent="-226794">
              <a:defRPr sz="1600"/>
            </a:lvl2pPr>
            <a:lvl3pPr marL="658784" indent="-226794">
              <a:defRPr sz="1600"/>
            </a:lvl3pPr>
            <a:lvl4pPr marL="1090773" indent="-226794">
              <a:defRPr sz="1600"/>
            </a:lvl4pPr>
            <a:lvl5pPr marL="1522762" indent="-226794">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CF5FF967-CAF2-4B03-A178-FC2C758701D9}" type="datetime1">
              <a:rPr lang="en-US" noProof="0" smtClean="0"/>
              <a:t>4/7/26</a:t>
            </a:fld>
            <a:endParaRPr lang="en-GB" noProof="0" dirty="0"/>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1" y="242889"/>
            <a:ext cx="5722937" cy="5981700"/>
          </a:xfrm>
        </p:spPr>
        <p:txBody>
          <a:bodyPr/>
          <a:lstStyle>
            <a:lvl1pPr>
              <a:defRPr sz="1600"/>
            </a:lvl1pPr>
            <a:lvl2pPr marL="226794" indent="-226794">
              <a:defRPr sz="1600"/>
            </a:lvl2pPr>
            <a:lvl3pPr marL="658784" indent="-226794">
              <a:defRPr sz="1600"/>
            </a:lvl3pPr>
            <a:lvl4pPr marL="1090773" indent="-226794">
              <a:defRPr sz="1600"/>
            </a:lvl4pPr>
            <a:lvl5pPr marL="1522762" indent="-226794">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extplatzhalter 8">
            <a:extLst>
              <a:ext uri="{FF2B5EF4-FFF2-40B4-BE49-F238E27FC236}">
                <a16:creationId xmlns:a16="http://schemas.microsoft.com/office/drawing/2014/main" id="{958C9C6E-122D-B369-EB0B-2386BA817C26}"/>
              </a:ext>
            </a:extLst>
          </p:cNvPr>
          <p:cNvSpPr>
            <a:spLocks noGrp="1"/>
          </p:cNvSpPr>
          <p:nvPr>
            <p:ph type="body" sz="quarter" idx="14" hasCustomPrompt="1"/>
          </p:nvPr>
        </p:nvSpPr>
        <p:spPr>
          <a:xfrm>
            <a:off x="269877" y="6000221"/>
            <a:ext cx="5722937"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3318625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AD8528BB-0752-460F-B045-D5C9CC6025D3}"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7"/>
            <a:ext cx="57240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271463" y="1371600"/>
            <a:ext cx="5724000" cy="4628621"/>
          </a:xfrm>
        </p:spPr>
        <p:txBody>
          <a:bodyPr/>
          <a:lstStyle>
            <a:lvl1pPr>
              <a:spcAft>
                <a:spcPts val="0"/>
              </a:spcAft>
              <a:defRPr sz="1600"/>
            </a:lvl1pPr>
            <a:lvl2pPr marL="226794" indent="-226794">
              <a:spcBef>
                <a:spcPts val="1000"/>
              </a:spcBef>
              <a:spcAft>
                <a:spcPts val="0"/>
              </a:spcAft>
              <a:defRPr sz="1600"/>
            </a:lvl2pPr>
            <a:lvl3pPr marL="658784" indent="-226794">
              <a:spcBef>
                <a:spcPts val="1000"/>
              </a:spcBef>
              <a:spcAft>
                <a:spcPts val="0"/>
              </a:spcAft>
              <a:defRPr sz="1600"/>
            </a:lvl3pPr>
            <a:lvl4pPr marL="1090773" indent="-226794">
              <a:spcBef>
                <a:spcPts val="1000"/>
              </a:spcBef>
              <a:spcAft>
                <a:spcPts val="0"/>
              </a:spcAft>
              <a:defRPr sz="1600"/>
            </a:lvl4pPr>
            <a:lvl5pPr marL="1522762" indent="-341991">
              <a:spcBef>
                <a:spcPts val="1000"/>
              </a:spcBef>
              <a:spcAft>
                <a:spcPts val="0"/>
              </a:spcAft>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2" y="245269"/>
            <a:ext cx="5723999" cy="845567"/>
          </a:xfrm>
        </p:spPr>
        <p:txBody>
          <a:bodyPr/>
          <a:lstStyle>
            <a:lvl1pPr>
              <a:lnSpc>
                <a:spcPct val="97000"/>
              </a:lnSpc>
              <a:defRPr/>
            </a:lvl1pPr>
          </a:lstStyle>
          <a:p>
            <a:r>
              <a:rPr lang="en-GB" noProof="0" dirty="0"/>
              <a:t>Insert chapter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1" y="6000221"/>
            <a:ext cx="5734380"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1697817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hs Inhalte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54D31A7F-C6CE-45F4-AA47-6ED732CCB61A}"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7"/>
            <a:ext cx="57240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2" y="245269"/>
            <a:ext cx="5723999" cy="845567"/>
          </a:xfrm>
        </p:spPr>
        <p:txBody>
          <a:bodyPr/>
          <a:lstStyle>
            <a:lvl1pPr>
              <a:lnSpc>
                <a:spcPct val="97000"/>
              </a:lnSpc>
              <a:defRPr/>
            </a:lvl1pPr>
          </a:lstStyle>
          <a:p>
            <a:r>
              <a:rPr lang="en-GB" noProof="0" dirty="0"/>
              <a:t>Insert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1" y="6022800"/>
            <a:ext cx="5734380" cy="2052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cxnSp>
        <p:nvCxnSpPr>
          <p:cNvPr id="11" name="Gerader Verbinder 10">
            <a:extLst>
              <a:ext uri="{FF2B5EF4-FFF2-40B4-BE49-F238E27FC236}">
                <a16:creationId xmlns:a16="http://schemas.microsoft.com/office/drawing/2014/main" id="{DD08B5C7-0B72-0F94-738C-A9B735A2519D}"/>
              </a:ext>
            </a:extLst>
          </p:cNvPr>
          <p:cNvCxnSpPr>
            <a:cxnSpLocks/>
          </p:cNvCxnSpPr>
          <p:nvPr userDrawn="1"/>
        </p:nvCxnSpPr>
        <p:spPr>
          <a:xfrm>
            <a:off x="273051" y="515507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6987E16-61C3-F16E-EBD2-164E17176CF4}"/>
              </a:ext>
            </a:extLst>
          </p:cNvPr>
          <p:cNvCxnSpPr>
            <a:cxnSpLocks/>
          </p:cNvCxnSpPr>
          <p:nvPr userDrawn="1"/>
        </p:nvCxnSpPr>
        <p:spPr>
          <a:xfrm>
            <a:off x="3228367" y="51550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7071907-BBD2-40D4-55E0-1E83C4F6D6BC}"/>
              </a:ext>
            </a:extLst>
          </p:cNvPr>
          <p:cNvCxnSpPr>
            <a:cxnSpLocks/>
          </p:cNvCxnSpPr>
          <p:nvPr userDrawn="1"/>
        </p:nvCxnSpPr>
        <p:spPr>
          <a:xfrm>
            <a:off x="3233130"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CE74047-F734-D6A9-08E0-D291395944F0}"/>
              </a:ext>
            </a:extLst>
          </p:cNvPr>
          <p:cNvCxnSpPr>
            <a:cxnSpLocks/>
          </p:cNvCxnSpPr>
          <p:nvPr userDrawn="1"/>
        </p:nvCxnSpPr>
        <p:spPr>
          <a:xfrm>
            <a:off x="276266"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E45E1AF-C792-F20E-F289-890F955A6D57}"/>
              </a:ext>
            </a:extLst>
          </p:cNvPr>
          <p:cNvCxnSpPr>
            <a:cxnSpLocks/>
          </p:cNvCxnSpPr>
          <p:nvPr userDrawn="1"/>
        </p:nvCxnSpPr>
        <p:spPr>
          <a:xfrm>
            <a:off x="273450" y="172635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98DB0037-139C-0385-E03A-306D5169233B}"/>
              </a:ext>
            </a:extLst>
          </p:cNvPr>
          <p:cNvCxnSpPr>
            <a:cxnSpLocks/>
          </p:cNvCxnSpPr>
          <p:nvPr userDrawn="1"/>
        </p:nvCxnSpPr>
        <p:spPr>
          <a:xfrm>
            <a:off x="3230962" y="172159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platzhalter 27">
            <a:extLst>
              <a:ext uri="{FF2B5EF4-FFF2-40B4-BE49-F238E27FC236}">
                <a16:creationId xmlns:a16="http://schemas.microsoft.com/office/drawing/2014/main" id="{30017B53-05EC-3989-249C-664AD90907AB}"/>
              </a:ext>
            </a:extLst>
          </p:cNvPr>
          <p:cNvSpPr>
            <a:spLocks noGrp="1"/>
          </p:cNvSpPr>
          <p:nvPr>
            <p:ph type="body" sz="quarter" idx="25" hasCustomPrompt="1"/>
          </p:nvPr>
        </p:nvSpPr>
        <p:spPr>
          <a:xfrm>
            <a:off x="3230671"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7" name="Textplatzhalter 27">
            <a:extLst>
              <a:ext uri="{FF2B5EF4-FFF2-40B4-BE49-F238E27FC236}">
                <a16:creationId xmlns:a16="http://schemas.microsoft.com/office/drawing/2014/main" id="{714803E2-4C7F-CFE5-7B57-C3F213A34037}"/>
              </a:ext>
            </a:extLst>
          </p:cNvPr>
          <p:cNvSpPr>
            <a:spLocks noGrp="1"/>
          </p:cNvSpPr>
          <p:nvPr>
            <p:ph type="body" sz="quarter" idx="27" hasCustomPrompt="1"/>
          </p:nvPr>
        </p:nvSpPr>
        <p:spPr>
          <a:xfrm>
            <a:off x="273051" y="53101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8" name="Textplatzhalter 27">
            <a:extLst>
              <a:ext uri="{FF2B5EF4-FFF2-40B4-BE49-F238E27FC236}">
                <a16:creationId xmlns:a16="http://schemas.microsoft.com/office/drawing/2014/main" id="{9C152131-ED74-0F59-B477-F10CE617C44A}"/>
              </a:ext>
            </a:extLst>
          </p:cNvPr>
          <p:cNvSpPr>
            <a:spLocks noGrp="1"/>
          </p:cNvSpPr>
          <p:nvPr>
            <p:ph type="body" sz="quarter" idx="28" hasCustomPrompt="1"/>
          </p:nvPr>
        </p:nvSpPr>
        <p:spPr>
          <a:xfrm>
            <a:off x="3232839" y="35956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1" name="Textplatzhalter 27">
            <a:extLst>
              <a:ext uri="{FF2B5EF4-FFF2-40B4-BE49-F238E27FC236}">
                <a16:creationId xmlns:a16="http://schemas.microsoft.com/office/drawing/2014/main" id="{1182E294-3DAE-8397-D78D-AE19E051369E}"/>
              </a:ext>
            </a:extLst>
          </p:cNvPr>
          <p:cNvSpPr>
            <a:spLocks noGrp="1"/>
          </p:cNvSpPr>
          <p:nvPr>
            <p:ph type="body" sz="quarter" idx="31" hasCustomPrompt="1"/>
          </p:nvPr>
        </p:nvSpPr>
        <p:spPr>
          <a:xfrm>
            <a:off x="3228075" y="53101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2" name="Textplatzhalter 27">
            <a:extLst>
              <a:ext uri="{FF2B5EF4-FFF2-40B4-BE49-F238E27FC236}">
                <a16:creationId xmlns:a16="http://schemas.microsoft.com/office/drawing/2014/main" id="{F8CA09C2-6A74-C429-81F0-F2CA0C0A8B87}"/>
              </a:ext>
            </a:extLst>
          </p:cNvPr>
          <p:cNvSpPr>
            <a:spLocks noGrp="1"/>
          </p:cNvSpPr>
          <p:nvPr>
            <p:ph type="body" sz="quarter" idx="22" hasCustomPrompt="1"/>
          </p:nvPr>
        </p:nvSpPr>
        <p:spPr>
          <a:xfrm>
            <a:off x="3228367" y="44043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3" name="Textplatzhalter 27">
            <a:extLst>
              <a:ext uri="{FF2B5EF4-FFF2-40B4-BE49-F238E27FC236}">
                <a16:creationId xmlns:a16="http://schemas.microsoft.com/office/drawing/2014/main" id="{79EF64BE-BAA5-7A03-2892-71B58B0FA777}"/>
              </a:ext>
            </a:extLst>
          </p:cNvPr>
          <p:cNvSpPr>
            <a:spLocks noGrp="1"/>
          </p:cNvSpPr>
          <p:nvPr>
            <p:ph type="body" sz="quarter" idx="23" hasCustomPrompt="1"/>
          </p:nvPr>
        </p:nvSpPr>
        <p:spPr>
          <a:xfrm>
            <a:off x="273051" y="440436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4" name="Textplatzhalter 27">
            <a:extLst>
              <a:ext uri="{FF2B5EF4-FFF2-40B4-BE49-F238E27FC236}">
                <a16:creationId xmlns:a16="http://schemas.microsoft.com/office/drawing/2014/main" id="{B37CF961-4AA4-3E2D-1EEC-751B07F74E7F}"/>
              </a:ext>
            </a:extLst>
          </p:cNvPr>
          <p:cNvSpPr>
            <a:spLocks noGrp="1"/>
          </p:cNvSpPr>
          <p:nvPr>
            <p:ph type="body" sz="quarter" idx="19" hasCustomPrompt="1"/>
          </p:nvPr>
        </p:nvSpPr>
        <p:spPr>
          <a:xfrm>
            <a:off x="276264"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5" name="Textplatzhalter 27">
            <a:extLst>
              <a:ext uri="{FF2B5EF4-FFF2-40B4-BE49-F238E27FC236}">
                <a16:creationId xmlns:a16="http://schemas.microsoft.com/office/drawing/2014/main" id="{A75866BD-D0AA-3041-796D-1EB9B1F3A8AE}"/>
              </a:ext>
            </a:extLst>
          </p:cNvPr>
          <p:cNvSpPr>
            <a:spLocks noGrp="1"/>
          </p:cNvSpPr>
          <p:nvPr>
            <p:ph type="body" sz="quarter" idx="21" hasCustomPrompt="1"/>
          </p:nvPr>
        </p:nvSpPr>
        <p:spPr>
          <a:xfrm>
            <a:off x="3233128"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6" name="Textplatzhalter 27">
            <a:extLst>
              <a:ext uri="{FF2B5EF4-FFF2-40B4-BE49-F238E27FC236}">
                <a16:creationId xmlns:a16="http://schemas.microsoft.com/office/drawing/2014/main" id="{348CBF73-5164-67ED-100D-52F0577F0DFC}"/>
              </a:ext>
            </a:extLst>
          </p:cNvPr>
          <p:cNvSpPr>
            <a:spLocks noGrp="1"/>
          </p:cNvSpPr>
          <p:nvPr>
            <p:ph type="body" sz="quarter" idx="26" hasCustomPrompt="1"/>
          </p:nvPr>
        </p:nvSpPr>
        <p:spPr>
          <a:xfrm>
            <a:off x="276264" y="35956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8" name="Textplatzhalter 27">
            <a:extLst>
              <a:ext uri="{FF2B5EF4-FFF2-40B4-BE49-F238E27FC236}">
                <a16:creationId xmlns:a16="http://schemas.microsoft.com/office/drawing/2014/main" id="{E413BFB1-BE2B-5698-D056-CFFE93D63A55}"/>
              </a:ext>
            </a:extLst>
          </p:cNvPr>
          <p:cNvSpPr>
            <a:spLocks noGrp="1"/>
          </p:cNvSpPr>
          <p:nvPr>
            <p:ph type="body" sz="quarter" idx="24" hasCustomPrompt="1"/>
          </p:nvPr>
        </p:nvSpPr>
        <p:spPr>
          <a:xfrm>
            <a:off x="273448"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9" name="Textplatzhalter 27">
            <a:extLst>
              <a:ext uri="{FF2B5EF4-FFF2-40B4-BE49-F238E27FC236}">
                <a16:creationId xmlns:a16="http://schemas.microsoft.com/office/drawing/2014/main" id="{A6AD1D29-4F20-7C67-177C-5F66137D5CB4}"/>
              </a:ext>
            </a:extLst>
          </p:cNvPr>
          <p:cNvSpPr>
            <a:spLocks noGrp="1"/>
          </p:cNvSpPr>
          <p:nvPr>
            <p:ph type="body" sz="quarter" idx="18" hasCustomPrompt="1"/>
          </p:nvPr>
        </p:nvSpPr>
        <p:spPr>
          <a:xfrm>
            <a:off x="273448" y="97564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0" name="Textplatzhalter 27">
            <a:extLst>
              <a:ext uri="{FF2B5EF4-FFF2-40B4-BE49-F238E27FC236}">
                <a16:creationId xmlns:a16="http://schemas.microsoft.com/office/drawing/2014/main" id="{A60B2A3C-D051-ADD5-9279-F6C77B951560}"/>
              </a:ext>
            </a:extLst>
          </p:cNvPr>
          <p:cNvSpPr>
            <a:spLocks noGrp="1"/>
          </p:cNvSpPr>
          <p:nvPr>
            <p:ph type="body" sz="quarter" idx="20" hasCustomPrompt="1"/>
          </p:nvPr>
        </p:nvSpPr>
        <p:spPr>
          <a:xfrm>
            <a:off x="3230960" y="970877"/>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Tree>
    <p:extLst>
      <p:ext uri="{BB962C8B-B14F-4D97-AF65-F5344CB8AC3E}">
        <p14:creationId xmlns:p14="http://schemas.microsoft.com/office/powerpoint/2010/main" val="226486285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8C310114-B4AF-43AE-BB7F-217E783BE9E1}"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269875" y="273377"/>
            <a:ext cx="5724000" cy="5601643"/>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6188400" y="866775"/>
            <a:ext cx="5724000" cy="5357813"/>
          </a:xfrm>
        </p:spPr>
        <p:txBody>
          <a:bodyPr/>
          <a:lstStyle>
            <a:lvl1pPr>
              <a:spcAft>
                <a:spcPts val="0"/>
              </a:spcAft>
              <a:defRPr sz="1600"/>
            </a:lvl1pPr>
            <a:lvl2pPr marL="226794" indent="-226794">
              <a:spcBef>
                <a:spcPts val="1000"/>
              </a:spcBef>
              <a:spcAft>
                <a:spcPts val="0"/>
              </a:spcAft>
              <a:buFont typeface="Source Sans Pro" panose="020B0503030403020204" pitchFamily="34" charset="0"/>
              <a:buChar char="―"/>
              <a:defRPr sz="1600"/>
            </a:lvl2pPr>
            <a:lvl3pPr marL="658784" indent="-226794">
              <a:spcBef>
                <a:spcPts val="1000"/>
              </a:spcBef>
              <a:spcAft>
                <a:spcPts val="0"/>
              </a:spcAft>
              <a:buFont typeface="Source Sans Pro" panose="020B0503030403020204" pitchFamily="34" charset="0"/>
              <a:buChar char="―"/>
              <a:defRPr sz="1600"/>
            </a:lvl3pPr>
            <a:lvl4pPr marL="1018775" indent="-226794">
              <a:spcBef>
                <a:spcPts val="1000"/>
              </a:spcBef>
              <a:spcAft>
                <a:spcPts val="0"/>
              </a:spcAft>
              <a:buFont typeface="Source Sans Pro" panose="020B0503030403020204" pitchFamily="34" charset="0"/>
              <a:buChar char="―"/>
              <a:defRPr sz="1600"/>
            </a:lvl4pPr>
            <a:lvl5pPr marL="1522762" indent="-226794">
              <a:spcBef>
                <a:spcPts val="1000"/>
              </a:spcBef>
              <a:spcAft>
                <a:spcPts val="0"/>
              </a:spcAft>
              <a:buFont typeface="Source Sans Pro" panose="020B0503030403020204" pitchFamily="34" charset="0"/>
              <a:buChar char="―"/>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6188402" y="244801"/>
            <a:ext cx="5723999" cy="519436"/>
          </a:xfrm>
        </p:spPr>
        <p:txBody>
          <a:bodyPr/>
          <a:lstStyle>
            <a:lvl1pPr>
              <a:lnSpc>
                <a:spcPct val="97000"/>
              </a:lnSpc>
              <a:defRPr/>
            </a:lvl1pPr>
          </a:lstStyle>
          <a:p>
            <a:r>
              <a:rPr lang="en-GB" noProof="0" dirty="0"/>
              <a:t>Insert chapter title</a:t>
            </a:r>
          </a:p>
        </p:txBody>
      </p:sp>
      <p:sp>
        <p:nvSpPr>
          <p:cNvPr id="12" name="Textplatzhalter 11">
            <a:extLst>
              <a:ext uri="{FF2B5EF4-FFF2-40B4-BE49-F238E27FC236}">
                <a16:creationId xmlns:a16="http://schemas.microsoft.com/office/drawing/2014/main" id="{DABC8980-79BC-7792-05E5-871BA6059E89}"/>
              </a:ext>
            </a:extLst>
          </p:cNvPr>
          <p:cNvSpPr>
            <a:spLocks noGrp="1"/>
          </p:cNvSpPr>
          <p:nvPr>
            <p:ph type="body" sz="quarter" idx="18" hasCustomPrompt="1"/>
          </p:nvPr>
        </p:nvSpPr>
        <p:spPr>
          <a:xfrm>
            <a:off x="269875" y="6029326"/>
            <a:ext cx="5724525" cy="195263"/>
          </a:xfrm>
        </p:spPr>
        <p:txBody>
          <a:bodyPr anchor="b"/>
          <a:lstStyle>
            <a:lvl1pPr>
              <a:defRPr sz="1000" b="1"/>
            </a:lvl1pPr>
            <a:lvl2pPr>
              <a:defRPr sz="1000" b="1"/>
            </a:lvl2pPr>
            <a:lvl3pPr>
              <a:defRPr sz="1000" b="1"/>
            </a:lvl3pPr>
            <a:lvl4pPr>
              <a:defRPr sz="1000" b="1"/>
            </a:lvl4pPr>
            <a:lvl5pPr>
              <a:defRPr sz="1000" b="1"/>
            </a:lvl5pPr>
          </a:lstStyle>
          <a:p>
            <a:pPr lvl="0"/>
            <a:r>
              <a:rPr lang="en-GB" noProof="0" dirty="0"/>
              <a:t>Insert caption</a:t>
            </a:r>
          </a:p>
        </p:txBody>
      </p:sp>
    </p:spTree>
    <p:extLst>
      <p:ext uri="{BB962C8B-B14F-4D97-AF65-F5344CB8AC3E}">
        <p14:creationId xmlns:p14="http://schemas.microsoft.com/office/powerpoint/2010/main" val="2774246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Bild, drei Flächen und Inhalt">
    <p:spTree>
      <p:nvGrpSpPr>
        <p:cNvPr id="1" name=""/>
        <p:cNvGrpSpPr/>
        <p:nvPr/>
      </p:nvGrpSpPr>
      <p:grpSpPr>
        <a:xfrm>
          <a:off x="0" y="0"/>
          <a:ext cx="0" cy="0"/>
          <a:chOff x="0" y="0"/>
          <a:chExt cx="0" cy="0"/>
        </a:xfrm>
      </p:grpSpPr>
      <p:sp>
        <p:nvSpPr>
          <p:cNvPr id="9" name="Bildplatzhalter 4">
            <a:extLst>
              <a:ext uri="{FF2B5EF4-FFF2-40B4-BE49-F238E27FC236}">
                <a16:creationId xmlns:a16="http://schemas.microsoft.com/office/drawing/2014/main" id="{5A065272-38F7-A074-824D-FD6B0FAB5CA4}"/>
              </a:ext>
            </a:extLst>
          </p:cNvPr>
          <p:cNvSpPr>
            <a:spLocks noGrp="1"/>
          </p:cNvSpPr>
          <p:nvPr>
            <p:ph type="pic" sz="quarter" idx="17"/>
          </p:nvPr>
        </p:nvSpPr>
        <p:spPr>
          <a:xfrm>
            <a:off x="269875" y="866775"/>
            <a:ext cx="5724000" cy="5357813"/>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Titel 1"/>
          <p:cNvSpPr>
            <a:spLocks noGrp="1"/>
          </p:cNvSpPr>
          <p:nvPr>
            <p:ph type="title" hasCustomPrompt="1"/>
          </p:nvPr>
        </p:nvSpPr>
        <p:spPr>
          <a:xfrm>
            <a:off x="273600" y="244801"/>
            <a:ext cx="11648525" cy="621975"/>
          </a:xfrm>
        </p:spPr>
        <p:txBody>
          <a:bodyPr/>
          <a:lstStyle>
            <a:lvl1pPr>
              <a:defRPr/>
            </a:lvl1pPr>
          </a:lstStyle>
          <a:p>
            <a:r>
              <a:rPr lang="en-GB" noProof="0" dirty="0"/>
              <a:t>Insert title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4269AA0F-5FEA-4B16-9D14-B4BD20E5D478}" type="datetime1">
              <a:rPr lang="en-US" noProof="0" smtClean="0"/>
              <a:t>4/7/26</a:t>
            </a:fld>
            <a:endParaRPr lang="en-GB" noProof="0" dirty="0"/>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1" y="2602801"/>
            <a:ext cx="5722937" cy="3621787"/>
          </a:xfrm>
        </p:spPr>
        <p:txBody>
          <a:bodyPr/>
          <a:lstStyle>
            <a:lvl1pPr>
              <a:spcBef>
                <a:spcPts val="1000"/>
              </a:spcBef>
              <a:defRPr sz="1600"/>
            </a:lvl1pPr>
            <a:lvl2pPr marL="226794" indent="-226794">
              <a:spcBef>
                <a:spcPts val="0"/>
              </a:spcBef>
              <a:defRPr sz="1600"/>
            </a:lvl2pPr>
            <a:lvl3pPr marL="658784" indent="-226794">
              <a:spcBef>
                <a:spcPts val="0"/>
              </a:spcBef>
              <a:defRPr sz="1600"/>
            </a:lvl3pPr>
            <a:lvl4pPr marL="1090773" indent="-226794">
              <a:spcBef>
                <a:spcPts val="0"/>
              </a:spcBef>
              <a:defRPr sz="1600"/>
            </a:lvl4pPr>
            <a:lvl5pPr marL="1522762" indent="-226794">
              <a:spcBef>
                <a:spcPts val="0"/>
              </a:spcBef>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extplatzhalter 5">
            <a:extLst>
              <a:ext uri="{FF2B5EF4-FFF2-40B4-BE49-F238E27FC236}">
                <a16:creationId xmlns:a16="http://schemas.microsoft.com/office/drawing/2014/main" id="{5C25F038-C59A-91D3-5738-FA2D715B1DFE}"/>
              </a:ext>
            </a:extLst>
          </p:cNvPr>
          <p:cNvSpPr>
            <a:spLocks noGrp="1"/>
          </p:cNvSpPr>
          <p:nvPr>
            <p:ph type="body" sz="quarter" idx="23" hasCustomPrompt="1"/>
          </p:nvPr>
        </p:nvSpPr>
        <p:spPr>
          <a:xfrm>
            <a:off x="268287" y="4738688"/>
            <a:ext cx="4734000" cy="1155600"/>
          </a:xfrm>
          <a:solidFill>
            <a:schemeClr val="bg1"/>
          </a:solidFill>
        </p:spPr>
        <p:txBody>
          <a:bodyPr lIns="180000" anchor="ctr"/>
          <a:lstStyle>
            <a:lvl1pPr>
              <a:lnSpc>
                <a:spcPct val="98000"/>
              </a:lnSpc>
              <a:defRPr sz="2400" b="0"/>
            </a:lvl1pPr>
          </a:lstStyle>
          <a:p>
            <a:pPr lvl="0"/>
            <a:r>
              <a:rPr lang="en-GB" noProof="0" dirty="0"/>
              <a:t>Insert content</a:t>
            </a:r>
          </a:p>
        </p:txBody>
      </p:sp>
      <p:sp>
        <p:nvSpPr>
          <p:cNvPr id="3" name="Rechteck 2">
            <a:extLst>
              <a:ext uri="{FF2B5EF4-FFF2-40B4-BE49-F238E27FC236}">
                <a16:creationId xmlns:a16="http://schemas.microsoft.com/office/drawing/2014/main" id="{1BFFCDAC-C838-ADD4-2284-837AC0DB7D32}"/>
              </a:ext>
            </a:extLst>
          </p:cNvPr>
          <p:cNvSpPr>
            <a:spLocks/>
          </p:cNvSpPr>
          <p:nvPr userDrawn="1"/>
        </p:nvSpPr>
        <p:spPr>
          <a:xfrm>
            <a:off x="6179816" y="866775"/>
            <a:ext cx="1792611" cy="1390651"/>
          </a:xfrm>
          <a:prstGeom prst="rect">
            <a:avLst/>
          </a:prstGeom>
          <a:solidFill>
            <a:schemeClr val="accent1"/>
          </a:solidFill>
        </p:spPr>
        <p:txBody>
          <a:bodyPr wrap="square" lIns="180000" tIns="90000" rIns="88325" bIns="44163">
            <a:noAutofit/>
          </a:bodyPr>
          <a:lstStyle/>
          <a:p>
            <a:endParaRPr lang="en-GB" sz="4700" noProof="0" dirty="0">
              <a:solidFill>
                <a:schemeClr val="bg1"/>
              </a:solidFill>
            </a:endParaRPr>
          </a:p>
        </p:txBody>
      </p:sp>
      <p:cxnSp>
        <p:nvCxnSpPr>
          <p:cNvPr id="11" name="Gerader Verbinder 10">
            <a:extLst>
              <a:ext uri="{FF2B5EF4-FFF2-40B4-BE49-F238E27FC236}">
                <a16:creationId xmlns:a16="http://schemas.microsoft.com/office/drawing/2014/main" id="{5D52F735-79F5-3F42-160A-B27CDCC6ECBC}"/>
              </a:ext>
            </a:extLst>
          </p:cNvPr>
          <p:cNvCxnSpPr>
            <a:cxnSpLocks/>
          </p:cNvCxnSpPr>
          <p:nvPr userDrawn="1"/>
        </p:nvCxnSpPr>
        <p:spPr>
          <a:xfrm>
            <a:off x="6357418"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15E8ED3B-58AB-278E-8FA6-54B53676917B}"/>
              </a:ext>
            </a:extLst>
          </p:cNvPr>
          <p:cNvSpPr>
            <a:spLocks noGrp="1"/>
          </p:cNvSpPr>
          <p:nvPr>
            <p:ph type="body" sz="quarter" idx="24" hasCustomPrompt="1"/>
          </p:nvPr>
        </p:nvSpPr>
        <p:spPr>
          <a:xfrm>
            <a:off x="6179816"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15" name="Textplatzhalter 12">
            <a:extLst>
              <a:ext uri="{FF2B5EF4-FFF2-40B4-BE49-F238E27FC236}">
                <a16:creationId xmlns:a16="http://schemas.microsoft.com/office/drawing/2014/main" id="{50E60B21-008A-2B6B-00EE-55A0A5704EC1}"/>
              </a:ext>
            </a:extLst>
          </p:cNvPr>
          <p:cNvSpPr>
            <a:spLocks noGrp="1"/>
          </p:cNvSpPr>
          <p:nvPr>
            <p:ph type="body" sz="quarter" idx="25" hasCustomPrompt="1"/>
          </p:nvPr>
        </p:nvSpPr>
        <p:spPr>
          <a:xfrm>
            <a:off x="6179816"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4" name="Rechteck 23">
            <a:extLst>
              <a:ext uri="{FF2B5EF4-FFF2-40B4-BE49-F238E27FC236}">
                <a16:creationId xmlns:a16="http://schemas.microsoft.com/office/drawing/2014/main" id="{CAB97A8F-A31B-71A8-6F59-6CF07FEC341B}"/>
              </a:ext>
            </a:extLst>
          </p:cNvPr>
          <p:cNvSpPr>
            <a:spLocks/>
          </p:cNvSpPr>
          <p:nvPr userDrawn="1"/>
        </p:nvSpPr>
        <p:spPr>
          <a:xfrm>
            <a:off x="8161200" y="866775"/>
            <a:ext cx="1792611" cy="1390651"/>
          </a:xfrm>
          <a:prstGeom prst="rect">
            <a:avLst/>
          </a:prstGeom>
          <a:solidFill>
            <a:schemeClr val="accent1"/>
          </a:solidFill>
        </p:spPr>
        <p:txBody>
          <a:bodyPr wrap="square" lIns="180000" tIns="90000" rIns="88325" bIns="44163">
            <a:noAutofit/>
          </a:bodyPr>
          <a:lstStyle/>
          <a:p>
            <a:endParaRPr lang="en-GB" sz="4700" noProof="0" dirty="0">
              <a:solidFill>
                <a:schemeClr val="bg1"/>
              </a:solidFill>
            </a:endParaRPr>
          </a:p>
        </p:txBody>
      </p:sp>
      <p:cxnSp>
        <p:nvCxnSpPr>
          <p:cNvPr id="25" name="Gerader Verbinder 24">
            <a:extLst>
              <a:ext uri="{FF2B5EF4-FFF2-40B4-BE49-F238E27FC236}">
                <a16:creationId xmlns:a16="http://schemas.microsoft.com/office/drawing/2014/main" id="{20494D9F-526C-2E69-E603-70C47570B76A}"/>
              </a:ext>
            </a:extLst>
          </p:cNvPr>
          <p:cNvCxnSpPr>
            <a:cxnSpLocks/>
          </p:cNvCxnSpPr>
          <p:nvPr userDrawn="1"/>
        </p:nvCxnSpPr>
        <p:spPr>
          <a:xfrm>
            <a:off x="8350015"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platzhalter 12">
            <a:extLst>
              <a:ext uri="{FF2B5EF4-FFF2-40B4-BE49-F238E27FC236}">
                <a16:creationId xmlns:a16="http://schemas.microsoft.com/office/drawing/2014/main" id="{CD54ACCC-E2D7-61F6-43F8-B08BB0DF8902}"/>
              </a:ext>
            </a:extLst>
          </p:cNvPr>
          <p:cNvSpPr>
            <a:spLocks noGrp="1"/>
          </p:cNvSpPr>
          <p:nvPr>
            <p:ph type="body" sz="quarter" idx="26" hasCustomPrompt="1"/>
          </p:nvPr>
        </p:nvSpPr>
        <p:spPr>
          <a:xfrm>
            <a:off x="81612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27" name="Textplatzhalter 12">
            <a:extLst>
              <a:ext uri="{FF2B5EF4-FFF2-40B4-BE49-F238E27FC236}">
                <a16:creationId xmlns:a16="http://schemas.microsoft.com/office/drawing/2014/main" id="{AE30B499-759C-236B-6D1C-6BCA6F207DFA}"/>
              </a:ext>
            </a:extLst>
          </p:cNvPr>
          <p:cNvSpPr>
            <a:spLocks noGrp="1"/>
          </p:cNvSpPr>
          <p:nvPr>
            <p:ph type="body" sz="quarter" idx="27" hasCustomPrompt="1"/>
          </p:nvPr>
        </p:nvSpPr>
        <p:spPr>
          <a:xfrm>
            <a:off x="81612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8" name="Rechteck 27">
            <a:extLst>
              <a:ext uri="{FF2B5EF4-FFF2-40B4-BE49-F238E27FC236}">
                <a16:creationId xmlns:a16="http://schemas.microsoft.com/office/drawing/2014/main" id="{2C39869D-3DD1-49E4-9B99-D5ADADC37626}"/>
              </a:ext>
            </a:extLst>
          </p:cNvPr>
          <p:cNvSpPr>
            <a:spLocks/>
          </p:cNvSpPr>
          <p:nvPr userDrawn="1"/>
        </p:nvSpPr>
        <p:spPr>
          <a:xfrm>
            <a:off x="10130400" y="866775"/>
            <a:ext cx="1792611" cy="1390651"/>
          </a:xfrm>
          <a:prstGeom prst="rect">
            <a:avLst/>
          </a:prstGeom>
          <a:solidFill>
            <a:schemeClr val="accent1"/>
          </a:solidFill>
        </p:spPr>
        <p:txBody>
          <a:bodyPr wrap="square" lIns="180000" tIns="90000" rIns="88325" bIns="44163">
            <a:noAutofit/>
          </a:bodyPr>
          <a:lstStyle/>
          <a:p>
            <a:endParaRPr lang="en-GB" sz="4700" noProof="0" dirty="0">
              <a:solidFill>
                <a:schemeClr val="bg1"/>
              </a:solidFill>
            </a:endParaRPr>
          </a:p>
        </p:txBody>
      </p:sp>
      <p:cxnSp>
        <p:nvCxnSpPr>
          <p:cNvPr id="29" name="Gerader Verbinder 28">
            <a:extLst>
              <a:ext uri="{FF2B5EF4-FFF2-40B4-BE49-F238E27FC236}">
                <a16:creationId xmlns:a16="http://schemas.microsoft.com/office/drawing/2014/main" id="{DC74D9E1-33AE-B3A6-62C5-702A8706EDCA}"/>
              </a:ext>
            </a:extLst>
          </p:cNvPr>
          <p:cNvCxnSpPr>
            <a:cxnSpLocks/>
          </p:cNvCxnSpPr>
          <p:nvPr userDrawn="1"/>
        </p:nvCxnSpPr>
        <p:spPr>
          <a:xfrm>
            <a:off x="10319215"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platzhalter 12">
            <a:extLst>
              <a:ext uri="{FF2B5EF4-FFF2-40B4-BE49-F238E27FC236}">
                <a16:creationId xmlns:a16="http://schemas.microsoft.com/office/drawing/2014/main" id="{21172486-FB2A-0D37-20BD-766B69EC1648}"/>
              </a:ext>
            </a:extLst>
          </p:cNvPr>
          <p:cNvSpPr>
            <a:spLocks noGrp="1"/>
          </p:cNvSpPr>
          <p:nvPr>
            <p:ph type="body" sz="quarter" idx="28" hasCustomPrompt="1"/>
          </p:nvPr>
        </p:nvSpPr>
        <p:spPr>
          <a:xfrm>
            <a:off x="101304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31" name="Textplatzhalter 12">
            <a:extLst>
              <a:ext uri="{FF2B5EF4-FFF2-40B4-BE49-F238E27FC236}">
                <a16:creationId xmlns:a16="http://schemas.microsoft.com/office/drawing/2014/main" id="{A5D721FD-5C54-2030-F7DF-99F78870D3F0}"/>
              </a:ext>
            </a:extLst>
          </p:cNvPr>
          <p:cNvSpPr>
            <a:spLocks noGrp="1"/>
          </p:cNvSpPr>
          <p:nvPr>
            <p:ph type="body" sz="quarter" idx="29" hasCustomPrompt="1"/>
          </p:nvPr>
        </p:nvSpPr>
        <p:spPr>
          <a:xfrm>
            <a:off x="101304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Tree>
    <p:extLst>
      <p:ext uri="{BB962C8B-B14F-4D97-AF65-F5344CB8AC3E}">
        <p14:creationId xmlns:p14="http://schemas.microsoft.com/office/powerpoint/2010/main" val="3442525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7"/>
            <a:ext cx="57240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A7D3A6ED-7350-4A6C-8467-2B08A3D11175}" type="datetime1">
              <a:rPr lang="en-US" noProof="0" smtClean="0"/>
              <a:t>4/7/26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7"/>
            <a:ext cx="57240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Tree>
    <p:extLst>
      <p:ext uri="{BB962C8B-B14F-4D97-AF65-F5344CB8AC3E}">
        <p14:creationId xmlns:p14="http://schemas.microsoft.com/office/powerpoint/2010/main" val="777660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chapter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5FCB4DB-1C11-4920-B9CF-59714C2ACF54}"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9" y="908721"/>
            <a:ext cx="7701073" cy="531586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7" name="Inhaltsplatzhalter 2">
            <a:extLst>
              <a:ext uri="{FF2B5EF4-FFF2-40B4-BE49-F238E27FC236}">
                <a16:creationId xmlns:a16="http://schemas.microsoft.com/office/drawing/2014/main" id="{79B29A34-DB3C-6631-0D19-C1C5DF5EA28A}"/>
              </a:ext>
            </a:extLst>
          </p:cNvPr>
          <p:cNvSpPr>
            <a:spLocks noGrp="1"/>
          </p:cNvSpPr>
          <p:nvPr>
            <p:ph idx="20" hasCustomPrompt="1"/>
          </p:nvPr>
        </p:nvSpPr>
        <p:spPr>
          <a:xfrm>
            <a:off x="8156525" y="870744"/>
            <a:ext cx="3765600" cy="5353845"/>
          </a:xfrm>
        </p:spPr>
        <p:txBody>
          <a:bodyPr/>
          <a:lstStyle>
            <a:lvl1pPr>
              <a:defRPr/>
            </a:lvl1pPr>
            <a:lvl2pPr marL="226794" indent="-226794">
              <a:spcBef>
                <a:spcPts val="1000"/>
              </a:spcBef>
              <a:spcAft>
                <a:spcPts val="0"/>
              </a:spcAft>
              <a:buFont typeface="Source Sans Pro" panose="020B0503030403020204" pitchFamily="34" charset="0"/>
              <a:buChar char="―"/>
              <a:defRPr/>
            </a:lvl2pPr>
            <a:lvl3pPr marL="658784" indent="-226794">
              <a:spcBef>
                <a:spcPts val="1000"/>
              </a:spcBef>
              <a:spcAft>
                <a:spcPts val="0"/>
              </a:spcAft>
              <a:buFont typeface="Source Sans Pro" panose="020B0503030403020204" pitchFamily="34" charset="0"/>
              <a:buChar char="―"/>
              <a:defRPr/>
            </a:lvl3pPr>
            <a:lvl4pPr marL="1090773" indent="-226794">
              <a:spcBef>
                <a:spcPts val="1000"/>
              </a:spcBef>
              <a:spcAft>
                <a:spcPts val="0"/>
              </a:spcAft>
              <a:buFont typeface="Source Sans Pro" panose="020B0503030403020204" pitchFamily="34" charset="0"/>
              <a:buChar char="―"/>
              <a:defRPr/>
            </a:lvl4pPr>
            <a:lvl5pPr marL="1522762" indent="-226794">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420544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455F7E79-87BE-44E6-B9CF-E640E10113C7}"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5"/>
            <a:ext cx="3765600" cy="5353844"/>
          </a:xfrm>
        </p:spPr>
        <p:txBody>
          <a:bodyPr/>
          <a:lstStyle>
            <a:lvl1pPr>
              <a:defRPr/>
            </a:lvl1pPr>
            <a:lvl2pPr marL="226794" indent="-226794">
              <a:spcBef>
                <a:spcPts val="1000"/>
              </a:spcBef>
              <a:spcAft>
                <a:spcPts val="0"/>
              </a:spcAft>
              <a:buFont typeface="Source Sans Pro" panose="020B0503030403020204" pitchFamily="34" charset="0"/>
              <a:buChar char="―"/>
              <a:defRPr/>
            </a:lvl2pPr>
            <a:lvl3pPr marL="658784" indent="-226794">
              <a:spcBef>
                <a:spcPts val="1000"/>
              </a:spcBef>
              <a:spcAft>
                <a:spcPts val="0"/>
              </a:spcAft>
              <a:buFont typeface="Source Sans Pro" panose="020B0503030403020204" pitchFamily="34" charset="0"/>
              <a:buChar char="―"/>
              <a:defRPr/>
            </a:lvl3pPr>
            <a:lvl4pPr marL="1090773" indent="-226794">
              <a:spcBef>
                <a:spcPts val="1000"/>
              </a:spcBef>
              <a:spcAft>
                <a:spcPts val="0"/>
              </a:spcAft>
              <a:buFont typeface="Source Sans Pro" panose="020B0503030403020204" pitchFamily="34" charset="0"/>
              <a:buChar char="―"/>
              <a:defRPr/>
            </a:lvl4pPr>
            <a:lvl5pPr marL="1522762" indent="-226794">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3"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5"/>
            <a:ext cx="3765600" cy="5353844"/>
          </a:xfrm>
        </p:spPr>
        <p:txBody>
          <a:bodyPr/>
          <a:lstStyle>
            <a:lvl1pPr>
              <a:defRPr/>
            </a:lvl1pPr>
            <a:lvl2pPr marL="226794" indent="-226794">
              <a:spcBef>
                <a:spcPts val="1000"/>
              </a:spcBef>
              <a:spcAft>
                <a:spcPts val="0"/>
              </a:spcAft>
              <a:buFont typeface="Source Sans Pro" panose="020B0503030403020204" pitchFamily="34" charset="0"/>
              <a:buChar char="―"/>
              <a:defRPr/>
            </a:lvl2pPr>
            <a:lvl3pPr marL="658784" indent="-226794">
              <a:spcBef>
                <a:spcPts val="1000"/>
              </a:spcBef>
              <a:spcAft>
                <a:spcPts val="0"/>
              </a:spcAft>
              <a:buFont typeface="Source Sans Pro" panose="020B0503030403020204" pitchFamily="34" charset="0"/>
              <a:buChar char="―"/>
              <a:defRPr/>
            </a:lvl3pPr>
            <a:lvl4pPr marL="1090773" indent="-226794">
              <a:spcBef>
                <a:spcPts val="1000"/>
              </a:spcBef>
              <a:spcAft>
                <a:spcPts val="0"/>
              </a:spcAft>
              <a:buFont typeface="Source Sans Pro" panose="020B0503030403020204" pitchFamily="34" charset="0"/>
              <a:buChar char="―"/>
              <a:defRPr/>
            </a:lvl4pPr>
            <a:lvl5pPr marL="1522762" indent="-226794">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4"/>
            <a:ext cx="3765600" cy="5353845"/>
          </a:xfrm>
        </p:spPr>
        <p:txBody>
          <a:bodyPr/>
          <a:lstStyle>
            <a:lvl1pPr>
              <a:defRPr/>
            </a:lvl1pPr>
            <a:lvl2pPr marL="226794" indent="-226794">
              <a:spcBef>
                <a:spcPts val="1000"/>
              </a:spcBef>
              <a:spcAft>
                <a:spcPts val="0"/>
              </a:spcAft>
              <a:buFont typeface="Source Sans Pro" panose="020B0503030403020204" pitchFamily="34" charset="0"/>
              <a:buChar char="―"/>
              <a:defRPr/>
            </a:lvl2pPr>
            <a:lvl3pPr marL="658784" indent="-226794">
              <a:spcBef>
                <a:spcPts val="1000"/>
              </a:spcBef>
              <a:spcAft>
                <a:spcPts val="0"/>
              </a:spcAft>
              <a:buFont typeface="Source Sans Pro" panose="020B0503030403020204" pitchFamily="34" charset="0"/>
              <a:buChar char="―"/>
              <a:defRPr/>
            </a:lvl3pPr>
            <a:lvl4pPr marL="1090773" indent="-226794">
              <a:spcBef>
                <a:spcPts val="1000"/>
              </a:spcBef>
              <a:spcAft>
                <a:spcPts val="0"/>
              </a:spcAft>
              <a:buFont typeface="Source Sans Pro" panose="020B0503030403020204" pitchFamily="34" charset="0"/>
              <a:buChar char="―"/>
              <a:defRPr/>
            </a:lvl4pPr>
            <a:lvl5pPr marL="1522762" indent="-226794">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571338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Bilder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286001"/>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187FA129-D166-41F0-B404-C2671D3D8110}"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286001"/>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286001"/>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5"/>
            <a:ext cx="3765600" cy="1215083"/>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3"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5"/>
            <a:ext cx="3765600" cy="1215083"/>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4"/>
            <a:ext cx="3765600" cy="1215083"/>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72108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7"/>
            <a:ext cx="37656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EDC0DC31-2FD4-4EE6-B29A-CC411DFA5CE3}" type="datetime1">
              <a:rPr lang="en-US" noProof="0" smtClean="0"/>
              <a:t>4/7/26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73377"/>
            <a:ext cx="37656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73377"/>
            <a:ext cx="3765600"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Tree>
    <p:extLst>
      <p:ext uri="{BB962C8B-B14F-4D97-AF65-F5344CB8AC3E}">
        <p14:creationId xmlns:p14="http://schemas.microsoft.com/office/powerpoint/2010/main" val="1620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er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0" y="4956597"/>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73BAD19-42CB-4264-9C90-9DEC1B3A9639}"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9" y="1385529"/>
            <a:ext cx="2775600" cy="340995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2" name="Inhaltsplatzhalter 2">
            <a:extLst>
              <a:ext uri="{FF2B5EF4-FFF2-40B4-BE49-F238E27FC236}">
                <a16:creationId xmlns:a16="http://schemas.microsoft.com/office/drawing/2014/main" id="{2115A716-7F0D-6001-BBDA-1C1AF55BDEB0}"/>
              </a:ext>
            </a:extLst>
          </p:cNvPr>
          <p:cNvSpPr>
            <a:spLocks noGrp="1"/>
          </p:cNvSpPr>
          <p:nvPr>
            <p:ph idx="17" hasCustomPrompt="1"/>
          </p:nvPr>
        </p:nvSpPr>
        <p:spPr>
          <a:xfrm>
            <a:off x="3228587" y="4956597"/>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23" name="Bildplatzhalter 4">
            <a:extLst>
              <a:ext uri="{FF2B5EF4-FFF2-40B4-BE49-F238E27FC236}">
                <a16:creationId xmlns:a16="http://schemas.microsoft.com/office/drawing/2014/main" id="{ADAF9B2C-8583-6129-0978-4CC7CC294B45}"/>
              </a:ext>
            </a:extLst>
          </p:cNvPr>
          <p:cNvSpPr>
            <a:spLocks noGrp="1"/>
          </p:cNvSpPr>
          <p:nvPr>
            <p:ph type="pic" sz="quarter" idx="18"/>
          </p:nvPr>
        </p:nvSpPr>
        <p:spPr>
          <a:xfrm>
            <a:off x="3237507" y="1385529"/>
            <a:ext cx="2775600" cy="340995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4" name="Inhaltsplatzhalter 2">
            <a:extLst>
              <a:ext uri="{FF2B5EF4-FFF2-40B4-BE49-F238E27FC236}">
                <a16:creationId xmlns:a16="http://schemas.microsoft.com/office/drawing/2014/main" id="{5E0F70B3-FE43-EB4F-1A26-27C37577C871}"/>
              </a:ext>
            </a:extLst>
          </p:cNvPr>
          <p:cNvSpPr>
            <a:spLocks noGrp="1"/>
          </p:cNvSpPr>
          <p:nvPr>
            <p:ph idx="19" hasCustomPrompt="1"/>
          </p:nvPr>
        </p:nvSpPr>
        <p:spPr>
          <a:xfrm>
            <a:off x="6185715" y="4956597"/>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25" name="Bildplatzhalter 4">
            <a:extLst>
              <a:ext uri="{FF2B5EF4-FFF2-40B4-BE49-F238E27FC236}">
                <a16:creationId xmlns:a16="http://schemas.microsoft.com/office/drawing/2014/main" id="{D8C6563C-12FB-DB8B-2352-BC6B519F3546}"/>
              </a:ext>
            </a:extLst>
          </p:cNvPr>
          <p:cNvSpPr>
            <a:spLocks noGrp="1"/>
          </p:cNvSpPr>
          <p:nvPr>
            <p:ph type="pic" sz="quarter" idx="20"/>
          </p:nvPr>
        </p:nvSpPr>
        <p:spPr>
          <a:xfrm>
            <a:off x="6194633" y="1385529"/>
            <a:ext cx="2775600" cy="340995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6" name="Inhaltsplatzhalter 2">
            <a:extLst>
              <a:ext uri="{FF2B5EF4-FFF2-40B4-BE49-F238E27FC236}">
                <a16:creationId xmlns:a16="http://schemas.microsoft.com/office/drawing/2014/main" id="{B4039616-C526-8550-70B5-FB949E593989}"/>
              </a:ext>
            </a:extLst>
          </p:cNvPr>
          <p:cNvSpPr>
            <a:spLocks noGrp="1"/>
          </p:cNvSpPr>
          <p:nvPr>
            <p:ph idx="21" hasCustomPrompt="1"/>
          </p:nvPr>
        </p:nvSpPr>
        <p:spPr>
          <a:xfrm>
            <a:off x="9142840" y="4956597"/>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9151759" y="1385529"/>
            <a:ext cx="2775600" cy="340995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930470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eben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81300" y="2896813"/>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C43267E-79CB-441A-AD9A-07EE68019F2D}"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7"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6" name="Inhaltsplatzhalter 2">
            <a:extLst>
              <a:ext uri="{FF2B5EF4-FFF2-40B4-BE49-F238E27FC236}">
                <a16:creationId xmlns:a16="http://schemas.microsoft.com/office/drawing/2014/main" id="{F20D1239-AC10-7CF3-7460-F409E82CBCF4}"/>
              </a:ext>
            </a:extLst>
          </p:cNvPr>
          <p:cNvSpPr>
            <a:spLocks noGrp="1"/>
          </p:cNvSpPr>
          <p:nvPr>
            <p:ph idx="17" hasCustomPrompt="1"/>
          </p:nvPr>
        </p:nvSpPr>
        <p:spPr>
          <a:xfrm>
            <a:off x="3235845" y="2896813"/>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17" name="Bildplatzhalter 4">
            <a:extLst>
              <a:ext uri="{FF2B5EF4-FFF2-40B4-BE49-F238E27FC236}">
                <a16:creationId xmlns:a16="http://schemas.microsoft.com/office/drawing/2014/main" id="{63E66951-4F0B-CBC1-A3F3-06E36980367D}"/>
              </a:ext>
            </a:extLst>
          </p:cNvPr>
          <p:cNvSpPr>
            <a:spLocks noGrp="1"/>
          </p:cNvSpPr>
          <p:nvPr>
            <p:ph type="pic" sz="quarter" idx="18"/>
          </p:nvPr>
        </p:nvSpPr>
        <p:spPr>
          <a:xfrm>
            <a:off x="3234923"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Inhaltsplatzhalter 2">
            <a:extLst>
              <a:ext uri="{FF2B5EF4-FFF2-40B4-BE49-F238E27FC236}">
                <a16:creationId xmlns:a16="http://schemas.microsoft.com/office/drawing/2014/main" id="{B22D8516-82BF-C968-B99F-F2C48726086A}"/>
              </a:ext>
            </a:extLst>
          </p:cNvPr>
          <p:cNvSpPr>
            <a:spLocks noGrp="1"/>
          </p:cNvSpPr>
          <p:nvPr>
            <p:ph idx="19" hasCustomPrompt="1"/>
          </p:nvPr>
        </p:nvSpPr>
        <p:spPr>
          <a:xfrm>
            <a:off x="6190391" y="2896813"/>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19" name="Bildplatzhalter 4">
            <a:extLst>
              <a:ext uri="{FF2B5EF4-FFF2-40B4-BE49-F238E27FC236}">
                <a16:creationId xmlns:a16="http://schemas.microsoft.com/office/drawing/2014/main" id="{CC380BDB-57AA-395C-97C5-32258AD42292}"/>
              </a:ext>
            </a:extLst>
          </p:cNvPr>
          <p:cNvSpPr>
            <a:spLocks noGrp="1"/>
          </p:cNvSpPr>
          <p:nvPr>
            <p:ph type="pic" sz="quarter" idx="20"/>
          </p:nvPr>
        </p:nvSpPr>
        <p:spPr>
          <a:xfrm>
            <a:off x="618946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0" name="Inhaltsplatzhalter 2">
            <a:extLst>
              <a:ext uri="{FF2B5EF4-FFF2-40B4-BE49-F238E27FC236}">
                <a16:creationId xmlns:a16="http://schemas.microsoft.com/office/drawing/2014/main" id="{AB12B8A9-2E40-004F-7D4B-DC8308302138}"/>
              </a:ext>
            </a:extLst>
          </p:cNvPr>
          <p:cNvSpPr>
            <a:spLocks noGrp="1"/>
          </p:cNvSpPr>
          <p:nvPr>
            <p:ph idx="21" hasCustomPrompt="1"/>
          </p:nvPr>
        </p:nvSpPr>
        <p:spPr>
          <a:xfrm>
            <a:off x="9144936" y="2896813"/>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21" name="Bildplatzhalter 4">
            <a:extLst>
              <a:ext uri="{FF2B5EF4-FFF2-40B4-BE49-F238E27FC236}">
                <a16:creationId xmlns:a16="http://schemas.microsoft.com/office/drawing/2014/main" id="{E8E60EDF-84BC-50DF-DF1D-12535BD165EA}"/>
              </a:ext>
            </a:extLst>
          </p:cNvPr>
          <p:cNvSpPr>
            <a:spLocks noGrp="1"/>
          </p:cNvSpPr>
          <p:nvPr>
            <p:ph type="pic" sz="quarter" idx="22"/>
          </p:nvPr>
        </p:nvSpPr>
        <p:spPr>
          <a:xfrm>
            <a:off x="9144015"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8" name="Inhaltsplatzhalter 2">
            <a:extLst>
              <a:ext uri="{FF2B5EF4-FFF2-40B4-BE49-F238E27FC236}">
                <a16:creationId xmlns:a16="http://schemas.microsoft.com/office/drawing/2014/main" id="{271646C3-68B0-05A8-5C65-22D55CE4808F}"/>
              </a:ext>
            </a:extLst>
          </p:cNvPr>
          <p:cNvSpPr>
            <a:spLocks noGrp="1"/>
          </p:cNvSpPr>
          <p:nvPr>
            <p:ph idx="23" hasCustomPrompt="1"/>
          </p:nvPr>
        </p:nvSpPr>
        <p:spPr>
          <a:xfrm>
            <a:off x="270797" y="5636189"/>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29" name="Bildplatzhalter 4">
            <a:extLst>
              <a:ext uri="{FF2B5EF4-FFF2-40B4-BE49-F238E27FC236}">
                <a16:creationId xmlns:a16="http://schemas.microsoft.com/office/drawing/2014/main" id="{EC544524-67DF-E44E-A80D-DEF20D907A89}"/>
              </a:ext>
            </a:extLst>
          </p:cNvPr>
          <p:cNvSpPr>
            <a:spLocks noGrp="1"/>
          </p:cNvSpPr>
          <p:nvPr>
            <p:ph type="pic" sz="quarter" idx="24"/>
          </p:nvPr>
        </p:nvSpPr>
        <p:spPr>
          <a:xfrm>
            <a:off x="26987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0" name="Inhaltsplatzhalter 2">
            <a:extLst>
              <a:ext uri="{FF2B5EF4-FFF2-40B4-BE49-F238E27FC236}">
                <a16:creationId xmlns:a16="http://schemas.microsoft.com/office/drawing/2014/main" id="{E052A1FF-3C1D-18C9-FF8C-91D41AD5E46F}"/>
              </a:ext>
            </a:extLst>
          </p:cNvPr>
          <p:cNvSpPr>
            <a:spLocks noGrp="1"/>
          </p:cNvSpPr>
          <p:nvPr>
            <p:ph idx="25" hasCustomPrompt="1"/>
          </p:nvPr>
        </p:nvSpPr>
        <p:spPr>
          <a:xfrm>
            <a:off x="3225343" y="5636189"/>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31" name="Bildplatzhalter 4">
            <a:extLst>
              <a:ext uri="{FF2B5EF4-FFF2-40B4-BE49-F238E27FC236}">
                <a16:creationId xmlns:a16="http://schemas.microsoft.com/office/drawing/2014/main" id="{CA8F6A59-A25E-5F43-6AC1-01A66F711A97}"/>
              </a:ext>
            </a:extLst>
          </p:cNvPr>
          <p:cNvSpPr>
            <a:spLocks noGrp="1"/>
          </p:cNvSpPr>
          <p:nvPr>
            <p:ph type="pic" sz="quarter" idx="26"/>
          </p:nvPr>
        </p:nvSpPr>
        <p:spPr>
          <a:xfrm>
            <a:off x="3224420"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2" name="Inhaltsplatzhalter 2">
            <a:extLst>
              <a:ext uri="{FF2B5EF4-FFF2-40B4-BE49-F238E27FC236}">
                <a16:creationId xmlns:a16="http://schemas.microsoft.com/office/drawing/2014/main" id="{704FB434-2B9A-C168-61EC-9AE6DBA6CE72}"/>
              </a:ext>
            </a:extLst>
          </p:cNvPr>
          <p:cNvSpPr>
            <a:spLocks noGrp="1"/>
          </p:cNvSpPr>
          <p:nvPr>
            <p:ph idx="27" hasCustomPrompt="1"/>
          </p:nvPr>
        </p:nvSpPr>
        <p:spPr>
          <a:xfrm>
            <a:off x="6179887" y="5636189"/>
            <a:ext cx="2775600" cy="531056"/>
          </a:xfrm>
        </p:spPr>
        <p:txBody>
          <a:bodyPr/>
          <a:lstStyle>
            <a:lvl1pPr>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First name Surname</a:t>
            </a:r>
          </a:p>
        </p:txBody>
      </p:sp>
      <p:sp>
        <p:nvSpPr>
          <p:cNvPr id="33" name="Bildplatzhalter 4">
            <a:extLst>
              <a:ext uri="{FF2B5EF4-FFF2-40B4-BE49-F238E27FC236}">
                <a16:creationId xmlns:a16="http://schemas.microsoft.com/office/drawing/2014/main" id="{1D1811AD-FBE2-BBD0-4B34-A096DE429FE1}"/>
              </a:ext>
            </a:extLst>
          </p:cNvPr>
          <p:cNvSpPr>
            <a:spLocks noGrp="1"/>
          </p:cNvSpPr>
          <p:nvPr>
            <p:ph type="pic" sz="quarter" idx="28"/>
          </p:nvPr>
        </p:nvSpPr>
        <p:spPr>
          <a:xfrm>
            <a:off x="617896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3818104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3BCA769-2812-4405-9B48-6DE8A5024DCB}"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69875"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6187440" y="1088740"/>
            <a:ext cx="5734685" cy="4287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269875"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2241952"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2241952"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4216411"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4216411"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269875"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2241952"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4216411"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274033" y="5508399"/>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2241952" y="5508399"/>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4216411" y="5508399"/>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8" name="Textplatzhalter 7">
            <a:extLst>
              <a:ext uri="{FF2B5EF4-FFF2-40B4-BE49-F238E27FC236}">
                <a16:creationId xmlns:a16="http://schemas.microsoft.com/office/drawing/2014/main" id="{31240D61-DAE3-BD06-237A-C12594445A3C}"/>
              </a:ext>
            </a:extLst>
          </p:cNvPr>
          <p:cNvSpPr>
            <a:spLocks noGrp="1"/>
          </p:cNvSpPr>
          <p:nvPr>
            <p:ph type="body" sz="quarter" idx="34" hasCustomPrompt="1"/>
          </p:nvPr>
        </p:nvSpPr>
        <p:spPr>
          <a:xfrm>
            <a:off x="6190870" y="5508399"/>
            <a:ext cx="5734685" cy="424688"/>
          </a:xfrm>
        </p:spPr>
        <p:txBody>
          <a:bodyPr/>
          <a:lstStyle>
            <a:lvl1pPr>
              <a:defRPr/>
            </a:lvl1pPr>
          </a:lstStyle>
          <a:p>
            <a:pPr lvl="0"/>
            <a:r>
              <a:rPr lang="en-GB" noProof="0" dirty="0"/>
              <a:t>Team</a:t>
            </a:r>
          </a:p>
        </p:txBody>
      </p:sp>
    </p:spTree>
    <p:extLst>
      <p:ext uri="{BB962C8B-B14F-4D97-AF65-F5344CB8AC3E}">
        <p14:creationId xmlns:p14="http://schemas.microsoft.com/office/powerpoint/2010/main" val="4172665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179B8FC-EAC4-4C29-8FCB-820B828315B6}"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6182789"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8" y="1088740"/>
            <a:ext cx="5734685" cy="496916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6182789" y="2932875"/>
            <a:ext cx="1792800" cy="424688"/>
          </a:xfrm>
        </p:spPr>
        <p:txBody>
          <a:bodyPr/>
          <a:lstStyle>
            <a:lvl1pPr>
              <a:defRPr/>
            </a:lvl1pPr>
          </a:lstStyle>
          <a:p>
            <a:pPr lvl="0"/>
            <a:r>
              <a:rPr lang="en-GB" noProof="0" dirty="0"/>
              <a:t>Insert content</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8154867"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8154867" y="2932875"/>
            <a:ext cx="1792800" cy="424688"/>
          </a:xfrm>
        </p:spPr>
        <p:txBody>
          <a:bodyPr/>
          <a:lstStyle>
            <a:lvl1pPr>
              <a:defRPr/>
            </a:lvl1pPr>
          </a:lstStyle>
          <a:p>
            <a:pPr lvl="0"/>
            <a:r>
              <a:rPr lang="en-GB" noProof="0" dirty="0"/>
              <a:t>Insert content</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10129325"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10129325" y="2932875"/>
            <a:ext cx="1792800" cy="424688"/>
          </a:xfrm>
        </p:spPr>
        <p:txBody>
          <a:bodyPr/>
          <a:lstStyle>
            <a:lvl1pPr>
              <a:defRPr/>
            </a:lvl1pPr>
          </a:lstStyle>
          <a:p>
            <a:pPr lvl="0"/>
            <a:r>
              <a:rPr lang="en-GB" noProof="0" dirty="0"/>
              <a:t>Insert content</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6182789"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8154867"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10129325"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6186947" y="5659152"/>
            <a:ext cx="1792800" cy="424688"/>
          </a:xfrm>
        </p:spPr>
        <p:txBody>
          <a:bodyPr/>
          <a:lstStyle>
            <a:lvl1pPr>
              <a:defRPr/>
            </a:lvl1pPr>
          </a:lstStyle>
          <a:p>
            <a:pPr lvl="0"/>
            <a:r>
              <a:rPr lang="en-GB" noProof="0" dirty="0"/>
              <a:t>Insert content</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8154867" y="5659152"/>
            <a:ext cx="1792800" cy="424688"/>
          </a:xfrm>
        </p:spPr>
        <p:txBody>
          <a:bodyPr/>
          <a:lstStyle>
            <a:lvl1pPr>
              <a:defRPr/>
            </a:lvl1pPr>
          </a:lstStyle>
          <a:p>
            <a:pPr lvl="0"/>
            <a:r>
              <a:rPr lang="en-GB" noProof="0" dirty="0"/>
              <a:t>Insert content</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10129325" y="5659152"/>
            <a:ext cx="1792800" cy="424688"/>
          </a:xfrm>
        </p:spPr>
        <p:txBody>
          <a:bodyPr/>
          <a:lstStyle>
            <a:lvl1pPr>
              <a:defRPr/>
            </a:lvl1pPr>
          </a:lstStyle>
          <a:p>
            <a:pPr lvl="0"/>
            <a:r>
              <a:rPr lang="en-GB" noProof="0" dirty="0"/>
              <a:t>Insert content</a:t>
            </a:r>
          </a:p>
        </p:txBody>
      </p:sp>
    </p:spTree>
    <p:extLst>
      <p:ext uri="{BB962C8B-B14F-4D97-AF65-F5344CB8AC3E}">
        <p14:creationId xmlns:p14="http://schemas.microsoft.com/office/powerpoint/2010/main" val="762027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ud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34A24C0-8383-42D8-B7BE-13137725E314}"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8" y="866777"/>
            <a:ext cx="7688373" cy="5362575"/>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 name="Inhaltsplatzhalter 10">
            <a:extLst>
              <a:ext uri="{FF2B5EF4-FFF2-40B4-BE49-F238E27FC236}">
                <a16:creationId xmlns:a16="http://schemas.microsoft.com/office/drawing/2014/main" id="{FFC20296-E86A-3879-BD39-9F30E3319478}"/>
              </a:ext>
            </a:extLst>
          </p:cNvPr>
          <p:cNvSpPr>
            <a:spLocks noGrp="1"/>
          </p:cNvSpPr>
          <p:nvPr>
            <p:ph sz="quarter" idx="23" hasCustomPrompt="1"/>
          </p:nvPr>
        </p:nvSpPr>
        <p:spPr>
          <a:xfrm>
            <a:off x="8148639" y="866776"/>
            <a:ext cx="3768835" cy="1871515"/>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10">
            <a:extLst>
              <a:ext uri="{FF2B5EF4-FFF2-40B4-BE49-F238E27FC236}">
                <a16:creationId xmlns:a16="http://schemas.microsoft.com/office/drawing/2014/main" id="{64B2AD41-4DD5-6051-D34F-CA90E2343F5D}"/>
              </a:ext>
            </a:extLst>
          </p:cNvPr>
          <p:cNvSpPr>
            <a:spLocks noGrp="1"/>
          </p:cNvSpPr>
          <p:nvPr>
            <p:ph sz="quarter" idx="24" hasCustomPrompt="1"/>
          </p:nvPr>
        </p:nvSpPr>
        <p:spPr>
          <a:xfrm>
            <a:off x="8148639" y="2938465"/>
            <a:ext cx="3768835" cy="293880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Textplatzhalter 27">
            <a:extLst>
              <a:ext uri="{FF2B5EF4-FFF2-40B4-BE49-F238E27FC236}">
                <a16:creationId xmlns:a16="http://schemas.microsoft.com/office/drawing/2014/main" id="{D10D92F6-CEED-9778-52E5-5789FA1E2137}"/>
              </a:ext>
            </a:extLst>
          </p:cNvPr>
          <p:cNvSpPr>
            <a:spLocks noGrp="1"/>
          </p:cNvSpPr>
          <p:nvPr>
            <p:ph type="body" sz="quarter" idx="25" hasCustomPrompt="1"/>
          </p:nvPr>
        </p:nvSpPr>
        <p:spPr>
          <a:xfrm>
            <a:off x="8154001" y="6013951"/>
            <a:ext cx="3768835" cy="205200"/>
          </a:xfrm>
        </p:spPr>
        <p:txBody>
          <a:bodyPr anchor="b"/>
          <a:lstStyle>
            <a:lvl1pPr>
              <a:lnSpc>
                <a:spcPct val="109000"/>
              </a:lnSpc>
              <a:defRPr sz="12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Quelle </a:t>
            </a:r>
            <a:r>
              <a:rPr lang="en-GB" noProof="0" dirty="0" err="1"/>
              <a:t>hinzufügen</a:t>
            </a:r>
            <a:endParaRPr lang="en-GB" noProof="0" dirty="0"/>
          </a:p>
        </p:txBody>
      </p:sp>
    </p:spTree>
    <p:extLst>
      <p:ext uri="{BB962C8B-B14F-4D97-AF65-F5344CB8AC3E}">
        <p14:creationId xmlns:p14="http://schemas.microsoft.com/office/powerpoint/2010/main" val="1593001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hs Texte mit Grafi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31666FA-4EAF-4281-BEFC-46153BC1CCAF}"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8156524" y="876298"/>
            <a:ext cx="3765601" cy="5353052"/>
          </a:xfrm>
          <a:noFill/>
        </p:spPr>
        <p:txBody>
          <a:bodyPr tIns="720000" anchor="ctr"/>
          <a:lstStyle>
            <a:lvl1pPr algn="ctr">
              <a:defRPr sz="1200"/>
            </a:lvl1pPr>
          </a:lstStyle>
          <a:p>
            <a:r>
              <a:rPr lang="de-DE" noProof="0"/>
              <a:t>Bild durch Klicken auf Symbol hinzufügen</a:t>
            </a:r>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876301"/>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Inhaltsplatzhalter 10">
            <a:extLst>
              <a:ext uri="{FF2B5EF4-FFF2-40B4-BE49-F238E27FC236}">
                <a16:creationId xmlns:a16="http://schemas.microsoft.com/office/drawing/2014/main" id="{64747F6A-D136-3EFB-6E19-6A385022B994}"/>
              </a:ext>
            </a:extLst>
          </p:cNvPr>
          <p:cNvSpPr>
            <a:spLocks noGrp="1"/>
          </p:cNvSpPr>
          <p:nvPr>
            <p:ph sz="quarter" idx="24" hasCustomPrompt="1"/>
          </p:nvPr>
        </p:nvSpPr>
        <p:spPr>
          <a:xfrm>
            <a:off x="4213200" y="876300"/>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10">
            <a:extLst>
              <a:ext uri="{FF2B5EF4-FFF2-40B4-BE49-F238E27FC236}">
                <a16:creationId xmlns:a16="http://schemas.microsoft.com/office/drawing/2014/main" id="{B3A42B55-571E-7D35-8A1D-2EE06F2B25D1}"/>
              </a:ext>
            </a:extLst>
          </p:cNvPr>
          <p:cNvSpPr>
            <a:spLocks noGrp="1"/>
          </p:cNvSpPr>
          <p:nvPr>
            <p:ph sz="quarter" idx="25" hasCustomPrompt="1"/>
          </p:nvPr>
        </p:nvSpPr>
        <p:spPr>
          <a:xfrm>
            <a:off x="271068" y="2764548"/>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10">
            <a:extLst>
              <a:ext uri="{FF2B5EF4-FFF2-40B4-BE49-F238E27FC236}">
                <a16:creationId xmlns:a16="http://schemas.microsoft.com/office/drawing/2014/main" id="{45D49E17-FFEA-350F-4AF4-82760A288C52}"/>
              </a:ext>
            </a:extLst>
          </p:cNvPr>
          <p:cNvSpPr>
            <a:spLocks noGrp="1"/>
          </p:cNvSpPr>
          <p:nvPr>
            <p:ph sz="quarter" idx="26" hasCustomPrompt="1"/>
          </p:nvPr>
        </p:nvSpPr>
        <p:spPr>
          <a:xfrm>
            <a:off x="4214391" y="2764546"/>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10">
            <a:extLst>
              <a:ext uri="{FF2B5EF4-FFF2-40B4-BE49-F238E27FC236}">
                <a16:creationId xmlns:a16="http://schemas.microsoft.com/office/drawing/2014/main" id="{02C0735D-E433-CC9E-BA2C-CE7019E863A6}"/>
              </a:ext>
            </a:extLst>
          </p:cNvPr>
          <p:cNvSpPr>
            <a:spLocks noGrp="1"/>
          </p:cNvSpPr>
          <p:nvPr>
            <p:ph sz="quarter" idx="27" hasCustomPrompt="1"/>
          </p:nvPr>
        </p:nvSpPr>
        <p:spPr>
          <a:xfrm>
            <a:off x="267953" y="4647381"/>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 name="Inhaltsplatzhalter 10">
            <a:extLst>
              <a:ext uri="{FF2B5EF4-FFF2-40B4-BE49-F238E27FC236}">
                <a16:creationId xmlns:a16="http://schemas.microsoft.com/office/drawing/2014/main" id="{57EE092B-F3B3-A0AB-6AF8-3C6F16032461}"/>
              </a:ext>
            </a:extLst>
          </p:cNvPr>
          <p:cNvSpPr>
            <a:spLocks noGrp="1"/>
          </p:cNvSpPr>
          <p:nvPr>
            <p:ph sz="quarter" idx="28" hasCustomPrompt="1"/>
          </p:nvPr>
        </p:nvSpPr>
        <p:spPr>
          <a:xfrm>
            <a:off x="4211276" y="4647381"/>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660225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ün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5760000" cy="1005259"/>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F3F81D0-7C5A-4F3D-9385-311E3649ADB7}"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7" y="1371601"/>
            <a:ext cx="1796815"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2264569" y="1371601"/>
            <a:ext cx="3219363" cy="1384300"/>
          </a:xfrm>
        </p:spPr>
        <p:txBody>
          <a:bodyPr tIns="0" anchor="t"/>
          <a:lstStyle>
            <a:lvl1pPr>
              <a:defRPr sz="1600" b="0"/>
            </a:lvl1pPr>
            <a:lvl2pPr marL="226794" indent="-226794">
              <a:buFont typeface="Source Sans Pro" panose="020B0503030403020204" pitchFamily="34" charset="0"/>
              <a:buChar char="―"/>
              <a:defRPr sz="1600" b="0"/>
            </a:lvl2pPr>
            <a:lvl3pPr marL="658784" indent="-226794">
              <a:buFont typeface="Source Sans Pro" panose="020B0503030403020204" pitchFamily="34" charset="0"/>
              <a:buChar char="―"/>
              <a:defRPr sz="1600" b="0"/>
            </a:lvl3pPr>
            <a:lvl4pPr marL="1090773" indent="-226794">
              <a:buFont typeface="Source Sans Pro" panose="020B0503030403020204" pitchFamily="34" charset="0"/>
              <a:buChar char="―"/>
              <a:defRPr sz="1600" b="0"/>
            </a:lvl4pPr>
            <a:lvl5pPr marL="1522762" indent="-226794">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8" name="Bildplatzhalter 4">
            <a:extLst>
              <a:ext uri="{FF2B5EF4-FFF2-40B4-BE49-F238E27FC236}">
                <a16:creationId xmlns:a16="http://schemas.microsoft.com/office/drawing/2014/main" id="{6BDEB48F-A5F4-E47E-A6CF-964F1398E89A}"/>
              </a:ext>
            </a:extLst>
          </p:cNvPr>
          <p:cNvSpPr>
            <a:spLocks noGrp="1"/>
          </p:cNvSpPr>
          <p:nvPr>
            <p:ph type="pic" sz="quarter" idx="26"/>
          </p:nvPr>
        </p:nvSpPr>
        <p:spPr>
          <a:xfrm>
            <a:off x="269875" y="3105945"/>
            <a:ext cx="1796815"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0" name="Bildplatzhalter 4">
            <a:extLst>
              <a:ext uri="{FF2B5EF4-FFF2-40B4-BE49-F238E27FC236}">
                <a16:creationId xmlns:a16="http://schemas.microsoft.com/office/drawing/2014/main" id="{4D8633B6-F883-1298-E515-91B31B28E3A4}"/>
              </a:ext>
            </a:extLst>
          </p:cNvPr>
          <p:cNvSpPr>
            <a:spLocks noGrp="1"/>
          </p:cNvSpPr>
          <p:nvPr>
            <p:ph type="pic" sz="quarter" idx="28"/>
          </p:nvPr>
        </p:nvSpPr>
        <p:spPr>
          <a:xfrm>
            <a:off x="269875" y="4840289"/>
            <a:ext cx="1796815"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6" name="Bildplatzhalter 4">
            <a:extLst>
              <a:ext uri="{FF2B5EF4-FFF2-40B4-BE49-F238E27FC236}">
                <a16:creationId xmlns:a16="http://schemas.microsoft.com/office/drawing/2014/main" id="{0ED7E5AD-E183-82CD-F090-884A82A4B967}"/>
              </a:ext>
            </a:extLst>
          </p:cNvPr>
          <p:cNvSpPr>
            <a:spLocks noGrp="1"/>
          </p:cNvSpPr>
          <p:nvPr>
            <p:ph type="pic" sz="quarter" idx="30"/>
          </p:nvPr>
        </p:nvSpPr>
        <p:spPr>
          <a:xfrm>
            <a:off x="6180533" y="1371601"/>
            <a:ext cx="1796815"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9" name="Bildplatzhalter 4">
            <a:extLst>
              <a:ext uri="{FF2B5EF4-FFF2-40B4-BE49-F238E27FC236}">
                <a16:creationId xmlns:a16="http://schemas.microsoft.com/office/drawing/2014/main" id="{560DE703-9043-4D96-9589-6AB1C9265741}"/>
              </a:ext>
            </a:extLst>
          </p:cNvPr>
          <p:cNvSpPr>
            <a:spLocks noGrp="1"/>
          </p:cNvSpPr>
          <p:nvPr>
            <p:ph type="pic" sz="quarter" idx="32"/>
          </p:nvPr>
        </p:nvSpPr>
        <p:spPr>
          <a:xfrm>
            <a:off x="6180533" y="3105945"/>
            <a:ext cx="1796815"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 name="Inhaltsplatzhalter 2">
            <a:extLst>
              <a:ext uri="{FF2B5EF4-FFF2-40B4-BE49-F238E27FC236}">
                <a16:creationId xmlns:a16="http://schemas.microsoft.com/office/drawing/2014/main" id="{235B7962-C9CE-24B7-343C-9D504EEF1ADA}"/>
              </a:ext>
            </a:extLst>
          </p:cNvPr>
          <p:cNvSpPr>
            <a:spLocks noGrp="1"/>
          </p:cNvSpPr>
          <p:nvPr>
            <p:ph idx="34" hasCustomPrompt="1"/>
          </p:nvPr>
        </p:nvSpPr>
        <p:spPr>
          <a:xfrm>
            <a:off x="2264569" y="3105945"/>
            <a:ext cx="3219363" cy="1384300"/>
          </a:xfrm>
        </p:spPr>
        <p:txBody>
          <a:bodyPr tIns="0" anchor="t"/>
          <a:lstStyle>
            <a:lvl1pPr>
              <a:defRPr sz="1600" b="0"/>
            </a:lvl1pPr>
            <a:lvl2pPr marL="226794" indent="-226794">
              <a:buFont typeface="Source Sans Pro" panose="020B0503030403020204" pitchFamily="34" charset="0"/>
              <a:buChar char="―"/>
              <a:defRPr sz="1600" b="0"/>
            </a:lvl2pPr>
            <a:lvl3pPr marL="658784" indent="-226794">
              <a:buFont typeface="Source Sans Pro" panose="020B0503030403020204" pitchFamily="34" charset="0"/>
              <a:buChar char="―"/>
              <a:defRPr sz="1600" b="0"/>
            </a:lvl3pPr>
            <a:lvl4pPr marL="1090773" indent="-226794">
              <a:buFont typeface="Source Sans Pro" panose="020B0503030403020204" pitchFamily="34" charset="0"/>
              <a:buChar char="―"/>
              <a:defRPr sz="1600" b="0"/>
            </a:lvl4pPr>
            <a:lvl5pPr marL="1522762" indent="-226794">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Inhaltsplatzhalter 2">
            <a:extLst>
              <a:ext uri="{FF2B5EF4-FFF2-40B4-BE49-F238E27FC236}">
                <a16:creationId xmlns:a16="http://schemas.microsoft.com/office/drawing/2014/main" id="{DFF4B996-5BF2-362E-6F3C-0472752C4919}"/>
              </a:ext>
            </a:extLst>
          </p:cNvPr>
          <p:cNvSpPr>
            <a:spLocks noGrp="1"/>
          </p:cNvSpPr>
          <p:nvPr>
            <p:ph idx="35" hasCustomPrompt="1"/>
          </p:nvPr>
        </p:nvSpPr>
        <p:spPr>
          <a:xfrm>
            <a:off x="2264569" y="4840289"/>
            <a:ext cx="3219363" cy="1384300"/>
          </a:xfrm>
        </p:spPr>
        <p:txBody>
          <a:bodyPr tIns="0" anchor="t"/>
          <a:lstStyle>
            <a:lvl1pPr>
              <a:defRPr sz="1600" b="0"/>
            </a:lvl1pPr>
            <a:lvl2pPr marL="226794" indent="-226794">
              <a:buFont typeface="Source Sans Pro" panose="020B0503030403020204" pitchFamily="34" charset="0"/>
              <a:buChar char="―"/>
              <a:defRPr sz="1600" b="0"/>
            </a:lvl2pPr>
            <a:lvl3pPr marL="658784" indent="-226794">
              <a:buFont typeface="Source Sans Pro" panose="020B0503030403020204" pitchFamily="34" charset="0"/>
              <a:buChar char="―"/>
              <a:defRPr sz="1600" b="0"/>
            </a:lvl3pPr>
            <a:lvl4pPr marL="1090773" indent="-226794">
              <a:buFont typeface="Source Sans Pro" panose="020B0503030403020204" pitchFamily="34" charset="0"/>
              <a:buChar char="―"/>
              <a:defRPr sz="1600" b="0"/>
            </a:lvl4pPr>
            <a:lvl5pPr marL="1522762" indent="-226794">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23CD5622-E8DA-D57A-1F36-A80A2A8ACA69}"/>
              </a:ext>
            </a:extLst>
          </p:cNvPr>
          <p:cNvSpPr>
            <a:spLocks noGrp="1"/>
          </p:cNvSpPr>
          <p:nvPr>
            <p:ph idx="36" hasCustomPrompt="1"/>
          </p:nvPr>
        </p:nvSpPr>
        <p:spPr>
          <a:xfrm>
            <a:off x="8184233" y="3105945"/>
            <a:ext cx="3219363" cy="1384300"/>
          </a:xfrm>
        </p:spPr>
        <p:txBody>
          <a:bodyPr tIns="0" anchor="t"/>
          <a:lstStyle>
            <a:lvl1pPr>
              <a:defRPr sz="1600" b="0"/>
            </a:lvl1pPr>
            <a:lvl2pPr marL="226794" indent="-226794">
              <a:buFont typeface="Source Sans Pro" panose="020B0503030403020204" pitchFamily="34" charset="0"/>
              <a:buChar char="―"/>
              <a:defRPr sz="1600" b="0"/>
            </a:lvl2pPr>
            <a:lvl3pPr marL="658784" indent="-226794">
              <a:buFont typeface="Source Sans Pro" panose="020B0503030403020204" pitchFamily="34" charset="0"/>
              <a:buChar char="―"/>
              <a:defRPr sz="1600" b="0"/>
            </a:lvl3pPr>
            <a:lvl4pPr marL="1090773" indent="-226794">
              <a:buFont typeface="Source Sans Pro" panose="020B0503030403020204" pitchFamily="34" charset="0"/>
              <a:buChar char="―"/>
              <a:defRPr sz="1600" b="0"/>
            </a:lvl4pPr>
            <a:lvl5pPr marL="1522762" indent="-226794">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60987D4F-9295-E825-B64B-CE16F9CC37E4}"/>
              </a:ext>
            </a:extLst>
          </p:cNvPr>
          <p:cNvSpPr>
            <a:spLocks noGrp="1"/>
          </p:cNvSpPr>
          <p:nvPr>
            <p:ph idx="37" hasCustomPrompt="1"/>
          </p:nvPr>
        </p:nvSpPr>
        <p:spPr>
          <a:xfrm>
            <a:off x="8184233" y="1371601"/>
            <a:ext cx="3219363" cy="1384300"/>
          </a:xfrm>
        </p:spPr>
        <p:txBody>
          <a:bodyPr tIns="0" anchor="t"/>
          <a:lstStyle>
            <a:lvl1pPr>
              <a:defRPr sz="1600" b="0"/>
            </a:lvl1pPr>
            <a:lvl2pPr marL="226794" indent="-226794">
              <a:buFont typeface="Source Sans Pro" panose="020B0503030403020204" pitchFamily="34" charset="0"/>
              <a:buChar char="―"/>
              <a:defRPr sz="1600" b="0"/>
            </a:lvl2pPr>
            <a:lvl3pPr marL="658784" indent="-226794">
              <a:buFont typeface="Source Sans Pro" panose="020B0503030403020204" pitchFamily="34" charset="0"/>
              <a:buChar char="―"/>
              <a:defRPr sz="1600" b="0"/>
            </a:lvl3pPr>
            <a:lvl4pPr marL="1090773" indent="-226794">
              <a:buFont typeface="Source Sans Pro" panose="020B0503030403020204" pitchFamily="34" charset="0"/>
              <a:buChar char="―"/>
              <a:defRPr sz="1600" b="0"/>
            </a:lvl4pPr>
            <a:lvl5pPr marL="1522762" indent="-226794">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389862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un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5760000" cy="1005259"/>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0615FBE-50F6-4B43-816B-D37D0F8E8C10}"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586260"/>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1254919" y="1586260"/>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10" name="Bildplatzhalter 4">
            <a:extLst>
              <a:ext uri="{FF2B5EF4-FFF2-40B4-BE49-F238E27FC236}">
                <a16:creationId xmlns:a16="http://schemas.microsoft.com/office/drawing/2014/main" id="{622633EA-CE0F-D311-E9F8-E4FF04D03BC7}"/>
              </a:ext>
            </a:extLst>
          </p:cNvPr>
          <p:cNvSpPr>
            <a:spLocks noGrp="1"/>
          </p:cNvSpPr>
          <p:nvPr>
            <p:ph type="pic" sz="quarter" idx="26"/>
          </p:nvPr>
        </p:nvSpPr>
        <p:spPr>
          <a:xfrm>
            <a:off x="266936" y="3135349"/>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1" name="Inhaltsplatzhalter 2">
            <a:extLst>
              <a:ext uri="{FF2B5EF4-FFF2-40B4-BE49-F238E27FC236}">
                <a16:creationId xmlns:a16="http://schemas.microsoft.com/office/drawing/2014/main" id="{B2222D7F-5144-753F-7AF0-A8D709992A99}"/>
              </a:ext>
            </a:extLst>
          </p:cNvPr>
          <p:cNvSpPr>
            <a:spLocks noGrp="1"/>
          </p:cNvSpPr>
          <p:nvPr>
            <p:ph idx="27" hasCustomPrompt="1"/>
          </p:nvPr>
        </p:nvSpPr>
        <p:spPr>
          <a:xfrm>
            <a:off x="1254919" y="3135349"/>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12" name="Bildplatzhalter 4">
            <a:extLst>
              <a:ext uri="{FF2B5EF4-FFF2-40B4-BE49-F238E27FC236}">
                <a16:creationId xmlns:a16="http://schemas.microsoft.com/office/drawing/2014/main" id="{03285094-5EB7-BA03-462D-65224736565D}"/>
              </a:ext>
            </a:extLst>
          </p:cNvPr>
          <p:cNvSpPr>
            <a:spLocks noGrp="1"/>
          </p:cNvSpPr>
          <p:nvPr>
            <p:ph type="pic" sz="quarter" idx="28"/>
          </p:nvPr>
        </p:nvSpPr>
        <p:spPr>
          <a:xfrm>
            <a:off x="266936" y="4680321"/>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3" name="Inhaltsplatzhalter 2">
            <a:extLst>
              <a:ext uri="{FF2B5EF4-FFF2-40B4-BE49-F238E27FC236}">
                <a16:creationId xmlns:a16="http://schemas.microsoft.com/office/drawing/2014/main" id="{42C14EDF-15BE-41CE-9D5E-3D50F6B67AB4}"/>
              </a:ext>
            </a:extLst>
          </p:cNvPr>
          <p:cNvSpPr>
            <a:spLocks noGrp="1"/>
          </p:cNvSpPr>
          <p:nvPr>
            <p:ph idx="29" hasCustomPrompt="1"/>
          </p:nvPr>
        </p:nvSpPr>
        <p:spPr>
          <a:xfrm>
            <a:off x="1254919" y="4680321"/>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14" name="Bildplatzhalter 4">
            <a:extLst>
              <a:ext uri="{FF2B5EF4-FFF2-40B4-BE49-F238E27FC236}">
                <a16:creationId xmlns:a16="http://schemas.microsoft.com/office/drawing/2014/main" id="{DAC93A43-12FF-3F6B-DA7A-A04D2ECA735B}"/>
              </a:ext>
            </a:extLst>
          </p:cNvPr>
          <p:cNvSpPr>
            <a:spLocks noGrp="1"/>
          </p:cNvSpPr>
          <p:nvPr>
            <p:ph type="pic" sz="quarter" idx="30"/>
          </p:nvPr>
        </p:nvSpPr>
        <p:spPr>
          <a:xfrm>
            <a:off x="4202236" y="1586260"/>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5" name="Inhaltsplatzhalter 2">
            <a:extLst>
              <a:ext uri="{FF2B5EF4-FFF2-40B4-BE49-F238E27FC236}">
                <a16:creationId xmlns:a16="http://schemas.microsoft.com/office/drawing/2014/main" id="{A696B000-854E-5397-BD25-46F024ACF0B6}"/>
              </a:ext>
            </a:extLst>
          </p:cNvPr>
          <p:cNvSpPr>
            <a:spLocks noGrp="1"/>
          </p:cNvSpPr>
          <p:nvPr>
            <p:ph idx="31" hasCustomPrompt="1"/>
          </p:nvPr>
        </p:nvSpPr>
        <p:spPr>
          <a:xfrm>
            <a:off x="5195900" y="1586260"/>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16" name="Bildplatzhalter 4">
            <a:extLst>
              <a:ext uri="{FF2B5EF4-FFF2-40B4-BE49-F238E27FC236}">
                <a16:creationId xmlns:a16="http://schemas.microsoft.com/office/drawing/2014/main" id="{755C6D27-9F7F-A193-A31F-2412FB8334A4}"/>
              </a:ext>
            </a:extLst>
          </p:cNvPr>
          <p:cNvSpPr>
            <a:spLocks noGrp="1"/>
          </p:cNvSpPr>
          <p:nvPr>
            <p:ph type="pic" sz="quarter" idx="32"/>
          </p:nvPr>
        </p:nvSpPr>
        <p:spPr>
          <a:xfrm>
            <a:off x="4202236" y="3135349"/>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3" name="Inhaltsplatzhalter 2">
            <a:extLst>
              <a:ext uri="{FF2B5EF4-FFF2-40B4-BE49-F238E27FC236}">
                <a16:creationId xmlns:a16="http://schemas.microsoft.com/office/drawing/2014/main" id="{80A26B48-243C-9DD6-BDC2-FE40212B1AAE}"/>
              </a:ext>
            </a:extLst>
          </p:cNvPr>
          <p:cNvSpPr>
            <a:spLocks noGrp="1"/>
          </p:cNvSpPr>
          <p:nvPr>
            <p:ph idx="33" hasCustomPrompt="1"/>
          </p:nvPr>
        </p:nvSpPr>
        <p:spPr>
          <a:xfrm>
            <a:off x="5195900" y="3135349"/>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24" name="Bildplatzhalter 4">
            <a:extLst>
              <a:ext uri="{FF2B5EF4-FFF2-40B4-BE49-F238E27FC236}">
                <a16:creationId xmlns:a16="http://schemas.microsoft.com/office/drawing/2014/main" id="{0E647CD5-DA5F-6055-1889-45FC8EA8E3AC}"/>
              </a:ext>
            </a:extLst>
          </p:cNvPr>
          <p:cNvSpPr>
            <a:spLocks noGrp="1"/>
          </p:cNvSpPr>
          <p:nvPr>
            <p:ph type="pic" sz="quarter" idx="34"/>
          </p:nvPr>
        </p:nvSpPr>
        <p:spPr>
          <a:xfrm>
            <a:off x="4202236" y="4680321"/>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7" name="Inhaltsplatzhalter 2">
            <a:extLst>
              <a:ext uri="{FF2B5EF4-FFF2-40B4-BE49-F238E27FC236}">
                <a16:creationId xmlns:a16="http://schemas.microsoft.com/office/drawing/2014/main" id="{FFA660F0-3C7A-4C52-196B-D1FC1C4E12F1}"/>
              </a:ext>
            </a:extLst>
          </p:cNvPr>
          <p:cNvSpPr>
            <a:spLocks noGrp="1"/>
          </p:cNvSpPr>
          <p:nvPr>
            <p:ph idx="35" hasCustomPrompt="1"/>
          </p:nvPr>
        </p:nvSpPr>
        <p:spPr>
          <a:xfrm>
            <a:off x="5195900" y="4680321"/>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32" name="Bildplatzhalter 4">
            <a:extLst>
              <a:ext uri="{FF2B5EF4-FFF2-40B4-BE49-F238E27FC236}">
                <a16:creationId xmlns:a16="http://schemas.microsoft.com/office/drawing/2014/main" id="{9AE88E45-2228-3BAB-B328-25AE00C86922}"/>
              </a:ext>
            </a:extLst>
          </p:cNvPr>
          <p:cNvSpPr>
            <a:spLocks noGrp="1"/>
          </p:cNvSpPr>
          <p:nvPr>
            <p:ph type="pic" sz="quarter" idx="36"/>
          </p:nvPr>
        </p:nvSpPr>
        <p:spPr>
          <a:xfrm>
            <a:off x="8148811" y="1586260"/>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3" name="Inhaltsplatzhalter 2">
            <a:extLst>
              <a:ext uri="{FF2B5EF4-FFF2-40B4-BE49-F238E27FC236}">
                <a16:creationId xmlns:a16="http://schemas.microsoft.com/office/drawing/2014/main" id="{8D6A0681-D929-2BA4-D3F8-B3541A94FD81}"/>
              </a:ext>
            </a:extLst>
          </p:cNvPr>
          <p:cNvSpPr>
            <a:spLocks noGrp="1"/>
          </p:cNvSpPr>
          <p:nvPr>
            <p:ph idx="37" hasCustomPrompt="1"/>
          </p:nvPr>
        </p:nvSpPr>
        <p:spPr>
          <a:xfrm>
            <a:off x="9136793" y="1586260"/>
            <a:ext cx="2785331"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34" name="Bildplatzhalter 4">
            <a:extLst>
              <a:ext uri="{FF2B5EF4-FFF2-40B4-BE49-F238E27FC236}">
                <a16:creationId xmlns:a16="http://schemas.microsoft.com/office/drawing/2014/main" id="{8D809E36-7256-6CC2-0F4B-23E42C6B1426}"/>
              </a:ext>
            </a:extLst>
          </p:cNvPr>
          <p:cNvSpPr>
            <a:spLocks noGrp="1"/>
          </p:cNvSpPr>
          <p:nvPr>
            <p:ph type="pic" sz="quarter" idx="38"/>
          </p:nvPr>
        </p:nvSpPr>
        <p:spPr>
          <a:xfrm>
            <a:off x="8148811" y="3135349"/>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5" name="Inhaltsplatzhalter 2">
            <a:extLst>
              <a:ext uri="{FF2B5EF4-FFF2-40B4-BE49-F238E27FC236}">
                <a16:creationId xmlns:a16="http://schemas.microsoft.com/office/drawing/2014/main" id="{FF8DEA4B-FE27-8A9E-FBBB-04944A377343}"/>
              </a:ext>
            </a:extLst>
          </p:cNvPr>
          <p:cNvSpPr>
            <a:spLocks noGrp="1"/>
          </p:cNvSpPr>
          <p:nvPr>
            <p:ph idx="39" hasCustomPrompt="1"/>
          </p:nvPr>
        </p:nvSpPr>
        <p:spPr>
          <a:xfrm>
            <a:off x="9136795" y="3135349"/>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
        <p:nvSpPr>
          <p:cNvPr id="36" name="Bildplatzhalter 4">
            <a:extLst>
              <a:ext uri="{FF2B5EF4-FFF2-40B4-BE49-F238E27FC236}">
                <a16:creationId xmlns:a16="http://schemas.microsoft.com/office/drawing/2014/main" id="{5AC54CE7-1DE9-FCC9-D36F-326C1CC978F1}"/>
              </a:ext>
            </a:extLst>
          </p:cNvPr>
          <p:cNvSpPr>
            <a:spLocks noGrp="1"/>
          </p:cNvSpPr>
          <p:nvPr>
            <p:ph type="pic" sz="quarter" idx="40"/>
          </p:nvPr>
        </p:nvSpPr>
        <p:spPr>
          <a:xfrm>
            <a:off x="8148811" y="4680321"/>
            <a:ext cx="818915" cy="1031603"/>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7" name="Inhaltsplatzhalter 2">
            <a:extLst>
              <a:ext uri="{FF2B5EF4-FFF2-40B4-BE49-F238E27FC236}">
                <a16:creationId xmlns:a16="http://schemas.microsoft.com/office/drawing/2014/main" id="{CFFA07EE-B7CC-6673-18A8-938F608DD842}"/>
              </a:ext>
            </a:extLst>
          </p:cNvPr>
          <p:cNvSpPr>
            <a:spLocks noGrp="1"/>
          </p:cNvSpPr>
          <p:nvPr>
            <p:ph idx="41" hasCustomPrompt="1"/>
          </p:nvPr>
        </p:nvSpPr>
        <p:spPr>
          <a:xfrm>
            <a:off x="9136795" y="4680321"/>
            <a:ext cx="2786400" cy="1031603"/>
          </a:xfrm>
        </p:spPr>
        <p:txBody>
          <a:bodyPr tIns="36000" anchor="ctr"/>
          <a:lstStyle>
            <a:lvl1pPr>
              <a:defRPr sz="2400" b="1"/>
            </a:lvl1pPr>
            <a:lvl2pPr marL="174621" indent="-174621">
              <a:buFont typeface="Source Sans Pro" panose="020B0503030403020204" pitchFamily="34" charset="0"/>
              <a:buChar char="―"/>
              <a:defRPr sz="2400" b="1"/>
            </a:lvl2pPr>
            <a:lvl3pPr marL="360354" indent="-185734">
              <a:buFont typeface="Source Sans Pro" panose="020B0503030403020204" pitchFamily="34" charset="0"/>
              <a:buChar char="―"/>
              <a:defRPr sz="2400" b="1"/>
            </a:lvl3pPr>
            <a:lvl4pPr marL="534975" indent="-174621">
              <a:buFont typeface="Source Sans Pro" panose="020B0503030403020204" pitchFamily="34" charset="0"/>
              <a:buChar char="―"/>
              <a:defRPr sz="2400" b="1"/>
            </a:lvl4pPr>
            <a:lvl5pPr marL="719121" indent="-184146">
              <a:buFont typeface="Source Sans Pro" panose="020B0503030403020204" pitchFamily="34" charset="0"/>
              <a:buChar char="―"/>
              <a:defRPr sz="2400" b="1"/>
            </a:lvl5pPr>
          </a:lstStyle>
          <a:p>
            <a:pPr lvl="0"/>
            <a:r>
              <a:rPr lang="en-GB" noProof="0" dirty="0"/>
              <a:t>Insert content</a:t>
            </a:r>
          </a:p>
        </p:txBody>
      </p:sp>
    </p:spTree>
    <p:extLst>
      <p:ext uri="{BB962C8B-B14F-4D97-AF65-F5344CB8AC3E}">
        <p14:creationId xmlns:p14="http://schemas.microsoft.com/office/powerpoint/2010/main" val="1003945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und el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11650663" cy="625944"/>
          </a:xfrm>
        </p:spPr>
        <p:txBody>
          <a:bodyPr/>
          <a:lstStyle>
            <a:lvl1pPr>
              <a:defRPr/>
            </a:lvl1p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049147C-FB01-40D2-98EF-63580233D082}"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41" name="Inhaltsplatzhalter 30">
            <a:extLst>
              <a:ext uri="{FF2B5EF4-FFF2-40B4-BE49-F238E27FC236}">
                <a16:creationId xmlns:a16="http://schemas.microsoft.com/office/drawing/2014/main" id="{1FE9EFCD-7C86-A7FC-7CBA-C2A928454C03}"/>
              </a:ext>
            </a:extLst>
          </p:cNvPr>
          <p:cNvSpPr>
            <a:spLocks noGrp="1"/>
          </p:cNvSpPr>
          <p:nvPr>
            <p:ph sz="quarter" idx="14" hasCustomPrompt="1"/>
          </p:nvPr>
        </p:nvSpPr>
        <p:spPr>
          <a:xfrm>
            <a:off x="271465" y="878400"/>
            <a:ext cx="286206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Inhaltsplatzhalter 30">
            <a:extLst>
              <a:ext uri="{FF2B5EF4-FFF2-40B4-BE49-F238E27FC236}">
                <a16:creationId xmlns:a16="http://schemas.microsoft.com/office/drawing/2014/main" id="{B5AF2636-78AA-31AE-B767-CD1ED9E3083B}"/>
              </a:ext>
            </a:extLst>
          </p:cNvPr>
          <p:cNvSpPr>
            <a:spLocks noGrp="1"/>
          </p:cNvSpPr>
          <p:nvPr>
            <p:ph sz="quarter" idx="15" hasCustomPrompt="1"/>
          </p:nvPr>
        </p:nvSpPr>
        <p:spPr>
          <a:xfrm>
            <a:off x="3131605" y="878400"/>
            <a:ext cx="2962867"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3" name="Inhaltsplatzhalter 30">
            <a:extLst>
              <a:ext uri="{FF2B5EF4-FFF2-40B4-BE49-F238E27FC236}">
                <a16:creationId xmlns:a16="http://schemas.microsoft.com/office/drawing/2014/main" id="{8CD2FE50-AB2F-83AF-8B23-1260D26EF813}"/>
              </a:ext>
            </a:extLst>
          </p:cNvPr>
          <p:cNvSpPr>
            <a:spLocks noGrp="1"/>
          </p:cNvSpPr>
          <p:nvPr>
            <p:ph sz="quarter" idx="16" hasCustomPrompt="1"/>
          </p:nvPr>
        </p:nvSpPr>
        <p:spPr>
          <a:xfrm>
            <a:off x="6102460" y="878400"/>
            <a:ext cx="2948569"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Inhaltsplatzhalter 30">
            <a:extLst>
              <a:ext uri="{FF2B5EF4-FFF2-40B4-BE49-F238E27FC236}">
                <a16:creationId xmlns:a16="http://schemas.microsoft.com/office/drawing/2014/main" id="{156B3F99-D56F-6D47-0C38-55E1C209F590}"/>
              </a:ext>
            </a:extLst>
          </p:cNvPr>
          <p:cNvSpPr>
            <a:spLocks noGrp="1"/>
          </p:cNvSpPr>
          <p:nvPr>
            <p:ph sz="quarter" idx="17" hasCustomPrompt="1"/>
          </p:nvPr>
        </p:nvSpPr>
        <p:spPr>
          <a:xfrm>
            <a:off x="9056317" y="878400"/>
            <a:ext cx="286142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5" name="Inhaltsplatzhalter 30">
            <a:extLst>
              <a:ext uri="{FF2B5EF4-FFF2-40B4-BE49-F238E27FC236}">
                <a16:creationId xmlns:a16="http://schemas.microsoft.com/office/drawing/2014/main" id="{61CB84E3-822D-E7BF-88FA-B6CD84997420}"/>
              </a:ext>
            </a:extLst>
          </p:cNvPr>
          <p:cNvSpPr>
            <a:spLocks noGrp="1"/>
          </p:cNvSpPr>
          <p:nvPr>
            <p:ph sz="quarter" idx="18" hasCustomPrompt="1"/>
          </p:nvPr>
        </p:nvSpPr>
        <p:spPr>
          <a:xfrm>
            <a:off x="271465" y="4942799"/>
            <a:ext cx="2862063" cy="1281791"/>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6" name="Inhaltsplatzhalter 30">
            <a:extLst>
              <a:ext uri="{FF2B5EF4-FFF2-40B4-BE49-F238E27FC236}">
                <a16:creationId xmlns:a16="http://schemas.microsoft.com/office/drawing/2014/main" id="{4BBD1101-501F-08B4-863D-4EC398FF4C2F}"/>
              </a:ext>
            </a:extLst>
          </p:cNvPr>
          <p:cNvSpPr>
            <a:spLocks noGrp="1"/>
          </p:cNvSpPr>
          <p:nvPr>
            <p:ph sz="quarter" idx="19" hasCustomPrompt="1"/>
          </p:nvPr>
        </p:nvSpPr>
        <p:spPr>
          <a:xfrm>
            <a:off x="3131605" y="3577320"/>
            <a:ext cx="2962867"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7" name="Inhaltsplatzhalter 30">
            <a:extLst>
              <a:ext uri="{FF2B5EF4-FFF2-40B4-BE49-F238E27FC236}">
                <a16:creationId xmlns:a16="http://schemas.microsoft.com/office/drawing/2014/main" id="{799F2A81-65B3-AA66-95A8-AD7674ADA344}"/>
              </a:ext>
            </a:extLst>
          </p:cNvPr>
          <p:cNvSpPr>
            <a:spLocks noGrp="1"/>
          </p:cNvSpPr>
          <p:nvPr>
            <p:ph sz="quarter" idx="20" hasCustomPrompt="1"/>
          </p:nvPr>
        </p:nvSpPr>
        <p:spPr>
          <a:xfrm>
            <a:off x="6102460" y="3577320"/>
            <a:ext cx="2948569"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8" name="Inhaltsplatzhalter 30">
            <a:extLst>
              <a:ext uri="{FF2B5EF4-FFF2-40B4-BE49-F238E27FC236}">
                <a16:creationId xmlns:a16="http://schemas.microsoft.com/office/drawing/2014/main" id="{CD8C8901-62AC-56A4-B429-1C6C564195B7}"/>
              </a:ext>
            </a:extLst>
          </p:cNvPr>
          <p:cNvSpPr>
            <a:spLocks noGrp="1"/>
          </p:cNvSpPr>
          <p:nvPr>
            <p:ph sz="quarter" idx="21" hasCustomPrompt="1"/>
          </p:nvPr>
        </p:nvSpPr>
        <p:spPr>
          <a:xfrm>
            <a:off x="9056317" y="4942798"/>
            <a:ext cx="2861423" cy="1281791"/>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9" name="Inhaltsplatzhalter 30">
            <a:extLst>
              <a:ext uri="{FF2B5EF4-FFF2-40B4-BE49-F238E27FC236}">
                <a16:creationId xmlns:a16="http://schemas.microsoft.com/office/drawing/2014/main" id="{FC91EDA6-5E9C-6D6C-EF9F-C7F0B68C4C03}"/>
              </a:ext>
            </a:extLst>
          </p:cNvPr>
          <p:cNvSpPr>
            <a:spLocks noGrp="1"/>
          </p:cNvSpPr>
          <p:nvPr>
            <p:ph sz="quarter" idx="22" hasCustomPrompt="1"/>
          </p:nvPr>
        </p:nvSpPr>
        <p:spPr>
          <a:xfrm>
            <a:off x="271465" y="3577319"/>
            <a:ext cx="2862063" cy="1361404"/>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0" name="Inhaltsplatzhalter 30">
            <a:extLst>
              <a:ext uri="{FF2B5EF4-FFF2-40B4-BE49-F238E27FC236}">
                <a16:creationId xmlns:a16="http://schemas.microsoft.com/office/drawing/2014/main" id="{51E99161-B839-91BE-206F-89792AD5F923}"/>
              </a:ext>
            </a:extLst>
          </p:cNvPr>
          <p:cNvSpPr>
            <a:spLocks noGrp="1"/>
          </p:cNvSpPr>
          <p:nvPr>
            <p:ph sz="quarter" idx="23" hasCustomPrompt="1"/>
          </p:nvPr>
        </p:nvSpPr>
        <p:spPr>
          <a:xfrm>
            <a:off x="9056317" y="3577319"/>
            <a:ext cx="2861423" cy="136080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10854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4" y="244800"/>
            <a:ext cx="3762091" cy="1005259"/>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6D8B858-BB44-42A4-8A78-E44573F6D3E9}"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1371602"/>
            <a:ext cx="3765600" cy="1517340"/>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 name="Bildplatzhalter 4">
            <a:extLst>
              <a:ext uri="{FF2B5EF4-FFF2-40B4-BE49-F238E27FC236}">
                <a16:creationId xmlns:a16="http://schemas.microsoft.com/office/drawing/2014/main" id="{E8901B72-CDFB-6B04-2999-9B4D3BECDEBA}"/>
              </a:ext>
            </a:extLst>
          </p:cNvPr>
          <p:cNvSpPr>
            <a:spLocks noGrp="1"/>
          </p:cNvSpPr>
          <p:nvPr>
            <p:ph type="pic" sz="quarter" idx="22"/>
          </p:nvPr>
        </p:nvSpPr>
        <p:spPr>
          <a:xfrm>
            <a:off x="4222639" y="273051"/>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6" name="Inhaltsplatzhalter 10">
            <a:extLst>
              <a:ext uri="{FF2B5EF4-FFF2-40B4-BE49-F238E27FC236}">
                <a16:creationId xmlns:a16="http://schemas.microsoft.com/office/drawing/2014/main" id="{5F7462AF-9418-FBED-AE2B-9097CD9893A9}"/>
              </a:ext>
            </a:extLst>
          </p:cNvPr>
          <p:cNvSpPr>
            <a:spLocks noGrp="1"/>
          </p:cNvSpPr>
          <p:nvPr>
            <p:ph sz="quarter" idx="24" hasCustomPrompt="1"/>
          </p:nvPr>
        </p:nvSpPr>
        <p:spPr>
          <a:xfrm>
            <a:off x="4222639" y="1347296"/>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6193723"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8" name="Inhaltsplatzhalter 10">
            <a:extLst>
              <a:ext uri="{FF2B5EF4-FFF2-40B4-BE49-F238E27FC236}">
                <a16:creationId xmlns:a16="http://schemas.microsoft.com/office/drawing/2014/main" id="{BE5D1B04-2BFA-33F3-C355-D8EB9E6F77DC}"/>
              </a:ext>
            </a:extLst>
          </p:cNvPr>
          <p:cNvSpPr>
            <a:spLocks noGrp="1"/>
          </p:cNvSpPr>
          <p:nvPr>
            <p:ph sz="quarter" idx="26" hasCustomPrompt="1"/>
          </p:nvPr>
        </p:nvSpPr>
        <p:spPr>
          <a:xfrm>
            <a:off x="6193723" y="1347296"/>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9" name="Bildplatzhalter 4">
            <a:extLst>
              <a:ext uri="{FF2B5EF4-FFF2-40B4-BE49-F238E27FC236}">
                <a16:creationId xmlns:a16="http://schemas.microsoft.com/office/drawing/2014/main" id="{8823469C-27C8-EF8F-4CC9-197675E31FB1}"/>
              </a:ext>
            </a:extLst>
          </p:cNvPr>
          <p:cNvSpPr>
            <a:spLocks noGrp="1"/>
          </p:cNvSpPr>
          <p:nvPr>
            <p:ph type="pic" sz="quarter" idx="27"/>
          </p:nvPr>
        </p:nvSpPr>
        <p:spPr>
          <a:xfrm>
            <a:off x="8164807"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0" name="Inhaltsplatzhalter 10">
            <a:extLst>
              <a:ext uri="{FF2B5EF4-FFF2-40B4-BE49-F238E27FC236}">
                <a16:creationId xmlns:a16="http://schemas.microsoft.com/office/drawing/2014/main" id="{887C4011-3849-0B28-B9C6-CD6CCD2774AC}"/>
              </a:ext>
            </a:extLst>
          </p:cNvPr>
          <p:cNvSpPr>
            <a:spLocks noGrp="1"/>
          </p:cNvSpPr>
          <p:nvPr>
            <p:ph sz="quarter" idx="28" hasCustomPrompt="1"/>
          </p:nvPr>
        </p:nvSpPr>
        <p:spPr>
          <a:xfrm>
            <a:off x="8164807" y="1347296"/>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1" name="Bildplatzhalter 4">
            <a:extLst>
              <a:ext uri="{FF2B5EF4-FFF2-40B4-BE49-F238E27FC236}">
                <a16:creationId xmlns:a16="http://schemas.microsoft.com/office/drawing/2014/main" id="{CBEDB122-E4B4-DEAF-0C6D-61CF1C399FB7}"/>
              </a:ext>
            </a:extLst>
          </p:cNvPr>
          <p:cNvSpPr>
            <a:spLocks noGrp="1"/>
          </p:cNvSpPr>
          <p:nvPr>
            <p:ph type="pic" sz="quarter" idx="29"/>
          </p:nvPr>
        </p:nvSpPr>
        <p:spPr>
          <a:xfrm>
            <a:off x="10135891"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2" name="Inhaltsplatzhalter 10">
            <a:extLst>
              <a:ext uri="{FF2B5EF4-FFF2-40B4-BE49-F238E27FC236}">
                <a16:creationId xmlns:a16="http://schemas.microsoft.com/office/drawing/2014/main" id="{2E8C9BDD-A256-932A-0451-8742BDF218CD}"/>
              </a:ext>
            </a:extLst>
          </p:cNvPr>
          <p:cNvSpPr>
            <a:spLocks noGrp="1"/>
          </p:cNvSpPr>
          <p:nvPr>
            <p:ph sz="quarter" idx="30" hasCustomPrompt="1"/>
          </p:nvPr>
        </p:nvSpPr>
        <p:spPr>
          <a:xfrm>
            <a:off x="10135891" y="1347296"/>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Bildplatzhalter 4">
            <a:extLst>
              <a:ext uri="{FF2B5EF4-FFF2-40B4-BE49-F238E27FC236}">
                <a16:creationId xmlns:a16="http://schemas.microsoft.com/office/drawing/2014/main" id="{5648AA9A-5221-27F9-3191-6F0F1FEAF36C}"/>
              </a:ext>
            </a:extLst>
          </p:cNvPr>
          <p:cNvSpPr>
            <a:spLocks noGrp="1"/>
          </p:cNvSpPr>
          <p:nvPr>
            <p:ph type="pic" sz="quarter" idx="31"/>
          </p:nvPr>
        </p:nvSpPr>
        <p:spPr>
          <a:xfrm>
            <a:off x="4220167"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4" name="Inhaltsplatzhalter 10">
            <a:extLst>
              <a:ext uri="{FF2B5EF4-FFF2-40B4-BE49-F238E27FC236}">
                <a16:creationId xmlns:a16="http://schemas.microsoft.com/office/drawing/2014/main" id="{92E2526C-7EE2-C9B9-E09C-E4124FE41C3A}"/>
              </a:ext>
            </a:extLst>
          </p:cNvPr>
          <p:cNvSpPr>
            <a:spLocks noGrp="1"/>
          </p:cNvSpPr>
          <p:nvPr>
            <p:ph sz="quarter" idx="32" hasCustomPrompt="1"/>
          </p:nvPr>
        </p:nvSpPr>
        <p:spPr>
          <a:xfrm>
            <a:off x="4220167" y="352814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5" name="Bildplatzhalter 4">
            <a:extLst>
              <a:ext uri="{FF2B5EF4-FFF2-40B4-BE49-F238E27FC236}">
                <a16:creationId xmlns:a16="http://schemas.microsoft.com/office/drawing/2014/main" id="{6836661A-7952-7ADE-BB22-08BB2B174D2B}"/>
              </a:ext>
            </a:extLst>
          </p:cNvPr>
          <p:cNvSpPr>
            <a:spLocks noGrp="1"/>
          </p:cNvSpPr>
          <p:nvPr>
            <p:ph type="pic" sz="quarter" idx="33"/>
          </p:nvPr>
        </p:nvSpPr>
        <p:spPr>
          <a:xfrm>
            <a:off x="6191251"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6" name="Inhaltsplatzhalter 10">
            <a:extLst>
              <a:ext uri="{FF2B5EF4-FFF2-40B4-BE49-F238E27FC236}">
                <a16:creationId xmlns:a16="http://schemas.microsoft.com/office/drawing/2014/main" id="{C2CB294D-1078-8674-FF02-6A8C1FA8750C}"/>
              </a:ext>
            </a:extLst>
          </p:cNvPr>
          <p:cNvSpPr>
            <a:spLocks noGrp="1"/>
          </p:cNvSpPr>
          <p:nvPr>
            <p:ph sz="quarter" idx="34" hasCustomPrompt="1"/>
          </p:nvPr>
        </p:nvSpPr>
        <p:spPr>
          <a:xfrm>
            <a:off x="6191251" y="352814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Bildplatzhalter 4">
            <a:extLst>
              <a:ext uri="{FF2B5EF4-FFF2-40B4-BE49-F238E27FC236}">
                <a16:creationId xmlns:a16="http://schemas.microsoft.com/office/drawing/2014/main" id="{478A5169-5857-1B03-543A-A692CECD2826}"/>
              </a:ext>
            </a:extLst>
          </p:cNvPr>
          <p:cNvSpPr>
            <a:spLocks noGrp="1"/>
          </p:cNvSpPr>
          <p:nvPr>
            <p:ph type="pic" sz="quarter" idx="35"/>
          </p:nvPr>
        </p:nvSpPr>
        <p:spPr>
          <a:xfrm>
            <a:off x="8162335"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9" name="Inhaltsplatzhalter 10">
            <a:extLst>
              <a:ext uri="{FF2B5EF4-FFF2-40B4-BE49-F238E27FC236}">
                <a16:creationId xmlns:a16="http://schemas.microsoft.com/office/drawing/2014/main" id="{CCD55740-F556-6FFB-54B7-F02F33DD446D}"/>
              </a:ext>
            </a:extLst>
          </p:cNvPr>
          <p:cNvSpPr>
            <a:spLocks noGrp="1"/>
          </p:cNvSpPr>
          <p:nvPr>
            <p:ph sz="quarter" idx="36" hasCustomPrompt="1"/>
          </p:nvPr>
        </p:nvSpPr>
        <p:spPr>
          <a:xfrm>
            <a:off x="8162335" y="352814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0" name="Bildplatzhalter 4">
            <a:extLst>
              <a:ext uri="{FF2B5EF4-FFF2-40B4-BE49-F238E27FC236}">
                <a16:creationId xmlns:a16="http://schemas.microsoft.com/office/drawing/2014/main" id="{C3C4A300-9C66-727B-BF1B-3FE78BA49252}"/>
              </a:ext>
            </a:extLst>
          </p:cNvPr>
          <p:cNvSpPr>
            <a:spLocks noGrp="1"/>
          </p:cNvSpPr>
          <p:nvPr>
            <p:ph type="pic" sz="quarter" idx="37"/>
          </p:nvPr>
        </p:nvSpPr>
        <p:spPr>
          <a:xfrm>
            <a:off x="10133419"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1" name="Inhaltsplatzhalter 10">
            <a:extLst>
              <a:ext uri="{FF2B5EF4-FFF2-40B4-BE49-F238E27FC236}">
                <a16:creationId xmlns:a16="http://schemas.microsoft.com/office/drawing/2014/main" id="{A1A5D7D5-55B1-516C-7CED-BF26C79BE6B2}"/>
              </a:ext>
            </a:extLst>
          </p:cNvPr>
          <p:cNvSpPr>
            <a:spLocks noGrp="1"/>
          </p:cNvSpPr>
          <p:nvPr>
            <p:ph sz="quarter" idx="38" hasCustomPrompt="1"/>
          </p:nvPr>
        </p:nvSpPr>
        <p:spPr>
          <a:xfrm>
            <a:off x="10133419" y="352814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6" name="Bildplatzhalter 4">
            <a:extLst>
              <a:ext uri="{FF2B5EF4-FFF2-40B4-BE49-F238E27FC236}">
                <a16:creationId xmlns:a16="http://schemas.microsoft.com/office/drawing/2014/main" id="{F4A6E408-2281-5C5F-C17D-009678C7B293}"/>
              </a:ext>
            </a:extLst>
          </p:cNvPr>
          <p:cNvSpPr>
            <a:spLocks noGrp="1"/>
          </p:cNvSpPr>
          <p:nvPr>
            <p:ph type="pic" sz="quarter" idx="39"/>
          </p:nvPr>
        </p:nvSpPr>
        <p:spPr>
          <a:xfrm>
            <a:off x="4219981"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7" name="Inhaltsplatzhalter 10">
            <a:extLst>
              <a:ext uri="{FF2B5EF4-FFF2-40B4-BE49-F238E27FC236}">
                <a16:creationId xmlns:a16="http://schemas.microsoft.com/office/drawing/2014/main" id="{106AA095-B514-8CB2-E655-796D9234A496}"/>
              </a:ext>
            </a:extLst>
          </p:cNvPr>
          <p:cNvSpPr>
            <a:spLocks noGrp="1"/>
          </p:cNvSpPr>
          <p:nvPr>
            <p:ph sz="quarter" idx="40" hasCustomPrompt="1"/>
          </p:nvPr>
        </p:nvSpPr>
        <p:spPr>
          <a:xfrm>
            <a:off x="4219981" y="5518340"/>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8" name="Bildplatzhalter 4">
            <a:extLst>
              <a:ext uri="{FF2B5EF4-FFF2-40B4-BE49-F238E27FC236}">
                <a16:creationId xmlns:a16="http://schemas.microsoft.com/office/drawing/2014/main" id="{B22E5E6F-159C-366B-5296-441253F3F0BB}"/>
              </a:ext>
            </a:extLst>
          </p:cNvPr>
          <p:cNvSpPr>
            <a:spLocks noGrp="1"/>
          </p:cNvSpPr>
          <p:nvPr>
            <p:ph type="pic" sz="quarter" idx="41"/>
          </p:nvPr>
        </p:nvSpPr>
        <p:spPr>
          <a:xfrm>
            <a:off x="6191065"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9" name="Inhaltsplatzhalter 10">
            <a:extLst>
              <a:ext uri="{FF2B5EF4-FFF2-40B4-BE49-F238E27FC236}">
                <a16:creationId xmlns:a16="http://schemas.microsoft.com/office/drawing/2014/main" id="{8F99875B-FC4F-7DCE-AACD-FF783DF1F8CC}"/>
              </a:ext>
            </a:extLst>
          </p:cNvPr>
          <p:cNvSpPr>
            <a:spLocks noGrp="1"/>
          </p:cNvSpPr>
          <p:nvPr>
            <p:ph sz="quarter" idx="42" hasCustomPrompt="1"/>
          </p:nvPr>
        </p:nvSpPr>
        <p:spPr>
          <a:xfrm>
            <a:off x="6191065" y="5518340"/>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0" name="Bildplatzhalter 4">
            <a:extLst>
              <a:ext uri="{FF2B5EF4-FFF2-40B4-BE49-F238E27FC236}">
                <a16:creationId xmlns:a16="http://schemas.microsoft.com/office/drawing/2014/main" id="{86D99F31-E97B-1DE8-80A6-FCE2268D7504}"/>
              </a:ext>
            </a:extLst>
          </p:cNvPr>
          <p:cNvSpPr>
            <a:spLocks noGrp="1"/>
          </p:cNvSpPr>
          <p:nvPr>
            <p:ph type="pic" sz="quarter" idx="43"/>
          </p:nvPr>
        </p:nvSpPr>
        <p:spPr>
          <a:xfrm>
            <a:off x="8162149"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1" name="Inhaltsplatzhalter 10">
            <a:extLst>
              <a:ext uri="{FF2B5EF4-FFF2-40B4-BE49-F238E27FC236}">
                <a16:creationId xmlns:a16="http://schemas.microsoft.com/office/drawing/2014/main" id="{2AFB99F6-8B03-8325-85FE-ACF55FEF4C7E}"/>
              </a:ext>
            </a:extLst>
          </p:cNvPr>
          <p:cNvSpPr>
            <a:spLocks noGrp="1"/>
          </p:cNvSpPr>
          <p:nvPr>
            <p:ph sz="quarter" idx="44" hasCustomPrompt="1"/>
          </p:nvPr>
        </p:nvSpPr>
        <p:spPr>
          <a:xfrm>
            <a:off x="8162149" y="5518340"/>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Bildplatzhalter 4">
            <a:extLst>
              <a:ext uri="{FF2B5EF4-FFF2-40B4-BE49-F238E27FC236}">
                <a16:creationId xmlns:a16="http://schemas.microsoft.com/office/drawing/2014/main" id="{7B354065-93C3-8CD0-C6F7-EAD8915CFD21}"/>
              </a:ext>
            </a:extLst>
          </p:cNvPr>
          <p:cNvSpPr>
            <a:spLocks noGrp="1"/>
          </p:cNvSpPr>
          <p:nvPr>
            <p:ph type="pic" sz="quarter" idx="45"/>
          </p:nvPr>
        </p:nvSpPr>
        <p:spPr>
          <a:xfrm>
            <a:off x="10133233"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3" name="Inhaltsplatzhalter 10">
            <a:extLst>
              <a:ext uri="{FF2B5EF4-FFF2-40B4-BE49-F238E27FC236}">
                <a16:creationId xmlns:a16="http://schemas.microsoft.com/office/drawing/2014/main" id="{D9B63D01-B563-7751-25F8-D9E1385E66D2}"/>
              </a:ext>
            </a:extLst>
          </p:cNvPr>
          <p:cNvSpPr>
            <a:spLocks noGrp="1"/>
          </p:cNvSpPr>
          <p:nvPr>
            <p:ph sz="quarter" idx="46" hasCustomPrompt="1"/>
          </p:nvPr>
        </p:nvSpPr>
        <p:spPr>
          <a:xfrm>
            <a:off x="10133233" y="5518340"/>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Bildplatzhalter 4">
            <a:extLst>
              <a:ext uri="{FF2B5EF4-FFF2-40B4-BE49-F238E27FC236}">
                <a16:creationId xmlns:a16="http://schemas.microsoft.com/office/drawing/2014/main" id="{3561E328-70B6-85DB-D07B-4E3133D9FE77}"/>
              </a:ext>
            </a:extLst>
          </p:cNvPr>
          <p:cNvSpPr>
            <a:spLocks noGrp="1"/>
          </p:cNvSpPr>
          <p:nvPr>
            <p:ph type="pic" sz="quarter" idx="47"/>
          </p:nvPr>
        </p:nvSpPr>
        <p:spPr>
          <a:xfrm>
            <a:off x="2247851"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5" name="Inhaltsplatzhalter 10">
            <a:extLst>
              <a:ext uri="{FF2B5EF4-FFF2-40B4-BE49-F238E27FC236}">
                <a16:creationId xmlns:a16="http://schemas.microsoft.com/office/drawing/2014/main" id="{818DEC37-95E8-080D-AB4D-58F52BC284EC}"/>
              </a:ext>
            </a:extLst>
          </p:cNvPr>
          <p:cNvSpPr>
            <a:spLocks noGrp="1"/>
          </p:cNvSpPr>
          <p:nvPr>
            <p:ph sz="quarter" idx="48" hasCustomPrompt="1"/>
          </p:nvPr>
        </p:nvSpPr>
        <p:spPr>
          <a:xfrm>
            <a:off x="2247851" y="5518340"/>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411646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Zeitstrah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1" y="244800"/>
            <a:ext cx="11650663" cy="536400"/>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CAF4E23-AC59-4F2B-A7C5-2BF9EA046EC7}"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cxnSp>
        <p:nvCxnSpPr>
          <p:cNvPr id="7" name="Gerade Verbindung mit Pfeil 6">
            <a:extLst>
              <a:ext uri="{FF2B5EF4-FFF2-40B4-BE49-F238E27FC236}">
                <a16:creationId xmlns:a16="http://schemas.microsoft.com/office/drawing/2014/main" id="{3960DD06-5403-402D-6C88-53DCD45F16E1}"/>
              </a:ext>
            </a:extLst>
          </p:cNvPr>
          <p:cNvCxnSpPr/>
          <p:nvPr userDrawn="1"/>
        </p:nvCxnSpPr>
        <p:spPr>
          <a:xfrm>
            <a:off x="269875" y="3497585"/>
            <a:ext cx="11652251" cy="0"/>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15" name="Bildplatzhalter 4">
            <a:extLst>
              <a:ext uri="{FF2B5EF4-FFF2-40B4-BE49-F238E27FC236}">
                <a16:creationId xmlns:a16="http://schemas.microsoft.com/office/drawing/2014/main" id="{F49F2DB0-AB5C-6BD8-064D-373B4B1209AB}"/>
              </a:ext>
            </a:extLst>
          </p:cNvPr>
          <p:cNvSpPr>
            <a:spLocks noGrp="1"/>
          </p:cNvSpPr>
          <p:nvPr>
            <p:ph type="pic" sz="quarter" idx="17"/>
          </p:nvPr>
        </p:nvSpPr>
        <p:spPr>
          <a:xfrm>
            <a:off x="26987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6" name="Bildplatzhalter 4">
            <a:extLst>
              <a:ext uri="{FF2B5EF4-FFF2-40B4-BE49-F238E27FC236}">
                <a16:creationId xmlns:a16="http://schemas.microsoft.com/office/drawing/2014/main" id="{F0B6A180-6984-B9E7-7ADC-A121B77988BD}"/>
              </a:ext>
            </a:extLst>
          </p:cNvPr>
          <p:cNvSpPr>
            <a:spLocks noGrp="1"/>
          </p:cNvSpPr>
          <p:nvPr>
            <p:ph type="pic" sz="quarter" idx="18"/>
          </p:nvPr>
        </p:nvSpPr>
        <p:spPr>
          <a:xfrm>
            <a:off x="197400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7" name="Bildplatzhalter 4">
            <a:extLst>
              <a:ext uri="{FF2B5EF4-FFF2-40B4-BE49-F238E27FC236}">
                <a16:creationId xmlns:a16="http://schemas.microsoft.com/office/drawing/2014/main" id="{38372887-04E8-C5D5-EF4C-1E25A260FB2C}"/>
              </a:ext>
            </a:extLst>
          </p:cNvPr>
          <p:cNvSpPr>
            <a:spLocks noGrp="1"/>
          </p:cNvSpPr>
          <p:nvPr>
            <p:ph type="pic" sz="quarter" idx="19"/>
          </p:nvPr>
        </p:nvSpPr>
        <p:spPr>
          <a:xfrm>
            <a:off x="3667159"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8" name="Bildplatzhalter 4">
            <a:extLst>
              <a:ext uri="{FF2B5EF4-FFF2-40B4-BE49-F238E27FC236}">
                <a16:creationId xmlns:a16="http://schemas.microsoft.com/office/drawing/2014/main" id="{7A14FB65-6B89-A9C8-8DB1-7B1F7CBFAEC8}"/>
              </a:ext>
            </a:extLst>
          </p:cNvPr>
          <p:cNvSpPr>
            <a:spLocks noGrp="1"/>
          </p:cNvSpPr>
          <p:nvPr>
            <p:ph type="pic" sz="quarter" idx="20"/>
          </p:nvPr>
        </p:nvSpPr>
        <p:spPr>
          <a:xfrm>
            <a:off x="536031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9" name="Bildplatzhalter 4">
            <a:extLst>
              <a:ext uri="{FF2B5EF4-FFF2-40B4-BE49-F238E27FC236}">
                <a16:creationId xmlns:a16="http://schemas.microsoft.com/office/drawing/2014/main" id="{CD8F59A9-69CA-1C2A-33D7-AD0BB64181B4}"/>
              </a:ext>
            </a:extLst>
          </p:cNvPr>
          <p:cNvSpPr>
            <a:spLocks noGrp="1"/>
          </p:cNvSpPr>
          <p:nvPr>
            <p:ph type="pic" sz="quarter" idx="21"/>
          </p:nvPr>
        </p:nvSpPr>
        <p:spPr>
          <a:xfrm>
            <a:off x="7053471"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0" name="Bildplatzhalter 4">
            <a:extLst>
              <a:ext uri="{FF2B5EF4-FFF2-40B4-BE49-F238E27FC236}">
                <a16:creationId xmlns:a16="http://schemas.microsoft.com/office/drawing/2014/main" id="{B582FB2A-C51D-65C1-0203-3A5AB4DB0F44}"/>
              </a:ext>
            </a:extLst>
          </p:cNvPr>
          <p:cNvSpPr>
            <a:spLocks noGrp="1"/>
          </p:cNvSpPr>
          <p:nvPr>
            <p:ph type="pic" sz="quarter" idx="22"/>
          </p:nvPr>
        </p:nvSpPr>
        <p:spPr>
          <a:xfrm>
            <a:off x="8746627"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1" name="Bildplatzhalter 4">
            <a:extLst>
              <a:ext uri="{FF2B5EF4-FFF2-40B4-BE49-F238E27FC236}">
                <a16:creationId xmlns:a16="http://schemas.microsoft.com/office/drawing/2014/main" id="{18F14028-DA69-147A-C414-9146D8EAE5FD}"/>
              </a:ext>
            </a:extLst>
          </p:cNvPr>
          <p:cNvSpPr>
            <a:spLocks noGrp="1"/>
          </p:cNvSpPr>
          <p:nvPr>
            <p:ph type="pic" sz="quarter" idx="23"/>
          </p:nvPr>
        </p:nvSpPr>
        <p:spPr>
          <a:xfrm>
            <a:off x="1043978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2" name="Bildplatzhalter 4">
            <a:extLst>
              <a:ext uri="{FF2B5EF4-FFF2-40B4-BE49-F238E27FC236}">
                <a16:creationId xmlns:a16="http://schemas.microsoft.com/office/drawing/2014/main" id="{3A11402F-1392-D5B0-DE17-2E270C800CA5}"/>
              </a:ext>
            </a:extLst>
          </p:cNvPr>
          <p:cNvSpPr>
            <a:spLocks noGrp="1"/>
          </p:cNvSpPr>
          <p:nvPr>
            <p:ph type="pic" sz="quarter" idx="24"/>
          </p:nvPr>
        </p:nvSpPr>
        <p:spPr>
          <a:xfrm>
            <a:off x="1136079"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3" name="Bildplatzhalter 4">
            <a:extLst>
              <a:ext uri="{FF2B5EF4-FFF2-40B4-BE49-F238E27FC236}">
                <a16:creationId xmlns:a16="http://schemas.microsoft.com/office/drawing/2014/main" id="{92F84F7D-2669-46EA-F7E5-F5A3AE35C50F}"/>
              </a:ext>
            </a:extLst>
          </p:cNvPr>
          <p:cNvSpPr>
            <a:spLocks noGrp="1"/>
          </p:cNvSpPr>
          <p:nvPr>
            <p:ph type="pic" sz="quarter" idx="25"/>
          </p:nvPr>
        </p:nvSpPr>
        <p:spPr>
          <a:xfrm>
            <a:off x="2829007"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4" name="Bildplatzhalter 4">
            <a:extLst>
              <a:ext uri="{FF2B5EF4-FFF2-40B4-BE49-F238E27FC236}">
                <a16:creationId xmlns:a16="http://schemas.microsoft.com/office/drawing/2014/main" id="{7F4B621D-593C-EF66-AAA8-260F24BB8163}"/>
              </a:ext>
            </a:extLst>
          </p:cNvPr>
          <p:cNvSpPr>
            <a:spLocks noGrp="1"/>
          </p:cNvSpPr>
          <p:nvPr>
            <p:ph type="pic" sz="quarter" idx="26"/>
          </p:nvPr>
        </p:nvSpPr>
        <p:spPr>
          <a:xfrm>
            <a:off x="4521933"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5" name="Bildplatzhalter 4">
            <a:extLst>
              <a:ext uri="{FF2B5EF4-FFF2-40B4-BE49-F238E27FC236}">
                <a16:creationId xmlns:a16="http://schemas.microsoft.com/office/drawing/2014/main" id="{EAB29708-5948-93D3-1DAE-9AA4E5A03DCE}"/>
              </a:ext>
            </a:extLst>
          </p:cNvPr>
          <p:cNvSpPr>
            <a:spLocks noGrp="1"/>
          </p:cNvSpPr>
          <p:nvPr>
            <p:ph type="pic" sz="quarter" idx="27"/>
          </p:nvPr>
        </p:nvSpPr>
        <p:spPr>
          <a:xfrm>
            <a:off x="6214860"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6" name="Bildplatzhalter 4">
            <a:extLst>
              <a:ext uri="{FF2B5EF4-FFF2-40B4-BE49-F238E27FC236}">
                <a16:creationId xmlns:a16="http://schemas.microsoft.com/office/drawing/2014/main" id="{6590CFDF-AA3F-86A0-462A-8B00EDC3EDDD}"/>
              </a:ext>
            </a:extLst>
          </p:cNvPr>
          <p:cNvSpPr>
            <a:spLocks noGrp="1"/>
          </p:cNvSpPr>
          <p:nvPr>
            <p:ph type="pic" sz="quarter" idx="28"/>
          </p:nvPr>
        </p:nvSpPr>
        <p:spPr>
          <a:xfrm>
            <a:off x="7907787"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7" name="Bildplatzhalter 4">
            <a:extLst>
              <a:ext uri="{FF2B5EF4-FFF2-40B4-BE49-F238E27FC236}">
                <a16:creationId xmlns:a16="http://schemas.microsoft.com/office/drawing/2014/main" id="{F8D57941-57A2-78B6-C142-19F25D64A5F1}"/>
              </a:ext>
            </a:extLst>
          </p:cNvPr>
          <p:cNvSpPr>
            <a:spLocks noGrp="1"/>
          </p:cNvSpPr>
          <p:nvPr>
            <p:ph type="pic" sz="quarter" idx="29"/>
          </p:nvPr>
        </p:nvSpPr>
        <p:spPr>
          <a:xfrm>
            <a:off x="960071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8" name="Inhaltsplatzhalter 10">
            <a:extLst>
              <a:ext uri="{FF2B5EF4-FFF2-40B4-BE49-F238E27FC236}">
                <a16:creationId xmlns:a16="http://schemas.microsoft.com/office/drawing/2014/main" id="{84D95677-0114-3854-2A06-CDDFDD440777}"/>
              </a:ext>
            </a:extLst>
          </p:cNvPr>
          <p:cNvSpPr>
            <a:spLocks noGrp="1"/>
          </p:cNvSpPr>
          <p:nvPr>
            <p:ph sz="quarter" idx="30" hasCustomPrompt="1"/>
          </p:nvPr>
        </p:nvSpPr>
        <p:spPr>
          <a:xfrm>
            <a:off x="269875"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9" name="Inhaltsplatzhalter 10">
            <a:extLst>
              <a:ext uri="{FF2B5EF4-FFF2-40B4-BE49-F238E27FC236}">
                <a16:creationId xmlns:a16="http://schemas.microsoft.com/office/drawing/2014/main" id="{830824E2-E1B0-01AE-F199-E13B717EE78D}"/>
              </a:ext>
            </a:extLst>
          </p:cNvPr>
          <p:cNvSpPr>
            <a:spLocks noGrp="1"/>
          </p:cNvSpPr>
          <p:nvPr>
            <p:ph sz="quarter" idx="31" hasCustomPrompt="1"/>
          </p:nvPr>
        </p:nvSpPr>
        <p:spPr>
          <a:xfrm>
            <a:off x="1974003"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0" name="Inhaltsplatzhalter 10">
            <a:extLst>
              <a:ext uri="{FF2B5EF4-FFF2-40B4-BE49-F238E27FC236}">
                <a16:creationId xmlns:a16="http://schemas.microsoft.com/office/drawing/2014/main" id="{B661178F-E8BD-64EC-8DCE-B999B4D9EABD}"/>
              </a:ext>
            </a:extLst>
          </p:cNvPr>
          <p:cNvSpPr>
            <a:spLocks noGrp="1"/>
          </p:cNvSpPr>
          <p:nvPr>
            <p:ph sz="quarter" idx="32" hasCustomPrompt="1"/>
          </p:nvPr>
        </p:nvSpPr>
        <p:spPr>
          <a:xfrm>
            <a:off x="3667159"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1" name="Inhaltsplatzhalter 10">
            <a:extLst>
              <a:ext uri="{FF2B5EF4-FFF2-40B4-BE49-F238E27FC236}">
                <a16:creationId xmlns:a16="http://schemas.microsoft.com/office/drawing/2014/main" id="{A0685B94-A30D-8020-BFC0-B77022CBDE9F}"/>
              </a:ext>
            </a:extLst>
          </p:cNvPr>
          <p:cNvSpPr>
            <a:spLocks noGrp="1"/>
          </p:cNvSpPr>
          <p:nvPr>
            <p:ph sz="quarter" idx="33" hasCustomPrompt="1"/>
          </p:nvPr>
        </p:nvSpPr>
        <p:spPr>
          <a:xfrm>
            <a:off x="5360315"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2" name="Inhaltsplatzhalter 10">
            <a:extLst>
              <a:ext uri="{FF2B5EF4-FFF2-40B4-BE49-F238E27FC236}">
                <a16:creationId xmlns:a16="http://schemas.microsoft.com/office/drawing/2014/main" id="{7FB39B7C-36A1-9048-02BA-E03566F2EB1F}"/>
              </a:ext>
            </a:extLst>
          </p:cNvPr>
          <p:cNvSpPr>
            <a:spLocks noGrp="1"/>
          </p:cNvSpPr>
          <p:nvPr>
            <p:ph sz="quarter" idx="34" hasCustomPrompt="1"/>
          </p:nvPr>
        </p:nvSpPr>
        <p:spPr>
          <a:xfrm>
            <a:off x="7053471"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3" name="Inhaltsplatzhalter 10">
            <a:extLst>
              <a:ext uri="{FF2B5EF4-FFF2-40B4-BE49-F238E27FC236}">
                <a16:creationId xmlns:a16="http://schemas.microsoft.com/office/drawing/2014/main" id="{15CACBB6-4692-7C6A-8251-BEBD135224A0}"/>
              </a:ext>
            </a:extLst>
          </p:cNvPr>
          <p:cNvSpPr>
            <a:spLocks noGrp="1"/>
          </p:cNvSpPr>
          <p:nvPr>
            <p:ph sz="quarter" idx="35" hasCustomPrompt="1"/>
          </p:nvPr>
        </p:nvSpPr>
        <p:spPr>
          <a:xfrm>
            <a:off x="8746627"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4" name="Inhaltsplatzhalter 10">
            <a:extLst>
              <a:ext uri="{FF2B5EF4-FFF2-40B4-BE49-F238E27FC236}">
                <a16:creationId xmlns:a16="http://schemas.microsoft.com/office/drawing/2014/main" id="{BECB31F3-1FF3-7738-D3E5-314BB6A8314A}"/>
              </a:ext>
            </a:extLst>
          </p:cNvPr>
          <p:cNvSpPr>
            <a:spLocks noGrp="1"/>
          </p:cNvSpPr>
          <p:nvPr>
            <p:ph sz="quarter" idx="36" hasCustomPrompt="1"/>
          </p:nvPr>
        </p:nvSpPr>
        <p:spPr>
          <a:xfrm>
            <a:off x="10439783" y="2949967"/>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5" name="Inhaltsplatzhalter 10">
            <a:extLst>
              <a:ext uri="{FF2B5EF4-FFF2-40B4-BE49-F238E27FC236}">
                <a16:creationId xmlns:a16="http://schemas.microsoft.com/office/drawing/2014/main" id="{62AF25DC-CA5E-4417-22E5-A964FF016F62}"/>
              </a:ext>
            </a:extLst>
          </p:cNvPr>
          <p:cNvSpPr>
            <a:spLocks noGrp="1"/>
          </p:cNvSpPr>
          <p:nvPr>
            <p:ph sz="quarter" idx="37" hasCustomPrompt="1"/>
          </p:nvPr>
        </p:nvSpPr>
        <p:spPr>
          <a:xfrm>
            <a:off x="1136079"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6" name="Inhaltsplatzhalter 10">
            <a:extLst>
              <a:ext uri="{FF2B5EF4-FFF2-40B4-BE49-F238E27FC236}">
                <a16:creationId xmlns:a16="http://schemas.microsoft.com/office/drawing/2014/main" id="{90D56CD7-60EE-495F-ED4B-C31A87C45E84}"/>
              </a:ext>
            </a:extLst>
          </p:cNvPr>
          <p:cNvSpPr>
            <a:spLocks noGrp="1"/>
          </p:cNvSpPr>
          <p:nvPr>
            <p:ph sz="quarter" idx="38" hasCustomPrompt="1"/>
          </p:nvPr>
        </p:nvSpPr>
        <p:spPr>
          <a:xfrm>
            <a:off x="2829006"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7" name="Inhaltsplatzhalter 10">
            <a:extLst>
              <a:ext uri="{FF2B5EF4-FFF2-40B4-BE49-F238E27FC236}">
                <a16:creationId xmlns:a16="http://schemas.microsoft.com/office/drawing/2014/main" id="{28B0CB76-6D72-3E2E-056B-27DB3947102B}"/>
              </a:ext>
            </a:extLst>
          </p:cNvPr>
          <p:cNvSpPr>
            <a:spLocks noGrp="1"/>
          </p:cNvSpPr>
          <p:nvPr>
            <p:ph sz="quarter" idx="39" hasCustomPrompt="1"/>
          </p:nvPr>
        </p:nvSpPr>
        <p:spPr>
          <a:xfrm>
            <a:off x="4521934"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8" name="Inhaltsplatzhalter 10">
            <a:extLst>
              <a:ext uri="{FF2B5EF4-FFF2-40B4-BE49-F238E27FC236}">
                <a16:creationId xmlns:a16="http://schemas.microsoft.com/office/drawing/2014/main" id="{57BA3158-F345-F5B5-83D3-6B1D5546CF23}"/>
              </a:ext>
            </a:extLst>
          </p:cNvPr>
          <p:cNvSpPr>
            <a:spLocks noGrp="1"/>
          </p:cNvSpPr>
          <p:nvPr>
            <p:ph sz="quarter" idx="40" hasCustomPrompt="1"/>
          </p:nvPr>
        </p:nvSpPr>
        <p:spPr>
          <a:xfrm>
            <a:off x="6214861"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9" name="Inhaltsplatzhalter 10">
            <a:extLst>
              <a:ext uri="{FF2B5EF4-FFF2-40B4-BE49-F238E27FC236}">
                <a16:creationId xmlns:a16="http://schemas.microsoft.com/office/drawing/2014/main" id="{FC40280B-F0D4-264E-C17E-3D2B98F56454}"/>
              </a:ext>
            </a:extLst>
          </p:cNvPr>
          <p:cNvSpPr>
            <a:spLocks noGrp="1"/>
          </p:cNvSpPr>
          <p:nvPr>
            <p:ph sz="quarter" idx="41" hasCustomPrompt="1"/>
          </p:nvPr>
        </p:nvSpPr>
        <p:spPr>
          <a:xfrm>
            <a:off x="7907787"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0" name="Inhaltsplatzhalter 10">
            <a:extLst>
              <a:ext uri="{FF2B5EF4-FFF2-40B4-BE49-F238E27FC236}">
                <a16:creationId xmlns:a16="http://schemas.microsoft.com/office/drawing/2014/main" id="{4B3C570F-341A-24E7-0226-5D3A693E9D76}"/>
              </a:ext>
            </a:extLst>
          </p:cNvPr>
          <p:cNvSpPr>
            <a:spLocks noGrp="1"/>
          </p:cNvSpPr>
          <p:nvPr>
            <p:ph sz="quarter" idx="42" hasCustomPrompt="1"/>
          </p:nvPr>
        </p:nvSpPr>
        <p:spPr>
          <a:xfrm>
            <a:off x="9600717" y="5503753"/>
            <a:ext cx="1486799"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537260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7" y="273377"/>
            <a:ext cx="11652249" cy="5951211"/>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D5AC18F9-519B-450C-8149-AC3F8498140A}" type="datetime1">
              <a:rPr lang="en-US" noProof="0" smtClean="0"/>
              <a:t>4/7/26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Institute for Implementation Science in Health Care I Saskia Oesch, MSc</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Tree>
    <p:extLst>
      <p:ext uri="{BB962C8B-B14F-4D97-AF65-F5344CB8AC3E}">
        <p14:creationId xmlns:p14="http://schemas.microsoft.com/office/powerpoint/2010/main" val="4277353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Bild und acht Inhalte">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73EBFA33-E838-4FF1-1D0F-2B8F723A98F0}"/>
              </a:ext>
            </a:extLst>
          </p:cNvPr>
          <p:cNvSpPr>
            <a:spLocks noGrp="1"/>
          </p:cNvSpPr>
          <p:nvPr>
            <p:ph type="pic" sz="quarter" idx="17"/>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65EDFDEC-7873-15BD-1B6F-5DAEB0755EC2}"/>
              </a:ext>
            </a:extLst>
          </p:cNvPr>
          <p:cNvSpPr>
            <a:spLocks noGrp="1"/>
          </p:cNvSpPr>
          <p:nvPr>
            <p:ph type="dt" sz="half" idx="10"/>
          </p:nvPr>
        </p:nvSpPr>
        <p:spPr>
          <a:xfrm>
            <a:off x="10528399" y="6424761"/>
            <a:ext cx="1189348" cy="144016"/>
          </a:xfrm>
        </p:spPr>
        <p:txBody>
          <a:bodyPr/>
          <a:lstStyle>
            <a:lvl1pPr>
              <a:defRPr>
                <a:solidFill>
                  <a:schemeClr val="bg1"/>
                </a:solidFill>
              </a:defRPr>
            </a:lvl1pPr>
          </a:lstStyle>
          <a:p>
            <a:fld id="{8565D316-63E1-49EC-B9DE-450DD55595FD}" type="datetime1">
              <a:rPr lang="en-US" noProof="0" smtClean="0"/>
              <a:t>4/7/26</a:t>
            </a:fld>
            <a:r>
              <a:rPr lang="en-GB" noProof="0"/>
              <a:t>    </a:t>
            </a:r>
            <a:r>
              <a:rPr lang="en-GB" noProof="0" dirty="0"/>
              <a:t>|</a:t>
            </a:r>
          </a:p>
        </p:txBody>
      </p:sp>
      <p:sp>
        <p:nvSpPr>
          <p:cNvPr id="4" name="Fußzeilenplatzhalter 3">
            <a:extLst>
              <a:ext uri="{FF2B5EF4-FFF2-40B4-BE49-F238E27FC236}">
                <a16:creationId xmlns:a16="http://schemas.microsoft.com/office/drawing/2014/main" id="{A604195A-F200-70E1-095F-04D38F55119A}"/>
              </a:ext>
            </a:extLst>
          </p:cNvPr>
          <p:cNvSpPr>
            <a:spLocks noGrp="1"/>
          </p:cNvSpPr>
          <p:nvPr>
            <p:ph type="ftr" sz="quarter" idx="11"/>
          </p:nvPr>
        </p:nvSpPr>
        <p:spPr/>
        <p:txBody>
          <a:bodyPr/>
          <a:lstStyle>
            <a:lvl1pPr>
              <a:defRPr>
                <a:solidFill>
                  <a:schemeClr val="bg1"/>
                </a:solidFill>
              </a:defRPr>
            </a:lvl1pPr>
          </a:lstStyle>
          <a:p>
            <a:r>
              <a:rPr lang="en-US" noProof="0"/>
              <a:t>Institute for Implementation Science in Health Care I Saskia Oesch, MSc</a:t>
            </a:r>
            <a:endParaRPr lang="en-GB" noProof="0" dirty="0"/>
          </a:p>
        </p:txBody>
      </p:sp>
      <p:sp>
        <p:nvSpPr>
          <p:cNvPr id="5" name="Foliennummernplatzhalter 4">
            <a:extLst>
              <a:ext uri="{FF2B5EF4-FFF2-40B4-BE49-F238E27FC236}">
                <a16:creationId xmlns:a16="http://schemas.microsoft.com/office/drawing/2014/main" id="{8F3564CC-433E-0F7E-78ED-4CBD5802F78E}"/>
              </a:ext>
            </a:extLst>
          </p:cNvPr>
          <p:cNvSpPr>
            <a:spLocks noGrp="1"/>
          </p:cNvSpPr>
          <p:nvPr>
            <p:ph type="sldNum" sz="quarter" idx="12"/>
          </p:nvPr>
        </p:nvSpPr>
        <p:spPr>
          <a:xfrm>
            <a:off x="11713325" y="6424761"/>
            <a:ext cx="208800" cy="144016"/>
          </a:xfrm>
        </p:spPr>
        <p:txBody>
          <a:bodyPr/>
          <a:lstStyle>
            <a:lvl1pPr>
              <a:defRPr>
                <a:solidFill>
                  <a:schemeClr val="bg1"/>
                </a:solidFill>
              </a:defRPr>
            </a:lvl1pPr>
          </a:lstStyle>
          <a:p>
            <a:fld id="{442AD375-037F-43D0-B059-5172DA06796A}" type="slidenum">
              <a:rPr lang="en-GB" noProof="0" smtClean="0"/>
              <a:pPr/>
              <a:t>‹#›</a:t>
            </a:fld>
            <a:endParaRPr lang="en-GB" noProof="0" dirty="0"/>
          </a:p>
        </p:txBody>
      </p:sp>
      <p:cxnSp>
        <p:nvCxnSpPr>
          <p:cNvPr id="9" name="Gerader Verbinder 8">
            <a:extLst>
              <a:ext uri="{FF2B5EF4-FFF2-40B4-BE49-F238E27FC236}">
                <a16:creationId xmlns:a16="http://schemas.microsoft.com/office/drawing/2014/main" id="{43F26200-5089-80AE-C07E-2ADBBFCB862E}"/>
              </a:ext>
            </a:extLst>
          </p:cNvPr>
          <p:cNvCxnSpPr>
            <a:cxnSpLocks/>
          </p:cNvCxnSpPr>
          <p:nvPr userDrawn="1"/>
        </p:nvCxnSpPr>
        <p:spPr>
          <a:xfrm>
            <a:off x="1418939" y="6448575"/>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platzhalter 10">
            <a:extLst>
              <a:ext uri="{FF2B5EF4-FFF2-40B4-BE49-F238E27FC236}">
                <a16:creationId xmlns:a16="http://schemas.microsoft.com/office/drawing/2014/main" id="{795B1871-CB5E-1539-590E-A27B00A5B38E}"/>
              </a:ext>
            </a:extLst>
          </p:cNvPr>
          <p:cNvSpPr>
            <a:spLocks noGrp="1"/>
          </p:cNvSpPr>
          <p:nvPr>
            <p:ph type="body" sz="quarter" idx="18" hasCustomPrompt="1"/>
          </p:nvPr>
        </p:nvSpPr>
        <p:spPr>
          <a:xfrm>
            <a:off x="285372" y="6448575"/>
            <a:ext cx="1141200" cy="136800"/>
          </a:xfrm>
          <a:blipFill>
            <a:blip r:embed="rId2" cstate="screen">
              <a:extLst>
                <a:ext uri="{28A0092B-C50C-407E-A947-70E740481C1C}">
                  <a14:useLocalDpi xmlns:a14="http://schemas.microsoft.com/office/drawing/2010/main"/>
                </a:ext>
              </a:extLst>
            </a:blip>
            <a:stretch>
              <a:fillRect/>
            </a:stretch>
          </a:blipFill>
        </p:spPr>
        <p:txBody>
          <a:bodyPr/>
          <a:lstStyle>
            <a:lvl1pPr>
              <a:defRPr sz="133">
                <a:solidFill>
                  <a:schemeClr val="tx1"/>
                </a:solidFill>
              </a:defRPr>
            </a:lvl1pPr>
            <a:lvl2pPr>
              <a:defRPr sz="133">
                <a:solidFill>
                  <a:schemeClr val="bg1"/>
                </a:solidFill>
              </a:defRPr>
            </a:lvl2pPr>
            <a:lvl3pPr>
              <a:defRPr sz="133">
                <a:solidFill>
                  <a:schemeClr val="bg1"/>
                </a:solidFill>
              </a:defRPr>
            </a:lvl3pPr>
            <a:lvl4pPr>
              <a:defRPr sz="133">
                <a:solidFill>
                  <a:schemeClr val="bg1"/>
                </a:solidFill>
              </a:defRPr>
            </a:lvl4pPr>
            <a:lvl5pPr>
              <a:defRPr sz="133">
                <a:solidFill>
                  <a:schemeClr val="bg1"/>
                </a:solidFill>
              </a:defRPr>
            </a:lvl5pPr>
          </a:lstStyle>
          <a:p>
            <a:pPr lvl="0"/>
            <a:r>
              <a:rPr lang="en-GB" noProof="0" dirty="0"/>
              <a:t> </a:t>
            </a:r>
          </a:p>
        </p:txBody>
      </p:sp>
      <p:sp>
        <p:nvSpPr>
          <p:cNvPr id="13" name="Titel 1">
            <a:extLst>
              <a:ext uri="{FF2B5EF4-FFF2-40B4-BE49-F238E27FC236}">
                <a16:creationId xmlns:a16="http://schemas.microsoft.com/office/drawing/2014/main" id="{F7249099-EAE8-15A9-5DD9-4B8BD6C11373}"/>
              </a:ext>
            </a:extLst>
          </p:cNvPr>
          <p:cNvSpPr>
            <a:spLocks noGrp="1"/>
          </p:cNvSpPr>
          <p:nvPr>
            <p:ph type="title" hasCustomPrompt="1"/>
          </p:nvPr>
        </p:nvSpPr>
        <p:spPr>
          <a:xfrm>
            <a:off x="271463" y="244800"/>
            <a:ext cx="11650663" cy="625944"/>
          </a:xfrm>
        </p:spPr>
        <p:txBody>
          <a:bodyPr/>
          <a:lstStyle>
            <a:lvl1pPr>
              <a:defRPr>
                <a:solidFill>
                  <a:schemeClr val="bg1"/>
                </a:solidFill>
              </a:defRPr>
            </a:lvl1pPr>
          </a:lstStyle>
          <a:p>
            <a:r>
              <a:rPr lang="en-GB" noProof="0" dirty="0"/>
              <a:t>Insert title</a:t>
            </a:r>
          </a:p>
        </p:txBody>
      </p:sp>
      <p:sp>
        <p:nvSpPr>
          <p:cNvPr id="8" name="Textplatzhalter 27">
            <a:extLst>
              <a:ext uri="{FF2B5EF4-FFF2-40B4-BE49-F238E27FC236}">
                <a16:creationId xmlns:a16="http://schemas.microsoft.com/office/drawing/2014/main" id="{9EB74D43-ABA5-E11E-DD85-85CF51186C28}"/>
              </a:ext>
            </a:extLst>
          </p:cNvPr>
          <p:cNvSpPr>
            <a:spLocks noGrp="1"/>
          </p:cNvSpPr>
          <p:nvPr>
            <p:ph type="body" sz="quarter" idx="28" hasCustomPrompt="1"/>
          </p:nvPr>
        </p:nvSpPr>
        <p:spPr>
          <a:xfrm>
            <a:off x="3230671" y="27276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10" name="Textplatzhalter 27">
            <a:extLst>
              <a:ext uri="{FF2B5EF4-FFF2-40B4-BE49-F238E27FC236}">
                <a16:creationId xmlns:a16="http://schemas.microsoft.com/office/drawing/2014/main" id="{048FC5CC-2121-56F3-C3F5-B5C874FFB127}"/>
              </a:ext>
            </a:extLst>
          </p:cNvPr>
          <p:cNvSpPr>
            <a:spLocks noGrp="1"/>
          </p:cNvSpPr>
          <p:nvPr>
            <p:ph type="body" sz="quarter" idx="19" hasCustomPrompt="1"/>
          </p:nvPr>
        </p:nvSpPr>
        <p:spPr>
          <a:xfrm>
            <a:off x="276264" y="1826540"/>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1" name="Textplatzhalter 27">
            <a:extLst>
              <a:ext uri="{FF2B5EF4-FFF2-40B4-BE49-F238E27FC236}">
                <a16:creationId xmlns:a16="http://schemas.microsoft.com/office/drawing/2014/main" id="{BB0B7B4E-7C57-28E9-4CB9-B4570ABC59CC}"/>
              </a:ext>
            </a:extLst>
          </p:cNvPr>
          <p:cNvSpPr>
            <a:spLocks noGrp="1"/>
          </p:cNvSpPr>
          <p:nvPr>
            <p:ph type="body" sz="quarter" idx="21" hasCustomPrompt="1"/>
          </p:nvPr>
        </p:nvSpPr>
        <p:spPr>
          <a:xfrm>
            <a:off x="3230960" y="182177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4" name="Textplatzhalter 27">
            <a:extLst>
              <a:ext uri="{FF2B5EF4-FFF2-40B4-BE49-F238E27FC236}">
                <a16:creationId xmlns:a16="http://schemas.microsoft.com/office/drawing/2014/main" id="{A8FF8281-AD66-C77E-347B-07E4F503BA1C}"/>
              </a:ext>
            </a:extLst>
          </p:cNvPr>
          <p:cNvSpPr>
            <a:spLocks noGrp="1"/>
          </p:cNvSpPr>
          <p:nvPr>
            <p:ph type="body" sz="quarter" idx="26" hasCustomPrompt="1"/>
          </p:nvPr>
        </p:nvSpPr>
        <p:spPr>
          <a:xfrm>
            <a:off x="276264" y="273236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0" name="Textplatzhalter 27">
            <a:extLst>
              <a:ext uri="{FF2B5EF4-FFF2-40B4-BE49-F238E27FC236}">
                <a16:creationId xmlns:a16="http://schemas.microsoft.com/office/drawing/2014/main" id="{55EE194A-C397-2617-7780-D86A48CAE74D}"/>
              </a:ext>
            </a:extLst>
          </p:cNvPr>
          <p:cNvSpPr>
            <a:spLocks noGrp="1"/>
          </p:cNvSpPr>
          <p:nvPr>
            <p:ph type="body" sz="quarter" idx="30" hasCustomPrompt="1"/>
          </p:nvPr>
        </p:nvSpPr>
        <p:spPr>
          <a:xfrm>
            <a:off x="275975" y="461168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4" name="Textplatzhalter 27">
            <a:extLst>
              <a:ext uri="{FF2B5EF4-FFF2-40B4-BE49-F238E27FC236}">
                <a16:creationId xmlns:a16="http://schemas.microsoft.com/office/drawing/2014/main" id="{DBF35E7F-D953-CAA9-3A99-15E4880E3A1C}"/>
              </a:ext>
            </a:extLst>
          </p:cNvPr>
          <p:cNvSpPr>
            <a:spLocks noGrp="1"/>
          </p:cNvSpPr>
          <p:nvPr>
            <p:ph type="body" sz="quarter" idx="34" hasCustomPrompt="1"/>
          </p:nvPr>
        </p:nvSpPr>
        <p:spPr>
          <a:xfrm>
            <a:off x="6192311" y="27420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0" name="Textplatzhalter 27">
            <a:extLst>
              <a:ext uri="{FF2B5EF4-FFF2-40B4-BE49-F238E27FC236}">
                <a16:creationId xmlns:a16="http://schemas.microsoft.com/office/drawing/2014/main" id="{692AC1F8-AB87-40B3-4118-64C6B6A63F00}"/>
              </a:ext>
            </a:extLst>
          </p:cNvPr>
          <p:cNvSpPr>
            <a:spLocks noGrp="1"/>
          </p:cNvSpPr>
          <p:nvPr>
            <p:ph type="body" sz="quarter" idx="40" hasCustomPrompt="1"/>
          </p:nvPr>
        </p:nvSpPr>
        <p:spPr>
          <a:xfrm>
            <a:off x="6195128" y="460862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1" name="Textplatzhalter 27">
            <a:extLst>
              <a:ext uri="{FF2B5EF4-FFF2-40B4-BE49-F238E27FC236}">
                <a16:creationId xmlns:a16="http://schemas.microsoft.com/office/drawing/2014/main" id="{8B875A59-87E2-329A-FECC-BEA7FE43BA9A}"/>
              </a:ext>
            </a:extLst>
          </p:cNvPr>
          <p:cNvSpPr>
            <a:spLocks noGrp="1"/>
          </p:cNvSpPr>
          <p:nvPr>
            <p:ph type="body" sz="quarter" idx="32" hasCustomPrompt="1"/>
          </p:nvPr>
        </p:nvSpPr>
        <p:spPr>
          <a:xfrm>
            <a:off x="3232839" y="461168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2" name="Textplatzhalter 27">
            <a:extLst>
              <a:ext uri="{FF2B5EF4-FFF2-40B4-BE49-F238E27FC236}">
                <a16:creationId xmlns:a16="http://schemas.microsoft.com/office/drawing/2014/main" id="{69DCED49-C168-77C0-6547-0CADBD711BD1}"/>
              </a:ext>
            </a:extLst>
          </p:cNvPr>
          <p:cNvSpPr>
            <a:spLocks noGrp="1"/>
          </p:cNvSpPr>
          <p:nvPr>
            <p:ph type="body" sz="quarter" idx="31" hasCustomPrompt="1"/>
          </p:nvPr>
        </p:nvSpPr>
        <p:spPr>
          <a:xfrm>
            <a:off x="3233128"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3" name="Textplatzhalter 27">
            <a:extLst>
              <a:ext uri="{FF2B5EF4-FFF2-40B4-BE49-F238E27FC236}">
                <a16:creationId xmlns:a16="http://schemas.microsoft.com/office/drawing/2014/main" id="{E691F604-DB24-E1B1-CD8D-23BFFC1444A1}"/>
              </a:ext>
            </a:extLst>
          </p:cNvPr>
          <p:cNvSpPr>
            <a:spLocks noGrp="1"/>
          </p:cNvSpPr>
          <p:nvPr>
            <p:ph type="body" sz="quarter" idx="29" hasCustomPrompt="1"/>
          </p:nvPr>
        </p:nvSpPr>
        <p:spPr>
          <a:xfrm>
            <a:off x="276264"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4" name="Textplatzhalter 27">
            <a:extLst>
              <a:ext uri="{FF2B5EF4-FFF2-40B4-BE49-F238E27FC236}">
                <a16:creationId xmlns:a16="http://schemas.microsoft.com/office/drawing/2014/main" id="{48B584AC-71CB-16D8-E722-8AC5553FE598}"/>
              </a:ext>
            </a:extLst>
          </p:cNvPr>
          <p:cNvSpPr>
            <a:spLocks noGrp="1"/>
          </p:cNvSpPr>
          <p:nvPr>
            <p:ph type="body" sz="quarter" idx="33" hasCustomPrompt="1"/>
          </p:nvPr>
        </p:nvSpPr>
        <p:spPr>
          <a:xfrm>
            <a:off x="6192601" y="183617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5" name="Textplatzhalter 27">
            <a:extLst>
              <a:ext uri="{FF2B5EF4-FFF2-40B4-BE49-F238E27FC236}">
                <a16:creationId xmlns:a16="http://schemas.microsoft.com/office/drawing/2014/main" id="{64EFC00D-C82F-63F3-901A-E32AA5563D77}"/>
              </a:ext>
            </a:extLst>
          </p:cNvPr>
          <p:cNvSpPr>
            <a:spLocks noGrp="1"/>
          </p:cNvSpPr>
          <p:nvPr>
            <p:ph type="body" sz="quarter" idx="39" hasCustomPrompt="1"/>
          </p:nvPr>
        </p:nvSpPr>
        <p:spPr>
          <a:xfrm>
            <a:off x="6195417" y="370279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6" name="Textplatzhalter 27">
            <a:extLst>
              <a:ext uri="{FF2B5EF4-FFF2-40B4-BE49-F238E27FC236}">
                <a16:creationId xmlns:a16="http://schemas.microsoft.com/office/drawing/2014/main" id="{2F484B0C-2F5D-4A41-8BBA-C15A9F143EBE}"/>
              </a:ext>
            </a:extLst>
          </p:cNvPr>
          <p:cNvSpPr>
            <a:spLocks noGrp="1"/>
          </p:cNvSpPr>
          <p:nvPr>
            <p:ph type="body" sz="quarter" idx="35" hasCustomPrompt="1"/>
          </p:nvPr>
        </p:nvSpPr>
        <p:spPr>
          <a:xfrm>
            <a:off x="9150113" y="1831417"/>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7" name="Textplatzhalter 27">
            <a:extLst>
              <a:ext uri="{FF2B5EF4-FFF2-40B4-BE49-F238E27FC236}">
                <a16:creationId xmlns:a16="http://schemas.microsoft.com/office/drawing/2014/main" id="{4885B59F-449F-B852-F442-3B1C68A2AA63}"/>
              </a:ext>
            </a:extLst>
          </p:cNvPr>
          <p:cNvSpPr>
            <a:spLocks noGrp="1"/>
          </p:cNvSpPr>
          <p:nvPr>
            <p:ph type="body" sz="quarter" idx="36" hasCustomPrompt="1"/>
          </p:nvPr>
        </p:nvSpPr>
        <p:spPr>
          <a:xfrm>
            <a:off x="9149824" y="273724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8" name="Textplatzhalter 27">
            <a:extLst>
              <a:ext uri="{FF2B5EF4-FFF2-40B4-BE49-F238E27FC236}">
                <a16:creationId xmlns:a16="http://schemas.microsoft.com/office/drawing/2014/main" id="{AA5DC075-9286-B8C4-CD9F-B561C39392C6}"/>
              </a:ext>
            </a:extLst>
          </p:cNvPr>
          <p:cNvSpPr>
            <a:spLocks noGrp="1"/>
          </p:cNvSpPr>
          <p:nvPr>
            <p:ph type="body" sz="quarter" idx="37" hasCustomPrompt="1"/>
          </p:nvPr>
        </p:nvSpPr>
        <p:spPr>
          <a:xfrm>
            <a:off x="9152283" y="370279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9" name="Textplatzhalter 27">
            <a:extLst>
              <a:ext uri="{FF2B5EF4-FFF2-40B4-BE49-F238E27FC236}">
                <a16:creationId xmlns:a16="http://schemas.microsoft.com/office/drawing/2014/main" id="{2B7C5942-88D4-4AE4-D493-E6EB256531BC}"/>
              </a:ext>
            </a:extLst>
          </p:cNvPr>
          <p:cNvSpPr>
            <a:spLocks noGrp="1"/>
          </p:cNvSpPr>
          <p:nvPr>
            <p:ph type="body" sz="quarter" idx="38" hasCustomPrompt="1"/>
          </p:nvPr>
        </p:nvSpPr>
        <p:spPr>
          <a:xfrm>
            <a:off x="9151992" y="460862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Tree>
    <p:extLst>
      <p:ext uri="{BB962C8B-B14F-4D97-AF65-F5344CB8AC3E}">
        <p14:creationId xmlns:p14="http://schemas.microsoft.com/office/powerpoint/2010/main" val="4093960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ht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71460" y="3228983"/>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9D73AFE-E58E-4401-83A3-8F22A51654CF}"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Inhaltsplatzhalter 2">
            <a:extLst>
              <a:ext uri="{FF2B5EF4-FFF2-40B4-BE49-F238E27FC236}">
                <a16:creationId xmlns:a16="http://schemas.microsoft.com/office/drawing/2014/main" id="{AAED8CC9-45E8-1A12-FE4B-99B48514CF4E}"/>
              </a:ext>
            </a:extLst>
          </p:cNvPr>
          <p:cNvSpPr>
            <a:spLocks noGrp="1"/>
          </p:cNvSpPr>
          <p:nvPr>
            <p:ph idx="13" hasCustomPrompt="1"/>
          </p:nvPr>
        </p:nvSpPr>
        <p:spPr>
          <a:xfrm>
            <a:off x="3231317" y="3228983"/>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1" name="Inhaltsplatzhalter 2">
            <a:extLst>
              <a:ext uri="{FF2B5EF4-FFF2-40B4-BE49-F238E27FC236}">
                <a16:creationId xmlns:a16="http://schemas.microsoft.com/office/drawing/2014/main" id="{B0E65F99-D41E-97A8-5B90-921DFF4F75CF}"/>
              </a:ext>
            </a:extLst>
          </p:cNvPr>
          <p:cNvSpPr>
            <a:spLocks noGrp="1"/>
          </p:cNvSpPr>
          <p:nvPr>
            <p:ph idx="14" hasCustomPrompt="1"/>
          </p:nvPr>
        </p:nvSpPr>
        <p:spPr>
          <a:xfrm>
            <a:off x="6191175" y="3228983"/>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2">
            <a:extLst>
              <a:ext uri="{FF2B5EF4-FFF2-40B4-BE49-F238E27FC236}">
                <a16:creationId xmlns:a16="http://schemas.microsoft.com/office/drawing/2014/main" id="{E2B30555-3BA5-1953-D982-C69CB839D8F4}"/>
              </a:ext>
            </a:extLst>
          </p:cNvPr>
          <p:cNvSpPr>
            <a:spLocks noGrp="1"/>
          </p:cNvSpPr>
          <p:nvPr>
            <p:ph idx="15" hasCustomPrompt="1"/>
          </p:nvPr>
        </p:nvSpPr>
        <p:spPr>
          <a:xfrm>
            <a:off x="9151032" y="3228983"/>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6" name="Inhaltsplatzhalter 2">
            <a:extLst>
              <a:ext uri="{FF2B5EF4-FFF2-40B4-BE49-F238E27FC236}">
                <a16:creationId xmlns:a16="http://schemas.microsoft.com/office/drawing/2014/main" id="{B4DAEC7F-9097-CC65-18FC-ABDF8656180C}"/>
              </a:ext>
            </a:extLst>
          </p:cNvPr>
          <p:cNvSpPr>
            <a:spLocks noGrp="1"/>
          </p:cNvSpPr>
          <p:nvPr>
            <p:ph idx="19" hasCustomPrompt="1"/>
          </p:nvPr>
        </p:nvSpPr>
        <p:spPr>
          <a:xfrm>
            <a:off x="9151031" y="1371600"/>
            <a:ext cx="2775600" cy="1716981"/>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2">
            <a:extLst>
              <a:ext uri="{FF2B5EF4-FFF2-40B4-BE49-F238E27FC236}">
                <a16:creationId xmlns:a16="http://schemas.microsoft.com/office/drawing/2014/main" id="{999A24F7-6F45-D408-172F-9FCB5D02667F}"/>
              </a:ext>
            </a:extLst>
          </p:cNvPr>
          <p:cNvSpPr>
            <a:spLocks noGrp="1"/>
          </p:cNvSpPr>
          <p:nvPr>
            <p:ph idx="20" hasCustomPrompt="1"/>
          </p:nvPr>
        </p:nvSpPr>
        <p:spPr>
          <a:xfrm>
            <a:off x="6191175" y="1371600"/>
            <a:ext cx="2775600" cy="1716981"/>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Inhaltsplatzhalter 2">
            <a:extLst>
              <a:ext uri="{FF2B5EF4-FFF2-40B4-BE49-F238E27FC236}">
                <a16:creationId xmlns:a16="http://schemas.microsoft.com/office/drawing/2014/main" id="{F564AFF4-7AFB-5D44-CE32-7B8A59C91178}"/>
              </a:ext>
            </a:extLst>
          </p:cNvPr>
          <p:cNvSpPr>
            <a:spLocks noGrp="1"/>
          </p:cNvSpPr>
          <p:nvPr>
            <p:ph idx="21" hasCustomPrompt="1"/>
          </p:nvPr>
        </p:nvSpPr>
        <p:spPr>
          <a:xfrm>
            <a:off x="3231317" y="1371600"/>
            <a:ext cx="2775600" cy="1716981"/>
          </a:xfrm>
        </p:spPr>
        <p:txBody>
          <a:bodyPr/>
          <a:lstStyle>
            <a:lvl1pPr>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1460" y="1371600"/>
            <a:ext cx="2775600" cy="1716981"/>
          </a:xfrm>
        </p:spPr>
        <p:txBody>
          <a:bodyPr/>
          <a:lstStyle>
            <a:lvl1pPr>
              <a:tabLst>
                <a:tab pos="1704932" algn="l"/>
              </a:tabLst>
              <a:defRPr/>
            </a:lvl1pPr>
            <a:lvl2pPr marL="226794" indent="-226794">
              <a:buFont typeface="Source Sans Pro" panose="020B0503030403020204" pitchFamily="34" charset="0"/>
              <a:buChar char="―"/>
              <a:defRPr/>
            </a:lvl2pPr>
            <a:lvl3pPr marL="658784" indent="-226794">
              <a:buFont typeface="Source Sans Pro" panose="020B0503030403020204" pitchFamily="34" charset="0"/>
              <a:buChar char="―"/>
              <a:defRPr/>
            </a:lvl3pPr>
            <a:lvl4pPr marL="1090773" indent="-226794">
              <a:buFont typeface="Source Sans Pro" panose="020B0503030403020204" pitchFamily="34" charset="0"/>
              <a:buChar char="―"/>
              <a:defRPr/>
            </a:lvl4pPr>
            <a:lvl5pPr marL="1522762" indent="-226794">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platzhalter 8">
            <a:extLst>
              <a:ext uri="{FF2B5EF4-FFF2-40B4-BE49-F238E27FC236}">
                <a16:creationId xmlns:a16="http://schemas.microsoft.com/office/drawing/2014/main" id="{3E32DEA9-77CE-B434-4A3D-3AAB04FD7845}"/>
              </a:ext>
            </a:extLst>
          </p:cNvPr>
          <p:cNvSpPr>
            <a:spLocks noGrp="1"/>
          </p:cNvSpPr>
          <p:nvPr>
            <p:ph type="body" sz="quarter" idx="23" hasCustomPrompt="1"/>
          </p:nvPr>
        </p:nvSpPr>
        <p:spPr>
          <a:xfrm>
            <a:off x="270000" y="6019388"/>
            <a:ext cx="5736917" cy="205200"/>
          </a:xfrm>
        </p:spPr>
        <p:txBody>
          <a:bodyPr/>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222008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EDD8607-7E1C-42FF-913A-43735FB48C59}" type="datetime1">
              <a:rPr lang="en-US" noProof="0" smtClean="0"/>
              <a:t>4/7/26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0583" y="2700001"/>
            <a:ext cx="2778003" cy="3524588"/>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Contact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pic>
        <p:nvPicPr>
          <p:cNvPr id="8" name="Grafik 7">
            <a:extLst>
              <a:ext uri="{FF2B5EF4-FFF2-40B4-BE49-F238E27FC236}">
                <a16:creationId xmlns:a16="http://schemas.microsoft.com/office/drawing/2014/main" id="{D08ED976-BD70-59ED-B970-3FA256DEE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3" y="263785"/>
            <a:ext cx="1590020" cy="550800"/>
          </a:xfrm>
          <a:prstGeom prst="rect">
            <a:avLst/>
          </a:prstGeom>
        </p:spPr>
      </p:pic>
      <p:sp>
        <p:nvSpPr>
          <p:cNvPr id="14" name="Inhaltsplatzhalter 2">
            <a:extLst>
              <a:ext uri="{FF2B5EF4-FFF2-40B4-BE49-F238E27FC236}">
                <a16:creationId xmlns:a16="http://schemas.microsoft.com/office/drawing/2014/main" id="{DADD2F24-DA82-E6C1-DFC7-E7D6DA1F104A}"/>
              </a:ext>
            </a:extLst>
          </p:cNvPr>
          <p:cNvSpPr>
            <a:spLocks noGrp="1"/>
          </p:cNvSpPr>
          <p:nvPr>
            <p:ph idx="24" hasCustomPrompt="1"/>
          </p:nvPr>
        </p:nvSpPr>
        <p:spPr>
          <a:xfrm>
            <a:off x="276512" y="1389564"/>
            <a:ext cx="856800" cy="856800"/>
          </a:xfrm>
        </p:spPr>
        <p:txBody>
          <a:bodyPr anchor="ctr"/>
          <a:lstStyle>
            <a:lvl1pPr algn="ctr">
              <a:tabLst>
                <a:tab pos="1704932" algn="l"/>
              </a:tabLst>
              <a:defRPr/>
            </a:lvl1pPr>
            <a:lvl2pPr marL="174621" indent="-174621">
              <a:buFont typeface="Source Sans Pro" panose="020B0503030403020204" pitchFamily="34" charset="0"/>
              <a:buChar char="―"/>
              <a:defRPr/>
            </a:lvl2pPr>
            <a:lvl3pPr marL="360354" indent="-185734">
              <a:buFont typeface="Source Sans Pro" panose="020B0503030403020204" pitchFamily="34" charset="0"/>
              <a:buChar char="―"/>
              <a:defRPr/>
            </a:lvl3pPr>
            <a:lvl4pPr marL="534975" indent="-174621">
              <a:buFont typeface="Source Sans Pro" panose="020B0503030403020204" pitchFamily="34" charset="0"/>
              <a:buChar char="―"/>
              <a:defRPr/>
            </a:lvl4pPr>
            <a:lvl5pPr marL="719121" indent="-184146">
              <a:buFont typeface="Source Sans Pro" panose="020B0503030403020204" pitchFamily="34" charset="0"/>
              <a:buChar char="―"/>
              <a:defRPr/>
            </a:lvl5pPr>
          </a:lstStyle>
          <a:p>
            <a:pPr lvl="0"/>
            <a:r>
              <a:rPr lang="en-GB" noProof="0" dirty="0"/>
              <a:t>QR-Code</a:t>
            </a:r>
          </a:p>
        </p:txBody>
      </p:sp>
      <p:cxnSp>
        <p:nvCxnSpPr>
          <p:cNvPr id="15" name="Gerader Verbinder 14">
            <a:extLst>
              <a:ext uri="{FF2B5EF4-FFF2-40B4-BE49-F238E27FC236}">
                <a16:creationId xmlns:a16="http://schemas.microsoft.com/office/drawing/2014/main" id="{B8FD34BD-5602-5735-423C-351E3E46BFED}"/>
              </a:ext>
            </a:extLst>
          </p:cNvPr>
          <p:cNvCxnSpPr>
            <a:cxnSpLocks/>
          </p:cNvCxnSpPr>
          <p:nvPr userDrawn="1"/>
        </p:nvCxnSpPr>
        <p:spPr>
          <a:xfrm>
            <a:off x="270583" y="2492896"/>
            <a:ext cx="2778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84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50D745EA-753E-4C03-947A-F659D215B293}" type="datetime1">
              <a:rPr lang="en-US" noProof="0" smtClean="0"/>
              <a:t>4/7/26</a:t>
            </a:fld>
            <a:endParaRPr lang="en-GB" noProof="0"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3837984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A73D07DC-5C87-4DA9-85E7-062F4A0CB24C}" type="datetime1">
              <a:rPr lang="en-US" noProof="0" smtClean="0"/>
              <a:t>4/7/26</a:t>
            </a:fld>
            <a:endParaRPr lang="en-GB" noProof="0"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05446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13115"/>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a:lvl1pPr>
          </a:lstStyle>
          <a:p>
            <a:fld id="{DFACC305-E0E3-40C7-AB0E-AB98383808D4}" type="datetime1">
              <a:rPr lang="en-US" noProof="0" smtClean="0"/>
              <a:t>4/7/26</a:t>
            </a:fld>
            <a:endParaRPr lang="de-CH" noProof="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a:lvl1pPr>
          </a:lstStyle>
          <a:p>
            <a:r>
              <a:rPr lang="en-US" noProof="0"/>
              <a:t>Institute for Implementation Science in Health Care I Saskia Oesch, MSc</a:t>
            </a:r>
            <a:endParaRPr lang="de-CH" noProof="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a:lvl1pPr>
          </a:lstStyle>
          <a:p>
            <a:r>
              <a:rPr lang="de-CH" noProof="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Textplatzhalter 12">
            <a:extLst>
              <a:ext uri="{FF2B5EF4-FFF2-40B4-BE49-F238E27FC236}">
                <a16:creationId xmlns:a16="http://schemas.microsoft.com/office/drawing/2014/main" id="{7B00AE1C-C971-C5C1-1DCB-41F3370C34D2}"/>
              </a:ext>
            </a:extLst>
          </p:cNvPr>
          <p:cNvSpPr>
            <a:spLocks noGrp="1"/>
          </p:cNvSpPr>
          <p:nvPr>
            <p:ph type="body" sz="quarter" idx="14" hasCustomPrompt="1"/>
          </p:nvPr>
        </p:nvSpPr>
        <p:spPr>
          <a:xfrm>
            <a:off x="4613920" y="262052"/>
            <a:ext cx="3465505" cy="535498"/>
          </a:xfrm>
        </p:spPr>
        <p:txBody>
          <a:bodyPr anchor="ctr"/>
          <a:lstStyle>
            <a:lvl1pPr>
              <a:lnSpc>
                <a:spcPct val="97000"/>
              </a:lnSpc>
              <a:defRPr sz="1300" spc="-20" baseline="0">
                <a:latin typeface="Source Sans Pro SemiBold" panose="020B0603030403020204" pitchFamily="34" charset="0"/>
              </a:defRPr>
            </a:lvl1pPr>
          </a:lstStyle>
          <a:p>
            <a:pPr lvl="0"/>
            <a:r>
              <a:rPr lang="de-CH" noProof="0" dirty="0"/>
              <a:t>Organisationseinheit</a:t>
            </a:r>
          </a:p>
        </p:txBody>
      </p: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710544"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de-CH" noProof="0" dirty="0"/>
              <a:t>Titel hinzufügen</a:t>
            </a:r>
          </a:p>
          <a:p>
            <a:pPr lvl="1"/>
            <a:r>
              <a:rPr lang="de-CH" noProof="0" dirty="0"/>
              <a:t>Zweite Ebene (Untertitel)</a:t>
            </a:r>
          </a:p>
          <a:p>
            <a:pPr lvl="2"/>
            <a:r>
              <a:rPr lang="de-CH" noProof="0" dirty="0"/>
              <a:t>Dritte Ebene (Vorname Name/Datum)</a:t>
            </a:r>
          </a:p>
        </p:txBody>
      </p:sp>
      <p:pic>
        <p:nvPicPr>
          <p:cNvPr id="2" name="Inhaltsplatzhalter 19">
            <a:extLst>
              <a:ext uri="{FF2B5EF4-FFF2-40B4-BE49-F238E27FC236}">
                <a16:creationId xmlns:a16="http://schemas.microsoft.com/office/drawing/2014/main" id="{90BEBC0D-F1CC-0AFC-C5D0-C5B59F48E93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6105" y="381686"/>
            <a:ext cx="1901617" cy="332782"/>
          </a:xfrm>
          <a:prstGeom prst="rect">
            <a:avLst/>
          </a:prstGeom>
        </p:spPr>
      </p:pic>
    </p:spTree>
    <p:extLst>
      <p:ext uri="{BB962C8B-B14F-4D97-AF65-F5344CB8AC3E}">
        <p14:creationId xmlns:p14="http://schemas.microsoft.com/office/powerpoint/2010/main" val="815520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13115"/>
          </a:xfrm>
          <a:pattFill prst="lgCheck">
            <a:fgClr>
              <a:schemeClr val="bg1">
                <a:lumMod val="85000"/>
              </a:schemeClr>
            </a:fgClr>
            <a:bgClr>
              <a:schemeClr val="bg1"/>
            </a:bgClr>
          </a:pattFill>
        </p:spPr>
        <p:txBody>
          <a:bodyPr tIns="720000" anchor="ctr"/>
          <a:lstStyle>
            <a:lvl1pPr algn="ctr">
              <a:defRPr sz="1200"/>
            </a:lvl1pPr>
          </a:lstStyle>
          <a:p>
            <a:r>
              <a:rPr lang="de-DE" noProof="0" dirty="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00">
                <a:solidFill>
                  <a:schemeClr val="bg1"/>
                </a:solidFill>
              </a:defRPr>
            </a:lvl1pPr>
          </a:lstStyle>
          <a:p>
            <a:r>
              <a:rPr lang="de-DE" noProof="0" dirty="0"/>
              <a:t>6/6/2025</a:t>
            </a:r>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00">
                <a:solidFill>
                  <a:schemeClr val="bg1"/>
                </a:solidFill>
              </a:defRPr>
            </a:lvl1pPr>
          </a:lstStyle>
          <a:p>
            <a:r>
              <a:rPr lang="nb-NO" noProof="0"/>
              <a:t>EIE 2025 myrta.kohler@uzh.ch</a:t>
            </a:r>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pic>
        <p:nvPicPr>
          <p:cNvPr id="2" name="Inhaltsplatzhalter 19">
            <a:extLst>
              <a:ext uri="{FF2B5EF4-FFF2-40B4-BE49-F238E27FC236}">
                <a16:creationId xmlns:a16="http://schemas.microsoft.com/office/drawing/2014/main" id="{C9DA20A3-7E71-2497-7640-91C887C140E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9389" y="372156"/>
            <a:ext cx="1901617" cy="332782"/>
          </a:xfrm>
          <a:prstGeom prst="rect">
            <a:avLst/>
          </a:prstGeom>
        </p:spPr>
      </p:pic>
      <p:pic>
        <p:nvPicPr>
          <p:cNvPr id="3" name="Inhaltsplatzhalter 18">
            <a:extLst>
              <a:ext uri="{FF2B5EF4-FFF2-40B4-BE49-F238E27FC236}">
                <a16:creationId xmlns:a16="http://schemas.microsoft.com/office/drawing/2014/main" id="{2FB76DD7-398E-48B8-9B23-CF4A9033A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9620" y="92029"/>
            <a:ext cx="617754" cy="656878"/>
          </a:xfrm>
          <a:prstGeom prst="rect">
            <a:avLst/>
          </a:prstGeom>
        </p:spPr>
      </p:pic>
    </p:spTree>
    <p:extLst>
      <p:ext uri="{BB962C8B-B14F-4D97-AF65-F5344CB8AC3E}">
        <p14:creationId xmlns:p14="http://schemas.microsoft.com/office/powerpoint/2010/main" val="297071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289224"/>
            <a:ext cx="11650663" cy="5935364"/>
          </a:xfrm>
          <a:solidFill>
            <a:schemeClr val="accent1"/>
          </a:solidFill>
        </p:spPr>
        <p:txBody>
          <a:bodyPr tIns="324000" rIns="0" anchor="t"/>
          <a:lstStyle>
            <a:lvl1pPr algn="r">
              <a:lnSpc>
                <a:spcPct val="100000"/>
              </a:lnSpc>
              <a:spcBef>
                <a:spcPts val="0"/>
              </a:spcBef>
              <a:spcAft>
                <a:spcPts val="0"/>
              </a:spcAft>
              <a:defRPr sz="45000" b="1">
                <a:solidFill>
                  <a:schemeClr val="accent1">
                    <a:lumMod val="60000"/>
                    <a:lumOff val="40000"/>
                  </a:schemeClr>
                </a:solidFill>
              </a:defRPr>
            </a:lvl1pPr>
            <a:lvl2pPr marL="174625" indent="-174625" algn="r">
              <a:buFont typeface="Source Sans Pro" panose="020B0503030403020204" pitchFamily="34" charset="0"/>
              <a:buChar char="―"/>
              <a:defRPr/>
            </a:lvl2pPr>
            <a:lvl3pPr marL="360363" indent="-185738" algn="r">
              <a:buFont typeface="Source Sans Pro" panose="020B0503030403020204" pitchFamily="34" charset="0"/>
              <a:buChar char="―"/>
              <a:defRPr/>
            </a:lvl3pPr>
            <a:lvl4pPr marL="534988" indent="-174625" algn="r">
              <a:buFont typeface="Source Sans Pro" panose="020B0503030403020204" pitchFamily="34" charset="0"/>
              <a:buChar char="―"/>
              <a:defRPr/>
            </a:lvl4pPr>
            <a:lvl5pPr marL="719138" indent="-184150" algn="r">
              <a:buFont typeface="Source Sans Pro" panose="020B0503030403020204" pitchFamily="34" charset="0"/>
              <a:buChar char="―"/>
              <a:defRPr/>
            </a:lvl5pPr>
          </a:lstStyle>
          <a:p>
            <a:pPr lvl="0"/>
            <a:r>
              <a:rPr lang="de-CH" dirty="0"/>
              <a:t>0</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r>
              <a:rPr lang="de-DE" dirty="0"/>
              <a:t>6/6/2025</a:t>
            </a:r>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nb-NO"/>
              <a:t>EIE 2025 myrta.kohler@uzh.ch</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dirty="0"/>
          </a:p>
        </p:txBody>
      </p:sp>
    </p:spTree>
    <p:extLst>
      <p:ext uri="{BB962C8B-B14F-4D97-AF65-F5344CB8AC3E}">
        <p14:creationId xmlns:p14="http://schemas.microsoft.com/office/powerpoint/2010/main" val="4271409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1" y="870744"/>
            <a:ext cx="11650663" cy="51505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52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r>
              <a:rPr lang="de-DE" noProof="0" dirty="0"/>
              <a:t>6/6/2025</a:t>
            </a:r>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nb-NO" noProof="0"/>
              <a:t>EIE 2025 myrta.kohler@uzh.ch</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1289"/>
            <a:ext cx="5826000" cy="2033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pic>
        <p:nvPicPr>
          <p:cNvPr id="7" name="Inhaltsplatzhalter 18">
            <a:extLst>
              <a:ext uri="{FF2B5EF4-FFF2-40B4-BE49-F238E27FC236}">
                <a16:creationId xmlns:a16="http://schemas.microsoft.com/office/drawing/2014/main" id="{A8B1BF7E-79AE-F3A9-A595-8D22F778D0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9620" y="92029"/>
            <a:ext cx="617754" cy="656878"/>
          </a:xfrm>
          <a:prstGeom prst="rect">
            <a:avLst/>
          </a:prstGeom>
        </p:spPr>
      </p:pic>
    </p:spTree>
    <p:extLst>
      <p:ext uri="{BB962C8B-B14F-4D97-AF65-F5344CB8AC3E}">
        <p14:creationId xmlns:p14="http://schemas.microsoft.com/office/powerpoint/2010/main" val="479570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r>
              <a:rPr lang="de-DE" noProof="0" dirty="0"/>
              <a:t>6/6/2025</a:t>
            </a:r>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nb-NO" noProof="0"/>
              <a:t>EIE 2025 myrta.kohler@uzh.ch</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de-DE" noProof="0" dirty="0"/>
              <a:t>Bild durch Klicken auf Symbol hinzufügen</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271462" y="1371600"/>
            <a:ext cx="5724000" cy="4628621"/>
          </a:xfrm>
        </p:spPr>
        <p:txBody>
          <a:bodyPr/>
          <a:lstStyle>
            <a:lvl1pPr>
              <a:spcAft>
                <a:spcPts val="0"/>
              </a:spcAft>
              <a:defRPr sz="1600"/>
            </a:lvl1pPr>
            <a:lvl2pPr marL="226800" indent="-226800">
              <a:spcBef>
                <a:spcPts val="1000"/>
              </a:spcBef>
              <a:spcAft>
                <a:spcPts val="0"/>
              </a:spcAft>
              <a:defRPr sz="1600"/>
            </a:lvl2pPr>
            <a:lvl3pPr marL="658800" indent="-226800">
              <a:spcBef>
                <a:spcPts val="1000"/>
              </a:spcBef>
              <a:spcAft>
                <a:spcPts val="0"/>
              </a:spcAft>
              <a:defRPr sz="1600"/>
            </a:lvl3pPr>
            <a:lvl4pPr marL="1090800" indent="-226800">
              <a:spcBef>
                <a:spcPts val="1000"/>
              </a:spcBef>
              <a:spcAft>
                <a:spcPts val="0"/>
              </a:spcAft>
              <a:defRPr sz="1600"/>
            </a:lvl4pPr>
            <a:lvl5pPr marL="1522800" indent="-342000">
              <a:spcBef>
                <a:spcPts val="1000"/>
              </a:spcBef>
              <a:spcAft>
                <a:spcPts val="0"/>
              </a:spcAft>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chapter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00221"/>
            <a:ext cx="5734380"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pic>
        <p:nvPicPr>
          <p:cNvPr id="9" name="Inhaltsplatzhalter 18">
            <a:extLst>
              <a:ext uri="{FF2B5EF4-FFF2-40B4-BE49-F238E27FC236}">
                <a16:creationId xmlns:a16="http://schemas.microsoft.com/office/drawing/2014/main" id="{D32ABC43-1018-6976-1F56-9263B3B816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9620" y="92029"/>
            <a:ext cx="617754" cy="656878"/>
          </a:xfrm>
          <a:prstGeom prst="rect">
            <a:avLst/>
          </a:prstGeom>
        </p:spPr>
      </p:pic>
    </p:spTree>
    <p:extLst>
      <p:ext uri="{BB962C8B-B14F-4D97-AF65-F5344CB8AC3E}">
        <p14:creationId xmlns:p14="http://schemas.microsoft.com/office/powerpoint/2010/main" val="416978173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r>
              <a:rPr lang="de-DE" noProof="0" dirty="0"/>
              <a:t>6/6/2025</a:t>
            </a:r>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nb-NO" noProof="0"/>
              <a:t>EIE 2025 myrta.kohler@uzh.ch</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0582" y="2700000"/>
            <a:ext cx="2778003" cy="3524588"/>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Contact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pic>
        <p:nvPicPr>
          <p:cNvPr id="8" name="Grafik 7">
            <a:extLst>
              <a:ext uri="{FF2B5EF4-FFF2-40B4-BE49-F238E27FC236}">
                <a16:creationId xmlns:a16="http://schemas.microsoft.com/office/drawing/2014/main" id="{D08ED976-BD70-59ED-B970-3FA256DEE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4" name="Inhaltsplatzhalter 2">
            <a:extLst>
              <a:ext uri="{FF2B5EF4-FFF2-40B4-BE49-F238E27FC236}">
                <a16:creationId xmlns:a16="http://schemas.microsoft.com/office/drawing/2014/main" id="{DADD2F24-DA82-E6C1-DFC7-E7D6DA1F104A}"/>
              </a:ext>
            </a:extLst>
          </p:cNvPr>
          <p:cNvSpPr>
            <a:spLocks noGrp="1"/>
          </p:cNvSpPr>
          <p:nvPr>
            <p:ph idx="24" hasCustomPrompt="1"/>
          </p:nvPr>
        </p:nvSpPr>
        <p:spPr>
          <a:xfrm>
            <a:off x="276512" y="1389564"/>
            <a:ext cx="856800" cy="856800"/>
          </a:xfrm>
        </p:spPr>
        <p:txBody>
          <a:bodyPr anchor="ctr"/>
          <a:lstStyle>
            <a:lvl1pPr algn="ctr">
              <a:tabLst>
                <a:tab pos="1704975" algn="l"/>
              </a:tabLst>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QR-Code</a:t>
            </a:r>
          </a:p>
        </p:txBody>
      </p:sp>
      <p:cxnSp>
        <p:nvCxnSpPr>
          <p:cNvPr id="15" name="Gerader Verbinder 14">
            <a:extLst>
              <a:ext uri="{FF2B5EF4-FFF2-40B4-BE49-F238E27FC236}">
                <a16:creationId xmlns:a16="http://schemas.microsoft.com/office/drawing/2014/main" id="{B8FD34BD-5602-5735-423C-351E3E46BFED}"/>
              </a:ext>
            </a:extLst>
          </p:cNvPr>
          <p:cNvCxnSpPr>
            <a:cxnSpLocks/>
          </p:cNvCxnSpPr>
          <p:nvPr userDrawn="1"/>
        </p:nvCxnSpPr>
        <p:spPr>
          <a:xfrm>
            <a:off x="270582" y="2492896"/>
            <a:ext cx="2778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nhaltsplatzhalter 18">
            <a:extLst>
              <a:ext uri="{FF2B5EF4-FFF2-40B4-BE49-F238E27FC236}">
                <a16:creationId xmlns:a16="http://schemas.microsoft.com/office/drawing/2014/main" id="{6778E0F1-3211-3FF7-F56E-2E7763EDBC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9620" y="92029"/>
            <a:ext cx="617754" cy="656878"/>
          </a:xfrm>
          <a:prstGeom prst="rect">
            <a:avLst/>
          </a:prstGeom>
        </p:spPr>
      </p:pic>
      <p:pic>
        <p:nvPicPr>
          <p:cNvPr id="3" name="Inhaltsplatzhalter 19">
            <a:extLst>
              <a:ext uri="{FF2B5EF4-FFF2-40B4-BE49-F238E27FC236}">
                <a16:creationId xmlns:a16="http://schemas.microsoft.com/office/drawing/2014/main" id="{ED3B1C90-81E4-3368-3182-3616D5134E6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9389" y="372156"/>
            <a:ext cx="1901617" cy="332782"/>
          </a:xfrm>
          <a:prstGeom prst="rect">
            <a:avLst/>
          </a:prstGeom>
        </p:spPr>
      </p:pic>
    </p:spTree>
    <p:extLst>
      <p:ext uri="{BB962C8B-B14F-4D97-AF65-F5344CB8AC3E}">
        <p14:creationId xmlns:p14="http://schemas.microsoft.com/office/powerpoint/2010/main" val="2573584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r>
              <a:rPr lang="de-DE" noProof="0" dirty="0"/>
              <a:t>6/6/2025</a:t>
            </a:r>
            <a:endParaRPr lang="en-GB" noProof="0"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nb-NO" noProof="0"/>
              <a:t>EIE 2025 myrta.kohler@uzh.ch</a:t>
            </a:r>
            <a:endParaRPr lang="en-GB" noProof="0"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0544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White Title Slide no TOT">
    <p:spTree>
      <p:nvGrpSpPr>
        <p:cNvPr id="1" name=""/>
        <p:cNvGrpSpPr/>
        <p:nvPr/>
      </p:nvGrpSpPr>
      <p:grpSpPr>
        <a:xfrm>
          <a:off x="0" y="0"/>
          <a:ext cx="0" cy="0"/>
          <a:chOff x="0" y="0"/>
          <a:chExt cx="0" cy="0"/>
        </a:xfrm>
      </p:grpSpPr>
      <p:sp>
        <p:nvSpPr>
          <p:cNvPr id="2" name="Title 1"/>
          <p:cNvSpPr>
            <a:spLocks noGrp="1"/>
          </p:cNvSpPr>
          <p:nvPr>
            <p:ph type="ctrTitle"/>
          </p:nvPr>
        </p:nvSpPr>
        <p:spPr>
          <a:xfrm>
            <a:off x="477252" y="2177716"/>
            <a:ext cx="10876547" cy="1424322"/>
          </a:xfrm>
        </p:spPr>
        <p:txBody>
          <a:bodyPr anchor="b">
            <a:normAutofit/>
          </a:bodyPr>
          <a:lstStyle>
            <a:lvl1pPr algn="l">
              <a:defRPr sz="5000" b="1">
                <a:latin typeface="+mj-lt"/>
              </a:defRPr>
            </a:lvl1pPr>
          </a:lstStyle>
          <a:p>
            <a:r>
              <a:rPr lang="en-US"/>
              <a:t>Click to edit Master title style</a:t>
            </a:r>
            <a:endParaRPr lang="en-GB" dirty="0"/>
          </a:p>
        </p:txBody>
      </p:sp>
      <p:sp>
        <p:nvSpPr>
          <p:cNvPr id="3" name="Subtitle 2"/>
          <p:cNvSpPr>
            <a:spLocks noGrp="1"/>
          </p:cNvSpPr>
          <p:nvPr>
            <p:ph type="subTitle" idx="1"/>
          </p:nvPr>
        </p:nvSpPr>
        <p:spPr>
          <a:xfrm>
            <a:off x="477253" y="3638134"/>
            <a:ext cx="10876546"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atin typeface="+mn-lt"/>
              </a:defRPr>
            </a:lvl1pPr>
          </a:lstStyle>
          <a:p>
            <a:fld id="{8C93EA8F-5D32-42A5-B63F-842A0F047210}" type="datetimeFigureOut">
              <a:rPr lang="en-GB" smtClean="0"/>
              <a:pPr/>
              <a:t>07/04/2026</a:t>
            </a:fld>
            <a:endParaRPr lang="en-GB" dirty="0"/>
          </a:p>
        </p:txBody>
      </p:sp>
      <p:sp>
        <p:nvSpPr>
          <p:cNvPr id="5" name="Footer Placeholder 4"/>
          <p:cNvSpPr>
            <a:spLocks noGrp="1"/>
          </p:cNvSpPr>
          <p:nvPr>
            <p:ph type="ftr" sz="quarter" idx="11"/>
          </p:nvPr>
        </p:nvSpPr>
        <p:spPr/>
        <p:txBody>
          <a:bodyPr/>
          <a:lstStyle>
            <a:lvl1pPr>
              <a:defRPr>
                <a:latin typeface="+mn-lt"/>
              </a:defRPr>
            </a:lvl1pPr>
          </a:lstStyle>
          <a:p>
            <a:endParaRPr lang="en-GB" dirty="0"/>
          </a:p>
        </p:txBody>
      </p:sp>
      <p:sp>
        <p:nvSpPr>
          <p:cNvPr id="6" name="Slide Number Placeholder 5"/>
          <p:cNvSpPr>
            <a:spLocks noGrp="1"/>
          </p:cNvSpPr>
          <p:nvPr>
            <p:ph type="sldNum" sz="quarter" idx="12"/>
          </p:nvPr>
        </p:nvSpPr>
        <p:spPr/>
        <p:txBody>
          <a:bodyPr/>
          <a:lstStyle>
            <a:lvl1pPr>
              <a:defRPr>
                <a:latin typeface="+mn-lt"/>
              </a:defRPr>
            </a:lvl1pPr>
          </a:lstStyle>
          <a:p>
            <a:fld id="{2F3AB18B-998C-433D-808A-7D4CCF0545BB}" type="slidenum">
              <a:rPr lang="en-GB" smtClean="0"/>
              <a:pPr/>
              <a:t>‹#›</a:t>
            </a:fld>
            <a:endParaRPr lang="en-GB" dirty="0"/>
          </a:p>
        </p:txBody>
      </p:sp>
    </p:spTree>
    <p:extLst>
      <p:ext uri="{BB962C8B-B14F-4D97-AF65-F5344CB8AC3E}">
        <p14:creationId xmlns:p14="http://schemas.microsoft.com/office/powerpoint/2010/main" val="3015805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Title Slide TO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zo Sans" panose="020B0603030303020204" pitchFamily="34" charset="0"/>
              </a:defRPr>
            </a:lvl1pPr>
          </a:lstStyle>
          <a:p>
            <a:fld id="{8C93EA8F-5D32-42A5-B63F-842A0F047210}" type="datetimeFigureOut">
              <a:rPr lang="en-GB" smtClean="0"/>
              <a:pPr/>
              <a:t>07/04/2026</a:t>
            </a:fld>
            <a:endParaRPr lang="en-GB"/>
          </a:p>
        </p:txBody>
      </p:sp>
      <p:sp>
        <p:nvSpPr>
          <p:cNvPr id="5" name="Footer Placeholder 4"/>
          <p:cNvSpPr>
            <a:spLocks noGrp="1"/>
          </p:cNvSpPr>
          <p:nvPr>
            <p:ph type="ftr" sz="quarter" idx="11"/>
          </p:nvPr>
        </p:nvSpPr>
        <p:spPr/>
        <p:txBody>
          <a:bodyPr/>
          <a:lstStyle>
            <a:lvl1pPr>
              <a:defRPr>
                <a:latin typeface="Azo Sans" panose="020B06030303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Azo Sans" panose="020B0603030303020204" pitchFamily="34" charset="0"/>
              </a:defRPr>
            </a:lvl1pPr>
          </a:lstStyle>
          <a:p>
            <a:fld id="{2F3AB18B-998C-433D-808A-7D4CCF0545BB}" type="slidenum">
              <a:rPr lang="en-GB" smtClean="0"/>
              <a:pPr/>
              <a:t>‹#›</a:t>
            </a:fld>
            <a:endParaRPr lang="en-GB"/>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14696" y="5968092"/>
            <a:ext cx="2296304" cy="478804"/>
          </a:xfrm>
          <a:prstGeom prst="rect">
            <a:avLst/>
          </a:prstGeom>
        </p:spPr>
      </p:pic>
      <p:sp>
        <p:nvSpPr>
          <p:cNvPr id="9" name="Title 1">
            <a:extLst>
              <a:ext uri="{FF2B5EF4-FFF2-40B4-BE49-F238E27FC236}">
                <a16:creationId xmlns:a16="http://schemas.microsoft.com/office/drawing/2014/main" id="{26400229-F14B-4AC9-8DB2-9143BEBE9128}"/>
              </a:ext>
            </a:extLst>
          </p:cNvPr>
          <p:cNvSpPr>
            <a:spLocks noGrp="1"/>
          </p:cNvSpPr>
          <p:nvPr>
            <p:ph type="ctrTitle"/>
          </p:nvPr>
        </p:nvSpPr>
        <p:spPr>
          <a:xfrm>
            <a:off x="477252" y="2177716"/>
            <a:ext cx="10876547" cy="1424322"/>
          </a:xfrm>
        </p:spPr>
        <p:txBody>
          <a:bodyPr anchor="b">
            <a:normAutofit/>
          </a:bodyPr>
          <a:lstStyle>
            <a:lvl1pPr algn="l">
              <a:defRPr sz="5000" b="1">
                <a:latin typeface="+mj-lt"/>
              </a:defRPr>
            </a:lvl1pPr>
          </a:lstStyle>
          <a:p>
            <a:r>
              <a:rPr lang="en-US"/>
              <a:t>Click to edit Master title style</a:t>
            </a:r>
            <a:endParaRPr lang="en-GB"/>
          </a:p>
        </p:txBody>
      </p:sp>
      <p:sp>
        <p:nvSpPr>
          <p:cNvPr id="10" name="Subtitle 2">
            <a:extLst>
              <a:ext uri="{FF2B5EF4-FFF2-40B4-BE49-F238E27FC236}">
                <a16:creationId xmlns:a16="http://schemas.microsoft.com/office/drawing/2014/main" id="{B695948C-DF93-44F2-82EE-53A39120EA70}"/>
              </a:ext>
            </a:extLst>
          </p:cNvPr>
          <p:cNvSpPr>
            <a:spLocks noGrp="1"/>
          </p:cNvSpPr>
          <p:nvPr>
            <p:ph type="subTitle" idx="1"/>
          </p:nvPr>
        </p:nvSpPr>
        <p:spPr>
          <a:xfrm>
            <a:off x="477253" y="3638134"/>
            <a:ext cx="10876546"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157786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7219-012A-B24E-A583-2BBA03EBC017}"/>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536221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365125"/>
            <a:ext cx="10515600" cy="1325563"/>
          </a:xfrm>
          <a:prstGeom prst="rect">
            <a:avLst/>
          </a:prstGeom>
        </p:spPr>
        <p:txBody>
          <a:bodyPr/>
          <a:lstStyle>
            <a:lvl1pPr>
              <a:defRPr>
                <a:solidFill>
                  <a:srgbClr val="3F525B"/>
                </a:solidFill>
              </a:defRPr>
            </a:lvl1pPr>
          </a:lstStyle>
          <a:p>
            <a:r>
              <a:rPr lang="es-ES_tradnl" dirty="0" err="1"/>
              <a:t>Tittle</a:t>
            </a:r>
            <a:endParaRPr lang="es-ES_tradnl" dirty="0"/>
          </a:p>
        </p:txBody>
      </p:sp>
      <p:sp>
        <p:nvSpPr>
          <p:cNvPr id="3" name="Marcador de contenido 2"/>
          <p:cNvSpPr>
            <a:spLocks noGrp="1"/>
          </p:cNvSpPr>
          <p:nvPr>
            <p:ph idx="1" hasCustomPrompt="1"/>
          </p:nvPr>
        </p:nvSpPr>
        <p:spPr/>
        <p:txBody>
          <a:bodyPr/>
          <a:lstStyle>
            <a:lvl1pPr>
              <a:defRPr>
                <a:solidFill>
                  <a:srgbClr val="3F525B"/>
                </a:solidFill>
              </a:defRPr>
            </a:lvl1pPr>
            <a:lvl2pPr>
              <a:defRPr>
                <a:solidFill>
                  <a:srgbClr val="3F525B"/>
                </a:solidFill>
              </a:defRPr>
            </a:lvl2pPr>
            <a:lvl3pPr>
              <a:defRPr>
                <a:solidFill>
                  <a:srgbClr val="3F525B"/>
                </a:solidFill>
              </a:defRPr>
            </a:lvl3pPr>
            <a:lvl4pPr>
              <a:defRPr>
                <a:solidFill>
                  <a:srgbClr val="3F525B"/>
                </a:solidFill>
              </a:defRPr>
            </a:lvl4pPr>
            <a:lvl5pPr>
              <a:defRPr>
                <a:solidFill>
                  <a:srgbClr val="3F525B"/>
                </a:solidFill>
              </a:defRPr>
            </a:lvl5pPr>
          </a:lstStyle>
          <a:p>
            <a:pPr lvl="0"/>
            <a:r>
              <a:rPr lang="es-ES_tradnl" dirty="0" err="1"/>
              <a:t>Item</a:t>
            </a:r>
            <a:r>
              <a:rPr lang="es-ES_tradnl" dirty="0"/>
              <a:t> 1</a:t>
            </a:r>
          </a:p>
          <a:p>
            <a:pPr lvl="1"/>
            <a:r>
              <a:rPr lang="es-ES_tradnl" dirty="0" err="1"/>
              <a:t>Item</a:t>
            </a:r>
            <a:r>
              <a:rPr lang="es-ES_tradnl" dirty="0"/>
              <a:t> 2</a:t>
            </a:r>
          </a:p>
          <a:p>
            <a:pPr lvl="2"/>
            <a:r>
              <a:rPr lang="es-ES_tradnl" dirty="0" err="1"/>
              <a:t>Item</a:t>
            </a:r>
            <a:r>
              <a:rPr lang="es-ES_tradnl" dirty="0"/>
              <a:t> 3</a:t>
            </a:r>
          </a:p>
          <a:p>
            <a:pPr lvl="3"/>
            <a:r>
              <a:rPr lang="es-ES_tradnl" dirty="0" err="1"/>
              <a:t>Item</a:t>
            </a:r>
            <a:r>
              <a:rPr lang="es-ES_tradnl" dirty="0"/>
              <a:t> 4</a:t>
            </a:r>
          </a:p>
          <a:p>
            <a:pPr lvl="4"/>
            <a:r>
              <a:rPr lang="es-ES_tradnl" dirty="0" err="1"/>
              <a:t>Item</a:t>
            </a:r>
            <a:r>
              <a:rPr lang="es-ES_tradnl" dirty="0"/>
              <a:t> 5</a:t>
            </a:r>
          </a:p>
        </p:txBody>
      </p:sp>
      <p:sp>
        <p:nvSpPr>
          <p:cNvPr id="7" name="Marcador de fecha 6"/>
          <p:cNvSpPr>
            <a:spLocks noGrp="1"/>
          </p:cNvSpPr>
          <p:nvPr>
            <p:ph type="dt" sz="half" idx="14"/>
          </p:nvPr>
        </p:nvSpPr>
        <p:spPr/>
        <p:txBody>
          <a:bodyPr/>
          <a:lstStyle/>
          <a:p>
            <a:fld id="{07B8DF7C-40DF-2744-B5FA-8A3C172FD9B7}" type="datetime1">
              <a:rPr lang="ca-ES" smtClean="0"/>
              <a:t>7/4/26</a:t>
            </a:fld>
            <a:endParaRPr lang="es-ES_tradnl"/>
          </a:p>
        </p:txBody>
      </p:sp>
      <p:sp>
        <p:nvSpPr>
          <p:cNvPr id="9" name="Marcador de pie de página 8"/>
          <p:cNvSpPr>
            <a:spLocks noGrp="1"/>
          </p:cNvSpPr>
          <p:nvPr>
            <p:ph type="ftr" sz="quarter" idx="15"/>
          </p:nvPr>
        </p:nvSpPr>
        <p:spPr/>
        <p:txBody>
          <a:bodyPr/>
          <a:lstStyle/>
          <a:p>
            <a:endParaRPr lang="es-ES_tradnl"/>
          </a:p>
        </p:txBody>
      </p:sp>
      <p:sp>
        <p:nvSpPr>
          <p:cNvPr id="10" name="Marcador de número de diapositiva 9"/>
          <p:cNvSpPr>
            <a:spLocks noGrp="1"/>
          </p:cNvSpPr>
          <p:nvPr>
            <p:ph type="sldNum" sz="quarter" idx="16"/>
          </p:nvPr>
        </p:nvSpPr>
        <p:spPr/>
        <p:txBody>
          <a:bodyPr/>
          <a:lstStyle/>
          <a:p>
            <a:fld id="{F9A3CD53-94F9-A849-A93A-434CCE3C863C}" type="slidenum">
              <a:rPr lang="es-ES_tradnl" smtClean="0"/>
              <a:t>‹#›</a:t>
            </a:fld>
            <a:endParaRPr lang="es-ES_tradnl"/>
          </a:p>
        </p:txBody>
      </p:sp>
    </p:spTree>
    <p:extLst>
      <p:ext uri="{BB962C8B-B14F-4D97-AF65-F5344CB8AC3E}">
        <p14:creationId xmlns:p14="http://schemas.microsoft.com/office/powerpoint/2010/main" val="3843850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NTERIOR STANDARD">
    <p:spTree>
      <p:nvGrpSpPr>
        <p:cNvPr id="1" name=""/>
        <p:cNvGrpSpPr/>
        <p:nvPr/>
      </p:nvGrpSpPr>
      <p:grpSpPr>
        <a:xfrm>
          <a:off x="0" y="0"/>
          <a:ext cx="0" cy="0"/>
          <a:chOff x="0" y="0"/>
          <a:chExt cx="0" cy="0"/>
        </a:xfrm>
      </p:grpSpPr>
      <p:sp>
        <p:nvSpPr>
          <p:cNvPr id="7" name="6 Rectángulo"/>
          <p:cNvSpPr/>
          <p:nvPr userDrawn="1"/>
        </p:nvSpPr>
        <p:spPr>
          <a:xfrm>
            <a:off x="2" y="963353"/>
            <a:ext cx="12191999" cy="354816"/>
          </a:xfrm>
          <a:prstGeom prst="rect">
            <a:avLst/>
          </a:prstGeom>
          <a:gradFill>
            <a:gsLst>
              <a:gs pos="0">
                <a:schemeClr val="accent1"/>
              </a:gs>
              <a:gs pos="80000">
                <a:schemeClr val="accent1"/>
              </a:gs>
              <a:gs pos="100000">
                <a:schemeClr val="accent1"/>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cxnSp>
        <p:nvCxnSpPr>
          <p:cNvPr id="19" name="18 Conector recto"/>
          <p:cNvCxnSpPr/>
          <p:nvPr userDrawn="1"/>
        </p:nvCxnSpPr>
        <p:spPr>
          <a:xfrm>
            <a:off x="0" y="6525430"/>
            <a:ext cx="1219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2" name="Grupo 11"/>
          <p:cNvGrpSpPr/>
          <p:nvPr userDrawn="1"/>
        </p:nvGrpSpPr>
        <p:grpSpPr>
          <a:xfrm>
            <a:off x="482799" y="256081"/>
            <a:ext cx="9159544" cy="491111"/>
            <a:chOff x="899490" y="764349"/>
            <a:chExt cx="5802783" cy="414840"/>
          </a:xfrm>
        </p:grpSpPr>
        <p:pic>
          <p:nvPicPr>
            <p:cNvPr id="13" name="Imagen 1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490" y="764349"/>
              <a:ext cx="3816530" cy="41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50" y="857298"/>
              <a:ext cx="1770223" cy="288760"/>
            </a:xfrm>
            <a:prstGeom prst="rect">
              <a:avLst/>
            </a:prstGeom>
          </p:spPr>
        </p:pic>
      </p:grpSp>
      <p:sp>
        <p:nvSpPr>
          <p:cNvPr id="8" name="8 Rectángulo"/>
          <p:cNvSpPr/>
          <p:nvPr userDrawn="1"/>
        </p:nvSpPr>
        <p:spPr>
          <a:xfrm>
            <a:off x="6976585" y="6587111"/>
            <a:ext cx="1484116" cy="253916"/>
          </a:xfrm>
          <a:prstGeom prst="rect">
            <a:avLst/>
          </a:prstGeom>
        </p:spPr>
        <p:txBody>
          <a:bodyPr wrap="square">
            <a:spAutoFit/>
          </a:bodyPr>
          <a:lstStyle/>
          <a:p>
            <a:pPr algn="l"/>
            <a:r>
              <a:rPr lang="ca-ES" sz="1050" dirty="0">
                <a:solidFill>
                  <a:schemeClr val="tx1">
                    <a:lumMod val="50000"/>
                    <a:lumOff val="50000"/>
                  </a:schemeClr>
                </a:solidFill>
                <a:latin typeface="Arial" panose="020B0604020202020204" pitchFamily="34" charset="0"/>
                <a:cs typeface="Arial" panose="020B0604020202020204" pitchFamily="34" charset="0"/>
              </a:rPr>
              <a:t>www.il3.ub.edu</a:t>
            </a:r>
          </a:p>
        </p:txBody>
      </p:sp>
      <p:sp>
        <p:nvSpPr>
          <p:cNvPr id="10" name="8 Rectángulo"/>
          <p:cNvSpPr/>
          <p:nvPr userDrawn="1"/>
        </p:nvSpPr>
        <p:spPr>
          <a:xfrm>
            <a:off x="8499939" y="6585064"/>
            <a:ext cx="3330203" cy="253916"/>
          </a:xfrm>
          <a:prstGeom prst="rect">
            <a:avLst/>
          </a:prstGeom>
        </p:spPr>
        <p:txBody>
          <a:bodyPr wrap="square">
            <a:spAutoFit/>
          </a:bodyPr>
          <a:lstStyle/>
          <a:p>
            <a:pPr algn="r"/>
            <a:r>
              <a:rPr lang="ca-ES" sz="1050" dirty="0" err="1">
                <a:solidFill>
                  <a:schemeClr val="tx1">
                    <a:lumMod val="50000"/>
                    <a:lumOff val="50000"/>
                  </a:schemeClr>
                </a:solidFill>
                <a:latin typeface="Arial" panose="020B0604020202020204" pitchFamily="34" charset="0"/>
                <a:cs typeface="Arial" panose="020B0604020202020204" pitchFamily="34" charset="0"/>
              </a:rPr>
              <a:t>www.barcelonatechnologyschool.com</a:t>
            </a:r>
            <a:endParaRPr lang="ca-ES" sz="105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89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White Slides no TO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1584" y="411770"/>
            <a:ext cx="1567542" cy="475633"/>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8048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742877-5EFB-BE44-8FD4-D713CC692AD4}" type="datetime1">
              <a:rPr lang="ca-ES" smtClean="0"/>
              <a:t>7/4/26</a:t>
            </a:fld>
            <a:endParaRPr lang="es-ES_tradnl"/>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4" name="Marcador de número de diapositiva 3"/>
          <p:cNvSpPr>
            <a:spLocks noGrp="1"/>
          </p:cNvSpPr>
          <p:nvPr>
            <p:ph type="sldNum" sz="quarter" idx="12"/>
          </p:nvPr>
        </p:nvSpPr>
        <p:spPr/>
        <p:txBody>
          <a:bodyPr/>
          <a:lstStyle/>
          <a:p>
            <a:fld id="{F9A3CD53-94F9-A849-A93A-434CCE3C863C}" type="slidenum">
              <a:rPr lang="es-ES_tradnl" smtClean="0"/>
              <a:t>‹#›</a:t>
            </a:fld>
            <a:endParaRPr lang="es-ES_tradnl"/>
          </a:p>
        </p:txBody>
      </p:sp>
    </p:spTree>
    <p:extLst>
      <p:ext uri="{BB962C8B-B14F-4D97-AF65-F5344CB8AC3E}">
        <p14:creationId xmlns:p14="http://schemas.microsoft.com/office/powerpoint/2010/main" val="1636319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hite Slides no TO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1584" y="411770"/>
            <a:ext cx="1567542" cy="475633"/>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534694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Slides bot LOGO no TOT ">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5379" y="5939146"/>
            <a:ext cx="1567542" cy="475633"/>
          </a:xfrm>
          <a:prstGeom prst="rect">
            <a:avLst/>
          </a:prstGeom>
        </p:spPr>
      </p:pic>
      <p:sp>
        <p:nvSpPr>
          <p:cNvPr id="7" name="Text Placeholder 2"/>
          <p:cNvSpPr>
            <a:spLocks noGrp="1"/>
          </p:cNvSpPr>
          <p:nvPr>
            <p:ph idx="1"/>
          </p:nvPr>
        </p:nvSpPr>
        <p:spPr>
          <a:xfrm>
            <a:off x="455427" y="1825625"/>
            <a:ext cx="11261756" cy="3947854"/>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455427" y="369731"/>
            <a:ext cx="1127749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667988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Slides TOT &amp;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5362" y="6299510"/>
            <a:ext cx="2296304" cy="47880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584" y="411770"/>
            <a:ext cx="1567542" cy="475633"/>
          </a:xfrm>
          <a:prstGeom prst="rect">
            <a:avLst/>
          </a:prstGeom>
        </p:spPr>
      </p:pic>
      <p:sp>
        <p:nvSpPr>
          <p:cNvPr id="9"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11"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63595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Slides no TOT Logo Lef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427" y="411771"/>
            <a:ext cx="1567542" cy="475633"/>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2554013" y="369731"/>
            <a:ext cx="8417013"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04419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Slides Section Break Shor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6" name="Date Placeholder 2"/>
          <p:cNvSpPr>
            <a:spLocks noGrp="1"/>
          </p:cNvSpPr>
          <p:nvPr>
            <p:ph type="dt" sz="half" idx="10"/>
          </p:nvPr>
        </p:nvSpPr>
        <p:spPr>
          <a:xfrm>
            <a:off x="455427" y="6356350"/>
            <a:ext cx="2743200" cy="365125"/>
          </a:xfrm>
        </p:spPr>
        <p:txBody>
          <a:bodyPr/>
          <a:lstStyle/>
          <a:p>
            <a:fld id="{1370C4FA-0DA2-470F-BFEF-56E857E51CBE}" type="datetimeFigureOut">
              <a:rPr lang="en-GB" smtClean="0"/>
              <a:t>07/04/2026</a:t>
            </a:fld>
            <a:endParaRPr lang="en-GB"/>
          </a:p>
        </p:txBody>
      </p:sp>
      <p:sp>
        <p:nvSpPr>
          <p:cNvPr id="9" name="Text Placeholder 2"/>
          <p:cNvSpPr>
            <a:spLocks noGrp="1"/>
          </p:cNvSpPr>
          <p:nvPr>
            <p:ph type="body" idx="1" hasCustomPrompt="1"/>
          </p:nvPr>
        </p:nvSpPr>
        <p:spPr>
          <a:xfrm>
            <a:off x="455427" y="4821615"/>
            <a:ext cx="7772400" cy="1298705"/>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1584" y="411770"/>
            <a:ext cx="1567542" cy="475633"/>
          </a:xfrm>
          <a:prstGeom prst="rect">
            <a:avLst/>
          </a:prstGeom>
        </p:spPr>
      </p:pic>
      <p:sp>
        <p:nvSpPr>
          <p:cNvPr id="12" name="Title 1"/>
          <p:cNvSpPr>
            <a:spLocks noGrp="1"/>
          </p:cNvSpPr>
          <p:nvPr>
            <p:ph type="title" hasCustomPrompt="1"/>
          </p:nvPr>
        </p:nvSpPr>
        <p:spPr>
          <a:xfrm>
            <a:off x="455427" y="394139"/>
            <a:ext cx="7772400" cy="4312052"/>
          </a:xfrm>
        </p:spPr>
        <p:txBody>
          <a:bodyPr anchor="t">
            <a:normAutofit/>
          </a:bodyPr>
          <a:lstStyle>
            <a:lvl1pPr>
              <a:defRPr sz="6600"/>
            </a:lvl1pPr>
          </a:lstStyle>
          <a:p>
            <a:r>
              <a:rPr lang="en-US" dirty="0"/>
              <a:t>Section Title</a:t>
            </a:r>
            <a:endParaRPr lang="en-GB" dirty="0"/>
          </a:p>
        </p:txBody>
      </p:sp>
    </p:spTree>
    <p:extLst>
      <p:ext uri="{BB962C8B-B14F-4D97-AF65-F5344CB8AC3E}">
        <p14:creationId xmlns:p14="http://schemas.microsoft.com/office/powerpoint/2010/main" val="4059473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Slides Section Break Lon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5427" y="6356350"/>
            <a:ext cx="2743200" cy="365125"/>
          </a:xfrm>
        </p:spPr>
        <p:txBody>
          <a:bodyPr/>
          <a:lstStyle/>
          <a:p>
            <a:fld id="{1370C4FA-0DA2-470F-BFEF-56E857E51CBE}"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6F8A46-E344-42B0-8AFF-66A3024D4E24}" type="slidenum">
              <a:rPr lang="en-GB" smtClean="0"/>
              <a:t>‹#›</a:t>
            </a:fld>
            <a:endParaRPr lang="en-GB"/>
          </a:p>
        </p:txBody>
      </p:sp>
      <p:sp>
        <p:nvSpPr>
          <p:cNvPr id="7" name="Title 1"/>
          <p:cNvSpPr>
            <a:spLocks noGrp="1"/>
          </p:cNvSpPr>
          <p:nvPr>
            <p:ph type="title" hasCustomPrompt="1"/>
          </p:nvPr>
        </p:nvSpPr>
        <p:spPr>
          <a:xfrm>
            <a:off x="455427" y="1741269"/>
            <a:ext cx="10515600" cy="2852737"/>
          </a:xfrm>
        </p:spPr>
        <p:txBody>
          <a:bodyPr anchor="b"/>
          <a:lstStyle>
            <a:lvl1pPr>
              <a:defRPr sz="6000" baseline="0"/>
            </a:lvl1pPr>
          </a:lstStyle>
          <a:p>
            <a:r>
              <a:rPr lang="en-US" dirty="0"/>
              <a:t>Section Title</a:t>
            </a:r>
            <a:endParaRPr lang="en-GB" dirty="0"/>
          </a:p>
        </p:txBody>
      </p:sp>
      <p:sp>
        <p:nvSpPr>
          <p:cNvPr id="8" name="Text Placeholder 2"/>
          <p:cNvSpPr>
            <a:spLocks noGrp="1"/>
          </p:cNvSpPr>
          <p:nvPr>
            <p:ph type="body" idx="1" hasCustomPrompt="1"/>
          </p:nvPr>
        </p:nvSpPr>
        <p:spPr>
          <a:xfrm>
            <a:off x="455427" y="4709857"/>
            <a:ext cx="10515600" cy="1411324"/>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427" y="411771"/>
            <a:ext cx="1567542" cy="475633"/>
          </a:xfrm>
          <a:prstGeom prst="rect">
            <a:avLst/>
          </a:prstGeom>
        </p:spPr>
      </p:pic>
    </p:spTree>
    <p:extLst>
      <p:ext uri="{BB962C8B-B14F-4D97-AF65-F5344CB8AC3E}">
        <p14:creationId xmlns:p14="http://schemas.microsoft.com/office/powerpoint/2010/main" val="2529438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White Logo Onl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8881" y="2413398"/>
            <a:ext cx="6694239" cy="2031205"/>
          </a:xfrm>
          <a:prstGeom prst="rect">
            <a:avLst/>
          </a:prstGeom>
        </p:spPr>
      </p:pic>
    </p:spTree>
    <p:extLst>
      <p:ext uri="{BB962C8B-B14F-4D97-AF65-F5344CB8AC3E}">
        <p14:creationId xmlns:p14="http://schemas.microsoft.com/office/powerpoint/2010/main" val="15306898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032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NTERIOR ESPECIAL">
    <p:spTree>
      <p:nvGrpSpPr>
        <p:cNvPr id="1" name=""/>
        <p:cNvGrpSpPr/>
        <p:nvPr/>
      </p:nvGrpSpPr>
      <p:grpSpPr>
        <a:xfrm>
          <a:off x="0" y="0"/>
          <a:ext cx="0" cy="0"/>
          <a:chOff x="0" y="0"/>
          <a:chExt cx="0" cy="0"/>
        </a:xfrm>
      </p:grpSpPr>
      <p:sp>
        <p:nvSpPr>
          <p:cNvPr id="7" name="6 Rectángulo"/>
          <p:cNvSpPr/>
          <p:nvPr userDrawn="1"/>
        </p:nvSpPr>
        <p:spPr>
          <a:xfrm>
            <a:off x="0" y="1119160"/>
            <a:ext cx="12192000" cy="57663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7 Rectángulo"/>
          <p:cNvSpPr/>
          <p:nvPr userDrawn="1"/>
        </p:nvSpPr>
        <p:spPr>
          <a:xfrm>
            <a:off x="2" y="963353"/>
            <a:ext cx="12191999" cy="35481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cxnSp>
        <p:nvCxnSpPr>
          <p:cNvPr id="9" name="8 Conector recto"/>
          <p:cNvCxnSpPr/>
          <p:nvPr userDrawn="1"/>
        </p:nvCxnSpPr>
        <p:spPr>
          <a:xfrm>
            <a:off x="0" y="6505970"/>
            <a:ext cx="12192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 name="Grupo 9"/>
          <p:cNvGrpSpPr/>
          <p:nvPr userDrawn="1"/>
        </p:nvGrpSpPr>
        <p:grpSpPr>
          <a:xfrm>
            <a:off x="482799" y="256081"/>
            <a:ext cx="9159544" cy="491111"/>
            <a:chOff x="899490" y="764349"/>
            <a:chExt cx="5802783" cy="414840"/>
          </a:xfrm>
        </p:grpSpPr>
        <p:pic>
          <p:nvPicPr>
            <p:cNvPr id="12" name="Imagen 11"/>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490" y="764349"/>
              <a:ext cx="3816530" cy="41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50" y="857298"/>
              <a:ext cx="1770223" cy="288760"/>
            </a:xfrm>
            <a:prstGeom prst="rect">
              <a:avLst/>
            </a:prstGeom>
          </p:spPr>
        </p:pic>
      </p:grpSp>
      <p:sp>
        <p:nvSpPr>
          <p:cNvPr id="11" name="8 Rectángulo"/>
          <p:cNvSpPr/>
          <p:nvPr userDrawn="1"/>
        </p:nvSpPr>
        <p:spPr>
          <a:xfrm>
            <a:off x="6976585" y="6587111"/>
            <a:ext cx="1484116" cy="253916"/>
          </a:xfrm>
          <a:prstGeom prst="rect">
            <a:avLst/>
          </a:prstGeom>
        </p:spPr>
        <p:txBody>
          <a:bodyPr wrap="square">
            <a:spAutoFit/>
          </a:bodyPr>
          <a:lstStyle/>
          <a:p>
            <a:pPr algn="l"/>
            <a:r>
              <a:rPr lang="ca-ES" sz="1050" dirty="0">
                <a:solidFill>
                  <a:schemeClr val="bg1"/>
                </a:solidFill>
                <a:latin typeface="Arial" panose="020B0604020202020204" pitchFamily="34" charset="0"/>
                <a:cs typeface="Arial" panose="020B0604020202020204" pitchFamily="34" charset="0"/>
              </a:rPr>
              <a:t>www.il3.ub.edu</a:t>
            </a:r>
          </a:p>
        </p:txBody>
      </p:sp>
      <p:sp>
        <p:nvSpPr>
          <p:cNvPr id="15" name="8 Rectángulo"/>
          <p:cNvSpPr/>
          <p:nvPr userDrawn="1"/>
        </p:nvSpPr>
        <p:spPr>
          <a:xfrm>
            <a:off x="8499939" y="6585064"/>
            <a:ext cx="3330203" cy="253916"/>
          </a:xfrm>
          <a:prstGeom prst="rect">
            <a:avLst/>
          </a:prstGeom>
        </p:spPr>
        <p:txBody>
          <a:bodyPr wrap="square">
            <a:spAutoFit/>
          </a:bodyPr>
          <a:lstStyle/>
          <a:p>
            <a:pPr algn="r"/>
            <a:r>
              <a:rPr lang="ca-ES" sz="1050" dirty="0" err="1">
                <a:solidFill>
                  <a:schemeClr val="bg1"/>
                </a:solidFill>
                <a:latin typeface="Arial" panose="020B0604020202020204" pitchFamily="34" charset="0"/>
                <a:cs typeface="Arial" panose="020B0604020202020204" pitchFamily="34" charset="0"/>
              </a:rPr>
              <a:t>www.barcelonatechnologyschool.com</a:t>
            </a:r>
            <a:endParaRPr lang="ca-E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16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NTERIOR STANDARD">
    <p:spTree>
      <p:nvGrpSpPr>
        <p:cNvPr id="1" name=""/>
        <p:cNvGrpSpPr/>
        <p:nvPr/>
      </p:nvGrpSpPr>
      <p:grpSpPr>
        <a:xfrm>
          <a:off x="0" y="0"/>
          <a:ext cx="0" cy="0"/>
          <a:chOff x="0" y="0"/>
          <a:chExt cx="0" cy="0"/>
        </a:xfrm>
      </p:grpSpPr>
      <p:sp>
        <p:nvSpPr>
          <p:cNvPr id="7" name="6 Rectángulo"/>
          <p:cNvSpPr/>
          <p:nvPr userDrawn="1"/>
        </p:nvSpPr>
        <p:spPr>
          <a:xfrm>
            <a:off x="2" y="963353"/>
            <a:ext cx="12191999" cy="354816"/>
          </a:xfrm>
          <a:prstGeom prst="rect">
            <a:avLst/>
          </a:prstGeom>
          <a:gradFill>
            <a:gsLst>
              <a:gs pos="0">
                <a:schemeClr val="accent1"/>
              </a:gs>
              <a:gs pos="80000">
                <a:schemeClr val="accent1"/>
              </a:gs>
              <a:gs pos="100000">
                <a:schemeClr val="accent1"/>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cxnSp>
        <p:nvCxnSpPr>
          <p:cNvPr id="19" name="18 Conector recto"/>
          <p:cNvCxnSpPr/>
          <p:nvPr userDrawn="1"/>
        </p:nvCxnSpPr>
        <p:spPr>
          <a:xfrm>
            <a:off x="0" y="6525430"/>
            <a:ext cx="1219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2" name="Grupo 11"/>
          <p:cNvGrpSpPr/>
          <p:nvPr userDrawn="1"/>
        </p:nvGrpSpPr>
        <p:grpSpPr>
          <a:xfrm>
            <a:off x="482799" y="256081"/>
            <a:ext cx="9159544" cy="491111"/>
            <a:chOff x="899490" y="764349"/>
            <a:chExt cx="5802783" cy="414840"/>
          </a:xfrm>
        </p:grpSpPr>
        <p:pic>
          <p:nvPicPr>
            <p:cNvPr id="13" name="Imagen 1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490" y="764349"/>
              <a:ext cx="3816530" cy="41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50" y="857298"/>
              <a:ext cx="1770223" cy="288760"/>
            </a:xfrm>
            <a:prstGeom prst="rect">
              <a:avLst/>
            </a:prstGeom>
          </p:spPr>
        </p:pic>
      </p:grpSp>
      <p:sp>
        <p:nvSpPr>
          <p:cNvPr id="8" name="8 Rectángulo"/>
          <p:cNvSpPr/>
          <p:nvPr userDrawn="1"/>
        </p:nvSpPr>
        <p:spPr>
          <a:xfrm>
            <a:off x="6976585" y="6587111"/>
            <a:ext cx="1484116" cy="253916"/>
          </a:xfrm>
          <a:prstGeom prst="rect">
            <a:avLst/>
          </a:prstGeom>
        </p:spPr>
        <p:txBody>
          <a:bodyPr wrap="square">
            <a:spAutoFit/>
          </a:bodyPr>
          <a:lstStyle/>
          <a:p>
            <a:pPr algn="l"/>
            <a:r>
              <a:rPr lang="ca-ES" sz="1050" dirty="0">
                <a:solidFill>
                  <a:schemeClr val="tx1">
                    <a:lumMod val="50000"/>
                    <a:lumOff val="50000"/>
                  </a:schemeClr>
                </a:solidFill>
                <a:latin typeface="Arial" panose="020B0604020202020204" pitchFamily="34" charset="0"/>
                <a:cs typeface="Arial" panose="020B0604020202020204" pitchFamily="34" charset="0"/>
              </a:rPr>
              <a:t>www.il3.ub.edu</a:t>
            </a:r>
          </a:p>
        </p:txBody>
      </p:sp>
      <p:sp>
        <p:nvSpPr>
          <p:cNvPr id="10" name="8 Rectángulo"/>
          <p:cNvSpPr/>
          <p:nvPr userDrawn="1"/>
        </p:nvSpPr>
        <p:spPr>
          <a:xfrm>
            <a:off x="8499939" y="6585064"/>
            <a:ext cx="3330203" cy="253916"/>
          </a:xfrm>
          <a:prstGeom prst="rect">
            <a:avLst/>
          </a:prstGeom>
        </p:spPr>
        <p:txBody>
          <a:bodyPr wrap="square">
            <a:spAutoFit/>
          </a:bodyPr>
          <a:lstStyle/>
          <a:p>
            <a:pPr algn="r"/>
            <a:r>
              <a:rPr lang="ca-ES" sz="1050" dirty="0" err="1">
                <a:solidFill>
                  <a:schemeClr val="tx1">
                    <a:lumMod val="50000"/>
                    <a:lumOff val="50000"/>
                  </a:schemeClr>
                </a:solidFill>
                <a:latin typeface="Arial" panose="020B0604020202020204" pitchFamily="34" charset="0"/>
                <a:cs typeface="Arial" panose="020B0604020202020204" pitchFamily="34" charset="0"/>
              </a:rPr>
              <a:t>www.barcelonatechnologyschool.com</a:t>
            </a:r>
            <a:endParaRPr lang="ca-ES" sz="105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57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9C9AE-0448-8142-8293-B363C4F84803}" type="datetimeFigureOut">
              <a:rPr lang="en-US" smtClean="0"/>
              <a:pPr/>
              <a:t>4/7/26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467745-E17C-874C-B973-050C58E97FA1}" type="slidenum">
              <a:rPr lang="en-US" smtClean="0"/>
              <a:pPr/>
              <a:t>‹#›</a:t>
            </a:fld>
            <a:endParaRPr lang="en-US" dirty="0"/>
          </a:p>
        </p:txBody>
      </p:sp>
    </p:spTree>
    <p:extLst>
      <p:ext uri="{BB962C8B-B14F-4D97-AF65-F5344CB8AC3E}">
        <p14:creationId xmlns:p14="http://schemas.microsoft.com/office/powerpoint/2010/main" val="4203827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ck Slides no TO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sp>
        <p:nvSpPr>
          <p:cNvPr id="13"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15"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17045CDD-E9C0-49C1-B4D4-324A8B9CF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2197" y="373733"/>
            <a:ext cx="1558109" cy="472771"/>
          </a:xfrm>
          <a:prstGeom prst="rect">
            <a:avLst/>
          </a:prstGeom>
        </p:spPr>
      </p:pic>
    </p:spTree>
    <p:extLst>
      <p:ext uri="{BB962C8B-B14F-4D97-AF65-F5344CB8AC3E}">
        <p14:creationId xmlns:p14="http://schemas.microsoft.com/office/powerpoint/2010/main" val="270818361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lack Slides no TOT Logo Lef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sp>
        <p:nvSpPr>
          <p:cNvPr id="13"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8" name="Title Placeholder 1"/>
          <p:cNvSpPr>
            <a:spLocks noGrp="1"/>
          </p:cNvSpPr>
          <p:nvPr>
            <p:ph type="title"/>
          </p:nvPr>
        </p:nvSpPr>
        <p:spPr>
          <a:xfrm>
            <a:off x="2554013" y="369731"/>
            <a:ext cx="8417013"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427" y="446231"/>
            <a:ext cx="1558109" cy="472771"/>
          </a:xfrm>
          <a:prstGeom prst="rect">
            <a:avLst/>
          </a:prstGeom>
        </p:spPr>
      </p:pic>
    </p:spTree>
    <p:extLst>
      <p:ext uri="{BB962C8B-B14F-4D97-AF65-F5344CB8AC3E}">
        <p14:creationId xmlns:p14="http://schemas.microsoft.com/office/powerpoint/2010/main" val="326193727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ck Slides bot LOGO no TOT ">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9074" y="5940577"/>
            <a:ext cx="1558109" cy="472771"/>
          </a:xfrm>
          <a:prstGeom prst="rect">
            <a:avLst/>
          </a:prstGeom>
        </p:spPr>
      </p:pic>
      <p:sp>
        <p:nvSpPr>
          <p:cNvPr id="13"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14" name="Title Placeholder 1"/>
          <p:cNvSpPr>
            <a:spLocks noGrp="1"/>
          </p:cNvSpPr>
          <p:nvPr>
            <p:ph type="title"/>
          </p:nvPr>
        </p:nvSpPr>
        <p:spPr>
          <a:xfrm>
            <a:off x="455427" y="369731"/>
            <a:ext cx="11261756"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52495495"/>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White Slides TOT &amp; LOGO">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8441" y="6299109"/>
            <a:ext cx="2300152" cy="479606"/>
          </a:xfrm>
          <a:prstGeom prst="rect">
            <a:avLst/>
          </a:prstGeom>
        </p:spPr>
      </p:pic>
      <p:sp>
        <p:nvSpPr>
          <p:cNvPr id="14"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15"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9"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963EA8B6-D2DD-4062-A64D-2D0E75F499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2197" y="373733"/>
            <a:ext cx="1558109" cy="472771"/>
          </a:xfrm>
          <a:prstGeom prst="rect">
            <a:avLst/>
          </a:prstGeom>
        </p:spPr>
      </p:pic>
    </p:spTree>
    <p:extLst>
      <p:ext uri="{BB962C8B-B14F-4D97-AF65-F5344CB8AC3E}">
        <p14:creationId xmlns:p14="http://schemas.microsoft.com/office/powerpoint/2010/main" val="2918744148"/>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Slides Section Break Sho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370C4FA-0DA2-470F-BFEF-56E857E51CBE}" type="datetimeFigureOut">
              <a:rPr lang="en-GB" smtClean="0"/>
              <a:t>07/04/2026</a:t>
            </a:fld>
            <a:endParaRPr lang="en-GB"/>
          </a:p>
        </p:txBody>
      </p:sp>
      <p:sp>
        <p:nvSpPr>
          <p:cNvPr id="4" name="Footer Placeholder 3"/>
          <p:cNvSpPr>
            <a:spLocks noGrp="1"/>
          </p:cNvSpPr>
          <p:nvPr>
            <p:ph type="ftr" sz="quarter" idx="11"/>
          </p:nvPr>
        </p:nvSpPr>
        <p:spPr/>
        <p:txBody>
          <a:bodyPr/>
          <a:lstStyle/>
          <a:p>
            <a:endParaRPr lang="en-GB"/>
          </a:p>
        </p:txBody>
      </p:sp>
      <p:sp>
        <p:nvSpPr>
          <p:cNvPr id="5" name="Title 1"/>
          <p:cNvSpPr>
            <a:spLocks noGrp="1"/>
          </p:cNvSpPr>
          <p:nvPr>
            <p:ph type="title" hasCustomPrompt="1"/>
          </p:nvPr>
        </p:nvSpPr>
        <p:spPr>
          <a:xfrm>
            <a:off x="455427" y="394139"/>
            <a:ext cx="7772400" cy="4312052"/>
          </a:xfrm>
        </p:spPr>
        <p:txBody>
          <a:bodyPr anchor="t">
            <a:normAutofit/>
          </a:bodyPr>
          <a:lstStyle>
            <a:lvl1pPr>
              <a:defRPr sz="6600"/>
            </a:lvl1pPr>
          </a:lstStyle>
          <a:p>
            <a:r>
              <a:rPr lang="en-US" dirty="0"/>
              <a:t>Section Title</a:t>
            </a:r>
            <a:endParaRPr lang="en-GB" dirty="0"/>
          </a:p>
        </p:txBody>
      </p:sp>
      <p:sp>
        <p:nvSpPr>
          <p:cNvPr id="6" name="Text Placeholder 2"/>
          <p:cNvSpPr>
            <a:spLocks noGrp="1"/>
          </p:cNvSpPr>
          <p:nvPr>
            <p:ph type="body" idx="1" hasCustomPrompt="1"/>
          </p:nvPr>
        </p:nvSpPr>
        <p:spPr>
          <a:xfrm>
            <a:off x="455427" y="4821615"/>
            <a:ext cx="7772400" cy="1298705"/>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2197" y="373733"/>
            <a:ext cx="1558109" cy="472771"/>
          </a:xfrm>
          <a:prstGeom prst="rect">
            <a:avLst/>
          </a:prstGeom>
        </p:spPr>
      </p:pic>
    </p:spTree>
    <p:extLst>
      <p:ext uri="{BB962C8B-B14F-4D97-AF65-F5344CB8AC3E}">
        <p14:creationId xmlns:p14="http://schemas.microsoft.com/office/powerpoint/2010/main" val="13330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Slides Section Break Lo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427" y="1741269"/>
            <a:ext cx="10515600" cy="2852737"/>
          </a:xfrm>
        </p:spPr>
        <p:txBody>
          <a:bodyPr anchor="b"/>
          <a:lstStyle>
            <a:lvl1pPr>
              <a:defRPr sz="6000" baseline="0"/>
            </a:lvl1pPr>
          </a:lstStyle>
          <a:p>
            <a:r>
              <a:rPr lang="en-US" dirty="0"/>
              <a:t>Section Title</a:t>
            </a:r>
            <a:endParaRPr lang="en-GB" dirty="0"/>
          </a:p>
        </p:txBody>
      </p:sp>
      <p:sp>
        <p:nvSpPr>
          <p:cNvPr id="4" name="Date Placeholder 3"/>
          <p:cNvSpPr>
            <a:spLocks noGrp="1"/>
          </p:cNvSpPr>
          <p:nvPr>
            <p:ph type="dt" sz="half" idx="10"/>
          </p:nvPr>
        </p:nvSpPr>
        <p:spPr/>
        <p:txBody>
          <a:bodyPr/>
          <a:lstStyle/>
          <a:p>
            <a:fld id="{1370C4FA-0DA2-470F-BFEF-56E857E51CBE}" type="datetimeFigureOut">
              <a:rPr lang="en-GB" smtClean="0"/>
              <a:t>07/04/2026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6F8A46-E344-42B0-8AFF-66A3024D4E24}" type="slidenum">
              <a:rPr lang="en-GB" smtClean="0"/>
              <a:t>‹#›</a:t>
            </a:fld>
            <a:endParaRPr lang="en-GB"/>
          </a:p>
        </p:txBody>
      </p:sp>
      <p:sp>
        <p:nvSpPr>
          <p:cNvPr id="9" name="Text Placeholder 2"/>
          <p:cNvSpPr>
            <a:spLocks noGrp="1"/>
          </p:cNvSpPr>
          <p:nvPr>
            <p:ph type="body" idx="1" hasCustomPrompt="1"/>
          </p:nvPr>
        </p:nvSpPr>
        <p:spPr>
          <a:xfrm>
            <a:off x="455427" y="4709857"/>
            <a:ext cx="10515600" cy="1411324"/>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427" y="509291"/>
            <a:ext cx="1558109" cy="472771"/>
          </a:xfrm>
          <a:prstGeom prst="rect">
            <a:avLst/>
          </a:prstGeom>
        </p:spPr>
      </p:pic>
    </p:spTree>
    <p:extLst>
      <p:ext uri="{BB962C8B-B14F-4D97-AF65-F5344CB8AC3E}">
        <p14:creationId xmlns:p14="http://schemas.microsoft.com/office/powerpoint/2010/main" val="1869633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White Logo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8881" y="2413398"/>
            <a:ext cx="6694239" cy="2031205"/>
          </a:xfrm>
          <a:prstGeom prst="rect">
            <a:avLst/>
          </a:prstGeom>
        </p:spPr>
      </p:pic>
    </p:spTree>
    <p:extLst>
      <p:ext uri="{BB962C8B-B14F-4D97-AF65-F5344CB8AC3E}">
        <p14:creationId xmlns:p14="http://schemas.microsoft.com/office/powerpoint/2010/main" val="2379020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624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1.png"/><Relationship Id="rId5" Type="http://schemas.openxmlformats.org/officeDocument/2006/relationships/slideLayout" Target="../slideLayouts/slideLayout87.xml"/><Relationship Id="rId10" Type="http://schemas.openxmlformats.org/officeDocument/2006/relationships/image" Target="../media/image9.png"/><Relationship Id="rId4" Type="http://schemas.openxmlformats.org/officeDocument/2006/relationships/slideLayout" Target="../slideLayouts/slideLayout8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895" r:id="rId1"/>
    <p:sldLayoutId id="2147483662" r:id="rId2"/>
    <p:sldLayoutId id="2147483886" r:id="rId3"/>
    <p:sldLayoutId id="2147483893" r:id="rId4"/>
    <p:sldLayoutId id="2147483665" r:id="rId5"/>
    <p:sldLayoutId id="2147483703" r:id="rId6"/>
    <p:sldLayoutId id="2147483880" r:id="rId7"/>
    <p:sldLayoutId id="2147483668" r:id="rId8"/>
    <p:sldLayoutId id="2147483885" r:id="rId9"/>
    <p:sldLayoutId id="2147483894"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5B757-C8A4-F85A-9D06-DD992005D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7000DC9-FC97-E510-6752-DB76F22D9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98E4B4B-3A4F-0946-F730-827D9C5A5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6C9F6-9E2B-41DE-9A21-431058E11784}" type="datetimeFigureOut">
              <a:rPr lang="en-AU" smtClean="0"/>
              <a:t>7/4/2026</a:t>
            </a:fld>
            <a:endParaRPr lang="en-AU"/>
          </a:p>
        </p:txBody>
      </p:sp>
      <p:sp>
        <p:nvSpPr>
          <p:cNvPr id="5" name="Footer Placeholder 4">
            <a:extLst>
              <a:ext uri="{FF2B5EF4-FFF2-40B4-BE49-F238E27FC236}">
                <a16:creationId xmlns:a16="http://schemas.microsoft.com/office/drawing/2014/main" id="{1670C322-2518-892A-4D89-E2DE7B717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40769DD-8C54-A121-BB18-2AF289B2B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BD790-D07A-42EC-B5A5-F6DE7A778086}" type="slidenum">
              <a:rPr lang="en-AU" smtClean="0"/>
              <a:t>‹#›</a:t>
            </a:fld>
            <a:endParaRPr lang="en-AU"/>
          </a:p>
        </p:txBody>
      </p:sp>
    </p:spTree>
    <p:extLst>
      <p:ext uri="{BB962C8B-B14F-4D97-AF65-F5344CB8AC3E}">
        <p14:creationId xmlns:p14="http://schemas.microsoft.com/office/powerpoint/2010/main" val="3776336410"/>
      </p:ext>
    </p:extLst>
  </p:cSld>
  <p:clrMap bg1="lt1" tx1="dk1" bg2="lt2" tx2="dk2" accent1="accent1" accent2="accent2" accent3="accent3" accent4="accent4" accent5="accent5" accent6="accent6" hlink="hlink" folHlink="folHlink"/>
  <p:sldLayoutIdLst>
    <p:sldLayoutId id="2147483649" r:id="rId1"/>
    <p:sldLayoutId id="2147483883" r:id="rId2"/>
    <p:sldLayoutId id="2147483888" r:id="rId3"/>
    <p:sldLayoutId id="2147483652" r:id="rId4"/>
    <p:sldLayoutId id="2147483653" r:id="rId5"/>
    <p:sldLayoutId id="2147483887" r:id="rId6"/>
    <p:sldLayoutId id="2147483655" r:id="rId7"/>
    <p:sldLayoutId id="2147483656" r:id="rId8"/>
    <p:sldLayoutId id="2147483881" r:id="rId9"/>
    <p:sldLayoutId id="2147483704"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1463" y="244800"/>
            <a:ext cx="11650663" cy="625944"/>
          </a:xfrm>
          <a:prstGeom prst="rect">
            <a:avLst/>
          </a:prstGeom>
        </p:spPr>
        <p:txBody>
          <a:bodyPr vert="horz" lIns="0" tIns="0" rIns="0" bIns="0" rtlCol="0" anchor="t">
            <a:noAutofit/>
          </a:bodyPr>
          <a:lstStyle/>
          <a:p>
            <a:r>
              <a:rPr lang="en-GB" noProof="0" dirty="0"/>
              <a:t>Insert title</a:t>
            </a:r>
          </a:p>
        </p:txBody>
      </p:sp>
      <p:sp>
        <p:nvSpPr>
          <p:cNvPr id="3" name="Textplatzhalter 2"/>
          <p:cNvSpPr>
            <a:spLocks noGrp="1"/>
          </p:cNvSpPr>
          <p:nvPr>
            <p:ph type="body" idx="1"/>
          </p:nvPr>
        </p:nvSpPr>
        <p:spPr>
          <a:xfrm>
            <a:off x="271462" y="870745"/>
            <a:ext cx="11650663" cy="5353844"/>
          </a:xfrm>
          <a:prstGeom prst="rect">
            <a:avLst/>
          </a:prstGeom>
        </p:spPr>
        <p:txBody>
          <a:bodyPr vert="horz" lIns="0" tIns="0" rIns="0" bIns="0" rtlCol="0">
            <a:noAutofit/>
          </a:body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p:cNvSpPr>
            <a:spLocks noGrp="1"/>
          </p:cNvSpPr>
          <p:nvPr>
            <p:ph type="dt" sz="half" idx="2"/>
          </p:nvPr>
        </p:nvSpPr>
        <p:spPr>
          <a:xfrm>
            <a:off x="10416481" y="6424761"/>
            <a:ext cx="1189348" cy="144016"/>
          </a:xfrm>
          <a:prstGeom prst="rect">
            <a:avLst/>
          </a:prstGeom>
        </p:spPr>
        <p:txBody>
          <a:bodyPr vert="horz" lIns="0" tIns="0" rIns="0" bIns="0" rtlCol="0" anchor="t" anchorCtr="0"/>
          <a:lstStyle>
            <a:lvl1pPr algn="r">
              <a:lnSpc>
                <a:spcPct val="98000"/>
              </a:lnSpc>
              <a:defRPr sz="1000">
                <a:solidFill>
                  <a:schemeClr val="tx1"/>
                </a:solidFill>
              </a:defRPr>
            </a:lvl1pPr>
          </a:lstStyle>
          <a:p>
            <a:fld id="{181C7955-987B-41E5-88AD-0E141CE73FC1}" type="datetime1">
              <a:rPr lang="en-US" noProof="0" smtClean="0"/>
              <a:t>4/7/26</a:t>
            </a:fld>
            <a:endParaRPr lang="en-GB" noProof="0" dirty="0"/>
          </a:p>
        </p:txBody>
      </p:sp>
      <p:sp>
        <p:nvSpPr>
          <p:cNvPr id="5" name="Fußzeilenplatzhalter 4"/>
          <p:cNvSpPr>
            <a:spLocks noGrp="1"/>
          </p:cNvSpPr>
          <p:nvPr>
            <p:ph type="ftr" sz="quarter" idx="3"/>
          </p:nvPr>
        </p:nvSpPr>
        <p:spPr>
          <a:xfrm>
            <a:off x="1522276" y="6424761"/>
            <a:ext cx="7922096" cy="144016"/>
          </a:xfrm>
          <a:prstGeom prst="rect">
            <a:avLst/>
          </a:prstGeom>
        </p:spPr>
        <p:txBody>
          <a:bodyPr vert="horz" lIns="0" tIns="0" rIns="0" bIns="0" rtlCol="0" anchor="t" anchorCtr="0"/>
          <a:lstStyle>
            <a:lvl1pPr algn="l">
              <a:lnSpc>
                <a:spcPct val="98000"/>
              </a:lnSpc>
              <a:defRPr sz="1000">
                <a:solidFill>
                  <a:schemeClr val="tx1"/>
                </a:solidFill>
              </a:defRPr>
            </a:lvl1pPr>
          </a:lstStyle>
          <a:p>
            <a:r>
              <a:rPr lang="en-US" noProof="0"/>
              <a:t>Institute for Implementation Science in Health Care I Saskia Oesch, MSc</a:t>
            </a:r>
            <a:endParaRPr lang="en-GB" noProof="0" dirty="0"/>
          </a:p>
        </p:txBody>
      </p:sp>
      <p:sp>
        <p:nvSpPr>
          <p:cNvPr id="6" name="Foliennummernplatzhalter 5"/>
          <p:cNvSpPr>
            <a:spLocks noGrp="1"/>
          </p:cNvSpPr>
          <p:nvPr>
            <p:ph type="sldNum" sz="quarter" idx="4"/>
          </p:nvPr>
        </p:nvSpPr>
        <p:spPr>
          <a:xfrm>
            <a:off x="11712625" y="6424761"/>
            <a:ext cx="209500" cy="144016"/>
          </a:xfrm>
          <a:prstGeom prst="rect">
            <a:avLst/>
          </a:prstGeom>
        </p:spPr>
        <p:txBody>
          <a:bodyPr vert="horz" lIns="0" tIns="0" rIns="0" bIns="0" rtlCol="0" anchor="t" anchorCtr="0"/>
          <a:lstStyle>
            <a:lvl1pPr algn="r">
              <a:lnSpc>
                <a:spcPct val="98000"/>
              </a:lnSpc>
              <a:defRPr sz="1000">
                <a:solidFill>
                  <a:schemeClr val="tx1"/>
                </a:solidFill>
              </a:defRPr>
            </a:lvl1pPr>
          </a:lstStyle>
          <a:p>
            <a:fld id="{442AD375-037F-43D0-B059-5172DA06796A}" type="slidenum">
              <a:rPr lang="en-GB" noProof="0" smtClean="0"/>
              <a:pPr/>
              <a:t>‹#›</a:t>
            </a:fld>
            <a:endParaRPr lang="en-GB" noProof="0" dirty="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6" y="5941720"/>
            <a:ext cx="1753783" cy="60338"/>
          </a:xfrm>
          <a:prstGeom prst="rect">
            <a:avLst/>
          </a:prstGeom>
          <a:noFill/>
        </p:spPr>
        <p:txBody>
          <a:bodyPr wrap="square" lIns="0" tIns="0" rIns="0" bIns="0" rtlCol="0">
            <a:spAutoFit/>
          </a:bodyPr>
          <a:lstStyle/>
          <a:p>
            <a:pPr algn="r"/>
            <a:r>
              <a:rPr lang="de-CH" sz="400" spc="40" baseline="0" noProof="0">
                <a:solidFill>
                  <a:schemeClr val="bg1">
                    <a:lumMod val="85000"/>
                  </a:schemeClr>
                </a:solidFill>
              </a:rPr>
              <a:t>Erstellt durch Vorlagenbauer.ch</a:t>
            </a:r>
          </a:p>
        </p:txBody>
      </p:sp>
      <p:cxnSp>
        <p:nvCxnSpPr>
          <p:cNvPr id="11" name="Gerader Verbinder 10">
            <a:extLst>
              <a:ext uri="{FF2B5EF4-FFF2-40B4-BE49-F238E27FC236}">
                <a16:creationId xmlns:a16="http://schemas.microsoft.com/office/drawing/2014/main" id="{D0F7A25C-6B57-E378-A273-BBFF709DB255}"/>
              </a:ext>
            </a:extLst>
          </p:cNvPr>
          <p:cNvCxnSpPr>
            <a:cxnSpLocks/>
          </p:cNvCxnSpPr>
          <p:nvPr userDrawn="1"/>
        </p:nvCxnSpPr>
        <p:spPr>
          <a:xfrm>
            <a:off x="11703099" y="6448575"/>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8D97A1-67D4-8BCE-2C75-BEA0093CDA16}"/>
              </a:ext>
            </a:extLst>
          </p:cNvPr>
          <p:cNvSpPr txBox="1"/>
          <p:nvPr userDrawn="1"/>
        </p:nvSpPr>
        <p:spPr>
          <a:xfrm>
            <a:off x="269875" y="6424762"/>
            <a:ext cx="1060992" cy="150811"/>
          </a:xfrm>
          <a:prstGeom prst="rect">
            <a:avLst/>
          </a:prstGeom>
          <a:noFill/>
        </p:spPr>
        <p:txBody>
          <a:bodyPr wrap="square" lIns="0" tIns="0" rIns="0" bIns="0" rtlCol="0">
            <a:spAutoFit/>
          </a:bodyPr>
          <a:lstStyle/>
          <a:p>
            <a:r>
              <a:rPr lang="en-GB" sz="1000" b="1" noProof="0" dirty="0">
                <a:latin typeface="Source Sans Pro SemiBold" panose="020B0603030403020204" pitchFamily="34" charset="0"/>
              </a:rPr>
              <a:t>University of Zurich</a:t>
            </a:r>
          </a:p>
        </p:txBody>
      </p:sp>
      <p:cxnSp>
        <p:nvCxnSpPr>
          <p:cNvPr id="13" name="Gerader Verbinder 12">
            <a:extLst>
              <a:ext uri="{FF2B5EF4-FFF2-40B4-BE49-F238E27FC236}">
                <a16:creationId xmlns:a16="http://schemas.microsoft.com/office/drawing/2014/main" id="{B7B29EB8-D7DC-4128-6431-E45C30786CE8}"/>
              </a:ext>
            </a:extLst>
          </p:cNvPr>
          <p:cNvCxnSpPr>
            <a:cxnSpLocks/>
          </p:cNvCxnSpPr>
          <p:nvPr userDrawn="1"/>
        </p:nvCxnSpPr>
        <p:spPr>
          <a:xfrm>
            <a:off x="1418939" y="6448575"/>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7" r:id="rId3"/>
    <p:sldLayoutId id="2147483683" r:id="rId4"/>
    <p:sldLayoutId id="2147483720" r:id="rId5"/>
    <p:sldLayoutId id="2147483695" r:id="rId6"/>
    <p:sldLayoutId id="2147483659" r:id="rId7"/>
    <p:sldLayoutId id="2147483669" r:id="rId8"/>
    <p:sldLayoutId id="2147483892" r:id="rId9"/>
    <p:sldLayoutId id="2147483674" r:id="rId10"/>
    <p:sldLayoutId id="2147483697" r:id="rId11"/>
    <p:sldLayoutId id="2147483675" r:id="rId12"/>
    <p:sldLayoutId id="2147483698" r:id="rId13"/>
    <p:sldLayoutId id="2147483671" r:id="rId14"/>
    <p:sldLayoutId id="2147483891" r:id="rId15"/>
    <p:sldLayoutId id="2147483684" r:id="rId16"/>
    <p:sldLayoutId id="2147483677" r:id="rId17"/>
    <p:sldLayoutId id="2147483672" r:id="rId18"/>
    <p:sldLayoutId id="2147483679" r:id="rId19"/>
    <p:sldLayoutId id="2147483685" r:id="rId20"/>
    <p:sldLayoutId id="2147483680" r:id="rId21"/>
    <p:sldLayoutId id="2147483681" r:id="rId22"/>
    <p:sldLayoutId id="2147483686" r:id="rId23"/>
    <p:sldLayoutId id="2147483687" r:id="rId24"/>
    <p:sldLayoutId id="2147483897" r:id="rId25"/>
    <p:sldLayoutId id="2147483896" r:id="rId26"/>
    <p:sldLayoutId id="2147483699" r:id="rId27"/>
    <p:sldLayoutId id="2147483688" r:id="rId28"/>
    <p:sldLayoutId id="2147483692" r:id="rId29"/>
    <p:sldLayoutId id="2147483670" r:id="rId30"/>
    <p:sldLayoutId id="2147483700" r:id="rId31"/>
    <p:sldLayoutId id="2147483678" r:id="rId32"/>
    <p:sldLayoutId id="2147483693" r:id="rId33"/>
    <p:sldLayoutId id="2147483663" r:id="rId34"/>
    <p:sldLayoutId id="2147483889" r:id="rId35"/>
    <p:sldLayoutId id="2147483879" r:id="rId36"/>
  </p:sldLayoutIdLst>
  <p:hf hdr="0"/>
  <p:txStyles>
    <p:titleStyle>
      <a:lvl1pPr algn="l" defTabSz="914377" rtl="0" eaLnBrk="1" latinLnBrk="0" hangingPunct="1">
        <a:lnSpc>
          <a:spcPct val="97000"/>
        </a:lnSpc>
        <a:spcBef>
          <a:spcPct val="0"/>
        </a:spcBef>
        <a:buNone/>
        <a:defRPr sz="2400" b="1" kern="1200" spc="0" baseline="0">
          <a:solidFill>
            <a:schemeClr val="tx1"/>
          </a:solidFill>
          <a:latin typeface="+mj-lt"/>
          <a:ea typeface="+mj-ea"/>
          <a:cs typeface="+mj-cs"/>
        </a:defRPr>
      </a:lvl1pPr>
    </p:titleStyle>
    <p:bodyStyle>
      <a:lvl1pPr marL="0" indent="0" algn="l" defTabSz="914377"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794" indent="-226794" algn="l" defTabSz="914377"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784" indent="-226794" algn="l" defTabSz="914377"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773" indent="-226794" algn="l" defTabSz="914377"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762" indent="-226794" algn="l" defTabSz="914377"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377" rtl="0" eaLnBrk="1" latinLnBrk="0" hangingPunct="1">
        <a:lnSpc>
          <a:spcPct val="98000"/>
        </a:lnSpc>
        <a:spcBef>
          <a:spcPts val="0"/>
        </a:spcBef>
        <a:buFont typeface="+mj-lt"/>
        <a:buNone/>
        <a:defRPr sz="1600" kern="1200" spc="-11" baseline="0">
          <a:solidFill>
            <a:schemeClr val="tx1"/>
          </a:solidFill>
          <a:latin typeface="+mn-lt"/>
          <a:ea typeface="+mn-ea"/>
          <a:cs typeface="+mn-cs"/>
        </a:defRPr>
      </a:lvl1pPr>
      <a:lvl2pPr marL="174621" indent="-174621" algn="l" defTabSz="914377" rtl="0" eaLnBrk="1" latinLnBrk="0" hangingPunct="1">
        <a:lnSpc>
          <a:spcPct val="98000"/>
        </a:lnSpc>
        <a:spcBef>
          <a:spcPts val="0"/>
        </a:spcBef>
        <a:buFont typeface="Source Sans Pro" panose="020B0503030403020204" pitchFamily="34" charset="0"/>
        <a:buChar char="―"/>
        <a:defRPr sz="1600" kern="1200" spc="-11" baseline="0">
          <a:solidFill>
            <a:schemeClr val="tx1"/>
          </a:solidFill>
          <a:latin typeface="+mn-lt"/>
          <a:ea typeface="+mn-ea"/>
          <a:cs typeface="+mn-cs"/>
        </a:defRPr>
      </a:lvl2pPr>
      <a:lvl3pPr marL="360354" indent="-185734" algn="l" defTabSz="914377" rtl="0" eaLnBrk="1" latinLnBrk="0" hangingPunct="1">
        <a:lnSpc>
          <a:spcPct val="98000"/>
        </a:lnSpc>
        <a:spcBef>
          <a:spcPts val="0"/>
        </a:spcBef>
        <a:buFont typeface="Source Sans Pro" panose="020B0503030403020204" pitchFamily="34" charset="0"/>
        <a:buChar char="―"/>
        <a:defRPr sz="1600" kern="1200" spc="-11" baseline="0">
          <a:solidFill>
            <a:schemeClr val="tx1"/>
          </a:solidFill>
          <a:latin typeface="+mn-lt"/>
          <a:ea typeface="+mn-ea"/>
          <a:cs typeface="+mn-cs"/>
        </a:defRPr>
      </a:lvl3pPr>
      <a:lvl4pPr marL="534975" indent="-174621" algn="l" defTabSz="914377" rtl="0" eaLnBrk="1" latinLnBrk="0" hangingPunct="1">
        <a:lnSpc>
          <a:spcPct val="98000"/>
        </a:lnSpc>
        <a:spcBef>
          <a:spcPts val="0"/>
        </a:spcBef>
        <a:buFont typeface="Source Sans Pro" panose="020B0503030403020204" pitchFamily="34" charset="0"/>
        <a:buChar char="―"/>
        <a:defRPr sz="1600" kern="1200" spc="-11" baseline="0">
          <a:solidFill>
            <a:schemeClr val="tx1"/>
          </a:solidFill>
          <a:latin typeface="+mn-lt"/>
          <a:ea typeface="+mn-ea"/>
          <a:cs typeface="+mn-cs"/>
        </a:defRPr>
      </a:lvl4pPr>
      <a:lvl5pPr marL="719121" indent="-184146" algn="l" defTabSz="914377" rtl="0" eaLnBrk="1" latinLnBrk="0" hangingPunct="1">
        <a:lnSpc>
          <a:spcPct val="98000"/>
        </a:lnSpc>
        <a:spcBef>
          <a:spcPts val="0"/>
        </a:spcBef>
        <a:buFont typeface="Source Sans Pro" panose="020B0503030403020204" pitchFamily="34" charset="0"/>
        <a:buChar char="―"/>
        <a:defRPr sz="1600" kern="1200" spc="-11"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1" userDrawn="1">
          <p15:clr>
            <a:srgbClr val="A4A3A4"/>
          </p15:clr>
        </p15:guide>
        <p15:guide id="2" pos="7511" userDrawn="1">
          <p15:clr>
            <a:srgbClr val="A4A3A4"/>
          </p15:clr>
        </p15:guide>
        <p15:guide id="3" orient="horz" pos="3921" userDrawn="1">
          <p15:clr>
            <a:srgbClr val="A4A3A4"/>
          </p15:clr>
        </p15:guide>
        <p15:guide id="4" orient="horz" pos="547" userDrawn="1">
          <p15:clr>
            <a:srgbClr val="A4A3A4"/>
          </p15:clr>
        </p15:guide>
        <p15:guide id="6" orient="horz" pos="172" userDrawn="1">
          <p15:clr>
            <a:srgbClr val="A4A3A4"/>
          </p15:clr>
        </p15:guide>
        <p15:guide id="7" orient="horz" pos="864"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1463" y="244800"/>
            <a:ext cx="11650662" cy="625944"/>
          </a:xfrm>
          <a:prstGeom prst="rect">
            <a:avLst/>
          </a:prstGeom>
        </p:spPr>
        <p:txBody>
          <a:bodyPr vert="horz" lIns="0" tIns="0" rIns="0" bIns="0" rtlCol="0" anchor="t">
            <a:noAutofit/>
          </a:bodyPr>
          <a:lstStyle/>
          <a:p>
            <a:r>
              <a:rPr lang="en-GB" noProof="0" dirty="0"/>
              <a:t>Insert title</a:t>
            </a:r>
          </a:p>
        </p:txBody>
      </p:sp>
      <p:sp>
        <p:nvSpPr>
          <p:cNvPr id="3" name="Textplatzhalter 2"/>
          <p:cNvSpPr>
            <a:spLocks noGrp="1"/>
          </p:cNvSpPr>
          <p:nvPr>
            <p:ph type="body" idx="1"/>
          </p:nvPr>
        </p:nvSpPr>
        <p:spPr>
          <a:xfrm>
            <a:off x="271461" y="870744"/>
            <a:ext cx="11650663" cy="5353844"/>
          </a:xfrm>
          <a:prstGeom prst="rect">
            <a:avLst/>
          </a:prstGeom>
        </p:spPr>
        <p:txBody>
          <a:bodyPr vert="horz" lIns="0" tIns="0" rIns="0" bIns="0" rtlCol="0">
            <a:noAutofit/>
          </a:body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p:cNvSpPr>
            <a:spLocks noGrp="1"/>
          </p:cNvSpPr>
          <p:nvPr>
            <p:ph type="dt" sz="half" idx="2"/>
          </p:nvPr>
        </p:nvSpPr>
        <p:spPr>
          <a:xfrm>
            <a:off x="10416480" y="6424761"/>
            <a:ext cx="1189348" cy="144016"/>
          </a:xfrm>
          <a:prstGeom prst="rect">
            <a:avLst/>
          </a:prstGeom>
        </p:spPr>
        <p:txBody>
          <a:bodyPr vert="horz" lIns="0" tIns="0" rIns="0" bIns="0" rtlCol="0" anchor="t" anchorCtr="0"/>
          <a:lstStyle>
            <a:lvl1pPr algn="r">
              <a:lnSpc>
                <a:spcPct val="98000"/>
              </a:lnSpc>
              <a:defRPr sz="1000">
                <a:solidFill>
                  <a:schemeClr val="tx1"/>
                </a:solidFill>
              </a:defRPr>
            </a:lvl1pPr>
          </a:lstStyle>
          <a:p>
            <a:r>
              <a:rPr lang="de-DE" noProof="0" dirty="0"/>
              <a:t>6/6/2025</a:t>
            </a:r>
            <a:endParaRPr lang="en-GB" noProof="0" dirty="0"/>
          </a:p>
        </p:txBody>
      </p:sp>
      <p:sp>
        <p:nvSpPr>
          <p:cNvPr id="5" name="Fußzeilenplatzhalter 4"/>
          <p:cNvSpPr>
            <a:spLocks noGrp="1"/>
          </p:cNvSpPr>
          <p:nvPr>
            <p:ph type="ftr" sz="quarter" idx="3"/>
          </p:nvPr>
        </p:nvSpPr>
        <p:spPr>
          <a:xfrm>
            <a:off x="1522276" y="6424761"/>
            <a:ext cx="7922096" cy="144016"/>
          </a:xfrm>
          <a:prstGeom prst="rect">
            <a:avLst/>
          </a:prstGeom>
        </p:spPr>
        <p:txBody>
          <a:bodyPr vert="horz" lIns="0" tIns="0" rIns="0" bIns="0" rtlCol="0" anchor="t" anchorCtr="0"/>
          <a:lstStyle>
            <a:lvl1pPr algn="l">
              <a:lnSpc>
                <a:spcPct val="98000"/>
              </a:lnSpc>
              <a:defRPr sz="1000">
                <a:solidFill>
                  <a:schemeClr val="tx1"/>
                </a:solidFill>
              </a:defRPr>
            </a:lvl1pPr>
          </a:lstStyle>
          <a:p>
            <a:r>
              <a:rPr lang="nb-NO" noProof="0"/>
              <a:t>EIE 2025 myrta.kohler@uzh.ch</a:t>
            </a:r>
            <a:endParaRPr lang="en-GB" noProof="0" dirty="0"/>
          </a:p>
        </p:txBody>
      </p:sp>
      <p:sp>
        <p:nvSpPr>
          <p:cNvPr id="6" name="Foliennummernplatzhalter 5"/>
          <p:cNvSpPr>
            <a:spLocks noGrp="1"/>
          </p:cNvSpPr>
          <p:nvPr>
            <p:ph type="sldNum" sz="quarter" idx="4"/>
          </p:nvPr>
        </p:nvSpPr>
        <p:spPr>
          <a:xfrm>
            <a:off x="11712624" y="6424761"/>
            <a:ext cx="209500" cy="144016"/>
          </a:xfrm>
          <a:prstGeom prst="rect">
            <a:avLst/>
          </a:prstGeom>
        </p:spPr>
        <p:txBody>
          <a:bodyPr vert="horz" lIns="0" tIns="0" rIns="0" bIns="0" rtlCol="0" anchor="t" anchorCtr="0"/>
          <a:lstStyle>
            <a:lvl1pPr algn="r">
              <a:lnSpc>
                <a:spcPct val="98000"/>
              </a:lnSpc>
              <a:defRPr sz="1000">
                <a:solidFill>
                  <a:schemeClr val="tx1"/>
                </a:solidFill>
              </a:defRPr>
            </a:lvl1pPr>
          </a:lstStyle>
          <a:p>
            <a:fld id="{442AD375-037F-43D0-B059-5172DA06796A}" type="slidenum">
              <a:rPr lang="en-GB" noProof="0" smtClean="0"/>
              <a:pPr/>
              <a:t>‹#›</a:t>
            </a:fld>
            <a:endParaRPr lang="en-GB" noProof="0" dirty="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noProof="0" dirty="0">
                <a:solidFill>
                  <a:schemeClr val="bg1">
                    <a:lumMod val="85000"/>
                  </a:schemeClr>
                </a:solidFill>
              </a:rPr>
              <a:t>Erstellt durch Vorlagenbauer.ch</a:t>
            </a:r>
          </a:p>
        </p:txBody>
      </p:sp>
      <p:cxnSp>
        <p:nvCxnSpPr>
          <p:cNvPr id="11" name="Gerader Verbinder 10">
            <a:extLst>
              <a:ext uri="{FF2B5EF4-FFF2-40B4-BE49-F238E27FC236}">
                <a16:creationId xmlns:a16="http://schemas.microsoft.com/office/drawing/2014/main" id="{D0F7A25C-6B57-E378-A273-BBFF709DB255}"/>
              </a:ext>
            </a:extLst>
          </p:cNvPr>
          <p:cNvCxnSpPr>
            <a:cxnSpLocks/>
          </p:cNvCxnSpPr>
          <p:nvPr userDrawn="1"/>
        </p:nvCxnSpPr>
        <p:spPr>
          <a:xfrm>
            <a:off x="11703099"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8D97A1-67D4-8BCE-2C75-BEA0093CDA16}"/>
              </a:ext>
            </a:extLst>
          </p:cNvPr>
          <p:cNvSpPr txBox="1"/>
          <p:nvPr userDrawn="1"/>
        </p:nvSpPr>
        <p:spPr>
          <a:xfrm>
            <a:off x="269875" y="6424761"/>
            <a:ext cx="1060992" cy="150811"/>
          </a:xfrm>
          <a:prstGeom prst="rect">
            <a:avLst/>
          </a:prstGeom>
          <a:noFill/>
        </p:spPr>
        <p:txBody>
          <a:bodyPr wrap="square" lIns="0" tIns="0" rIns="0" bIns="0" rtlCol="0">
            <a:spAutoFit/>
          </a:bodyPr>
          <a:lstStyle/>
          <a:p>
            <a:r>
              <a:rPr lang="en-GB" sz="1000" b="1" noProof="0" dirty="0">
                <a:latin typeface="Source Sans Pro SemiBold" panose="020B0603030403020204" pitchFamily="34" charset="0"/>
              </a:rPr>
              <a:t>University of Zurich</a:t>
            </a:r>
          </a:p>
        </p:txBody>
      </p:sp>
      <p:cxnSp>
        <p:nvCxnSpPr>
          <p:cNvPr id="13" name="Gerader Verbinder 12">
            <a:extLst>
              <a:ext uri="{FF2B5EF4-FFF2-40B4-BE49-F238E27FC236}">
                <a16:creationId xmlns:a16="http://schemas.microsoft.com/office/drawing/2014/main" id="{B7B29EB8-D7DC-4128-6431-E45C30786CE8}"/>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898" r:id="rId1"/>
    <p:sldLayoutId id="2147483715" r:id="rId2"/>
    <p:sldLayoutId id="2147483716" r:id="rId3"/>
    <p:sldLayoutId id="2147483717" r:id="rId4"/>
    <p:sldLayoutId id="2147483718" r:id="rId5"/>
    <p:sldLayoutId id="2147483719" r:id="rId6"/>
  </p:sldLayoutIdLst>
  <p:hf hdr="0"/>
  <p:txStyles>
    <p:titleStyle>
      <a:lvl1pPr algn="l" defTabSz="914400" rtl="0" eaLnBrk="1" latinLnBrk="0" hangingPunct="1">
        <a:lnSpc>
          <a:spcPct val="97000"/>
        </a:lnSpc>
        <a:spcBef>
          <a:spcPct val="0"/>
        </a:spcBef>
        <a:buNone/>
        <a:defRPr sz="2400" b="1" kern="1200" spc="0" baseline="0">
          <a:solidFill>
            <a:schemeClr val="tx1"/>
          </a:solidFill>
          <a:latin typeface="+mj-lt"/>
          <a:ea typeface="+mj-ea"/>
          <a:cs typeface="+mj-cs"/>
        </a:defRPr>
      </a:lvl1pPr>
    </p:titleStyle>
    <p:body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0" userDrawn="1">
          <p15:clr>
            <a:srgbClr val="A4A3A4"/>
          </p15:clr>
        </p15:guide>
        <p15:guide id="2" pos="7510" userDrawn="1">
          <p15:clr>
            <a:srgbClr val="A4A3A4"/>
          </p15:clr>
        </p15:guide>
        <p15:guide id="3" orient="horz" pos="3921" userDrawn="1">
          <p15:clr>
            <a:srgbClr val="A4A3A4"/>
          </p15:clr>
        </p15:guide>
        <p15:guide id="4" orient="horz" pos="546" userDrawn="1">
          <p15:clr>
            <a:srgbClr val="A4A3A4"/>
          </p15:clr>
        </p15:guide>
        <p15:guide id="6" orient="horz" pos="172" userDrawn="1">
          <p15:clr>
            <a:srgbClr val="A4A3A4"/>
          </p15:clr>
        </p15:guide>
        <p15:guide id="7"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EA8F-5D32-42A5-B63F-842A0F047210}"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AB18B-998C-433D-808A-7D4CCF0545BB}" type="slidenum">
              <a:rPr lang="en-GB" smtClean="0"/>
              <a:t>‹#›</a:t>
            </a:fld>
            <a:endParaRPr lang="en-GB"/>
          </a:p>
        </p:txBody>
      </p:sp>
      <p:pic>
        <p:nvPicPr>
          <p:cNvPr id="7" name="Picture 6"/>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62947" y="504410"/>
            <a:ext cx="2614451" cy="793292"/>
          </a:xfrm>
          <a:prstGeom prst="rect">
            <a:avLst/>
          </a:prstGeom>
        </p:spPr>
      </p:pic>
    </p:spTree>
    <p:extLst>
      <p:ext uri="{BB962C8B-B14F-4D97-AF65-F5344CB8AC3E}">
        <p14:creationId xmlns:p14="http://schemas.microsoft.com/office/powerpoint/2010/main" val="2582104768"/>
      </p:ext>
    </p:extLst>
  </p:cSld>
  <p:clrMap bg1="lt1" tx1="dk1" bg2="lt2" tx2="dk2" accent1="accent1" accent2="accent2" accent3="accent3" accent4="accent4" accent5="accent5" accent6="accent6" hlink="hlink" folHlink="folHlink"/>
  <p:sldLayoutIdLst>
    <p:sldLayoutId id="2147483705" r:id="rId1"/>
    <p:sldLayoutId id="2147483702" r:id="rId2"/>
    <p:sldLayoutId id="2147483754" r:id="rId3"/>
    <p:sldLayoutId id="2147483755" r:id="rId4"/>
    <p:sldLayoutId id="2147483756" r:id="rId5"/>
    <p:sldLayoutId id="2147483855" r:id="rId6"/>
    <p:sldLayoutId id="21474838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11770"/>
            <a:ext cx="9285514"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150571490"/>
      </p:ext>
    </p:extLst>
  </p:cSld>
  <p:clrMap bg1="lt1" tx1="dk1" bg2="lt2" tx2="dk2" accent1="accent1" accent2="accent2" accent3="accent3" accent4="accent4" accent5="accent5" accent6="accent6" hlink="hlink" folHlink="folHlink"/>
  <p:sldLayoutIdLst>
    <p:sldLayoutId id="2147483650" r:id="rId1"/>
    <p:sldLayoutId id="2147483709" r:id="rId2"/>
    <p:sldLayoutId id="2147483707" r:id="rId3"/>
    <p:sldLayoutId id="2147483711" r:id="rId4"/>
    <p:sldLayoutId id="2147483654" r:id="rId5"/>
    <p:sldLayoutId id="2147483651" r:id="rId6"/>
    <p:sldLayoutId id="2147483664" r:id="rId7"/>
    <p:sldLayoutId id="2147483713" r:id="rId8"/>
    <p:sldLayoutId id="2147483758" r:id="rId9"/>
    <p:sldLayoutId id="2147483761" r:id="rId10"/>
    <p:sldLayoutId id="2147483878"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427" y="41177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7" name="Picture 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282337" y="278805"/>
            <a:ext cx="1567542" cy="475633"/>
          </a:xfrm>
          <a:prstGeom prst="rect">
            <a:avLst/>
          </a:prstGeom>
        </p:spPr>
      </p:pic>
      <p:pic>
        <p:nvPicPr>
          <p:cNvPr id="8" name="Picture 7">
            <a:extLst>
              <a:ext uri="{FF2B5EF4-FFF2-40B4-BE49-F238E27FC236}">
                <a16:creationId xmlns:a16="http://schemas.microsoft.com/office/drawing/2014/main" id="{2EA5B335-4F11-413E-BB4C-BB3D22C668D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748441" y="6299109"/>
            <a:ext cx="2300152" cy="479606"/>
          </a:xfrm>
          <a:prstGeom prst="rect">
            <a:avLst/>
          </a:prstGeom>
        </p:spPr>
      </p:pic>
    </p:spTree>
    <p:extLst>
      <p:ext uri="{BB962C8B-B14F-4D97-AF65-F5344CB8AC3E}">
        <p14:creationId xmlns:p14="http://schemas.microsoft.com/office/powerpoint/2010/main" val="2046405293"/>
      </p:ext>
    </p:extLst>
  </p:cSld>
  <p:clrMap bg1="dk1" tx1="lt1" bg2="dk2" tx2="lt2" accent1="accent1" accent2="accent2" accent3="accent3" accent4="accent4" accent5="accent5" accent6="accent6" hlink="hlink" folHlink="folHlink"/>
  <p:sldLayoutIdLst>
    <p:sldLayoutId id="2147483661" r:id="rId1"/>
    <p:sldLayoutId id="2147483712" r:id="rId2"/>
    <p:sldLayoutId id="2147483710" r:id="rId3"/>
    <p:sldLayoutId id="2147483708" r:id="rId4"/>
    <p:sldLayoutId id="2147483690" r:id="rId5"/>
    <p:sldLayoutId id="2147483691" r:id="rId6"/>
    <p:sldLayoutId id="2147483689" r:id="rId7"/>
    <p:sldLayoutId id="2147483714" r:id="rId8"/>
  </p:sldLayoutIdLs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jpg"/><Relationship Id="rId2" Type="http://schemas.openxmlformats.org/officeDocument/2006/relationships/notesSlide" Target="../notesSlides/notesSlide15.xml"/><Relationship Id="rId16" Type="http://schemas.openxmlformats.org/officeDocument/2006/relationships/image" Target="../media/image59.jp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jp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doi.org/10.5167/uzh-235237" TargetMode="External"/><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hyperlink" Target="https://doi.org/10.1186/s13063-022-06454-y" TargetMode="External"/><Relationship Id="rId5" Type="http://schemas.openxmlformats.org/officeDocument/2006/relationships/image" Target="../media/image65.sv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167/uzh-235237"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7.svg"/><Relationship Id="rId4" Type="http://schemas.openxmlformats.org/officeDocument/2006/relationships/image" Target="../media/image66.sv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76.svg"/></Relationships>
</file>

<file path=ppt/slides/_rels/slide24.xml.rels><?xml version="1.0" encoding="UTF-8" standalone="yes"?>
<Relationships xmlns="http://schemas.openxmlformats.org/package/2006/relationships"><Relationship Id="rId8" Type="http://schemas.openxmlformats.org/officeDocument/2006/relationships/hyperlink" Target="https://bsky.app/profile/uzh-ifisuzhch.bsky.social" TargetMode="External"/><Relationship Id="rId3" Type="http://schemas.openxmlformats.org/officeDocument/2006/relationships/image" Target="../media/image49.png"/><Relationship Id="rId7" Type="http://schemas.openxmlformats.org/officeDocument/2006/relationships/hyperlink" Target="https://www.linkedin.com/company/ifis-uzh/" TargetMode="External"/><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3.png"/><Relationship Id="rId4" Type="http://schemas.openxmlformats.org/officeDocument/2006/relationships/image" Target="../media/image79.jpe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5.xml"/><Relationship Id="rId5" Type="http://schemas.openxmlformats.org/officeDocument/2006/relationships/image" Target="../media/image87.jpe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9.xml"/><Relationship Id="rId5" Type="http://schemas.openxmlformats.org/officeDocument/2006/relationships/image" Target="../media/image91.jpe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2.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2.xml"/><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5.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6.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79.xml"/><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0.jpg"/><Relationship Id="rId7" Type="http://schemas.openxmlformats.org/officeDocument/2006/relationships/image" Target="../media/image24.jpe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diagramColors" Target="../diagrams/colors1.xml"/><Relationship Id="rId5" Type="http://schemas.openxmlformats.org/officeDocument/2006/relationships/image" Target="../media/image22.png"/><Relationship Id="rId10" Type="http://schemas.openxmlformats.org/officeDocument/2006/relationships/diagramQuickStyle" Target="../diagrams/quickStyle1.xml"/><Relationship Id="rId4" Type="http://schemas.openxmlformats.org/officeDocument/2006/relationships/image" Target="../media/image21.png"/><Relationship Id="rId9"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6.png"/><Relationship Id="rId4" Type="http://schemas.openxmlformats.org/officeDocument/2006/relationships/diagramData" Target="../diagrams/data2.xml"/><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hyperlink" Target="https://cfirguide.org/tools/" TargetMode="External"/><Relationship Id="rId4" Type="http://schemas.openxmlformats.org/officeDocument/2006/relationships/diagramData" Target="../diagrams/data3.xml"/><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www.normalizationproces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8</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NORMALISATION AS IMPLEMENTATION</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Ingrid Hickman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Saskia Oesch</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Myrta Kohler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Tracy Finch</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Keitly</a:t>
            </a:r>
            <a:r>
              <a:rPr lang="en-US" sz="2000" dirty="0">
                <a:latin typeface="Calibri" panose="020F0502020204030204" pitchFamily="34" charset="0"/>
                <a:cs typeface="Calibri" panose="020F0502020204030204" pitchFamily="34" charset="0"/>
              </a:rPr>
              <a:t> Mensah</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colorful bars&#10;&#10;AI-generated content may be incorrect.">
            <a:extLst>
              <a:ext uri="{FF2B5EF4-FFF2-40B4-BE49-F238E27FC236}">
                <a16:creationId xmlns:a16="http://schemas.microsoft.com/office/drawing/2014/main" id="{97D91529-EFAF-F110-B063-17058C3A6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3500" y="230528"/>
            <a:ext cx="9577625" cy="6673246"/>
          </a:xfrm>
        </p:spPr>
      </p:pic>
      <p:cxnSp>
        <p:nvCxnSpPr>
          <p:cNvPr id="3" name="Straight Arrow Connector 2">
            <a:extLst>
              <a:ext uri="{FF2B5EF4-FFF2-40B4-BE49-F238E27FC236}">
                <a16:creationId xmlns:a16="http://schemas.microsoft.com/office/drawing/2014/main" id="{EBA50AC7-5C77-6158-C5C4-54A48F45FD1F}"/>
              </a:ext>
            </a:extLst>
          </p:cNvPr>
          <p:cNvCxnSpPr>
            <a:cxnSpLocks/>
          </p:cNvCxnSpPr>
          <p:nvPr/>
        </p:nvCxnSpPr>
        <p:spPr>
          <a:xfrm flipH="1">
            <a:off x="10396497" y="4195482"/>
            <a:ext cx="922084"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166313B-30A5-62D6-7154-DEF123EA9E58}"/>
              </a:ext>
            </a:extLst>
          </p:cNvPr>
          <p:cNvCxnSpPr>
            <a:cxnSpLocks/>
          </p:cNvCxnSpPr>
          <p:nvPr/>
        </p:nvCxnSpPr>
        <p:spPr>
          <a:xfrm flipH="1">
            <a:off x="10396497" y="2027306"/>
            <a:ext cx="922084"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BDBB99D-BA4B-3877-B50E-A6BBB0D36D4C}"/>
              </a:ext>
            </a:extLst>
          </p:cNvPr>
          <p:cNvCxnSpPr>
            <a:cxnSpLocks/>
          </p:cNvCxnSpPr>
          <p:nvPr/>
        </p:nvCxnSpPr>
        <p:spPr>
          <a:xfrm flipH="1">
            <a:off x="10396497" y="3748528"/>
            <a:ext cx="922084"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12F23A-C33A-5150-6D6D-B1A1799779DD}"/>
              </a:ext>
            </a:extLst>
          </p:cNvPr>
          <p:cNvSpPr txBox="1"/>
          <p:nvPr/>
        </p:nvSpPr>
        <p:spPr>
          <a:xfrm>
            <a:off x="161365" y="91710"/>
            <a:ext cx="11072692" cy="461665"/>
          </a:xfrm>
          <a:prstGeom prst="rect">
            <a:avLst/>
          </a:prstGeom>
          <a:noFill/>
        </p:spPr>
        <p:txBody>
          <a:bodyPr wrap="square" rtlCol="0">
            <a:spAutoFit/>
          </a:bodyPr>
          <a:lstStyle/>
          <a:p>
            <a:r>
              <a:rPr lang="en-US" sz="2400" b="1" dirty="0"/>
              <a:t>Clinician responses to </a:t>
            </a:r>
            <a:r>
              <a:rPr lang="en-US" sz="2400" b="1" dirty="0" err="1"/>
              <a:t>NoMAD</a:t>
            </a:r>
            <a:r>
              <a:rPr lang="en-US" sz="2400" b="1" dirty="0"/>
              <a:t> items</a:t>
            </a:r>
            <a:endParaRPr lang="en-AU" sz="2400" b="1" dirty="0"/>
          </a:p>
        </p:txBody>
      </p:sp>
    </p:spTree>
    <p:extLst>
      <p:ext uri="{BB962C8B-B14F-4D97-AF65-F5344CB8AC3E}">
        <p14:creationId xmlns:p14="http://schemas.microsoft.com/office/powerpoint/2010/main" val="10685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E642BE-9222-06E5-8AAE-6BC2AA81923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25BE68-9A63-C743-FB95-63FE9B0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91B59BE-498A-339D-931A-1B0F71576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FA10A3-E2F6-CB19-4197-F8CCF98D9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AE847D-0C68-66F8-F91F-2908ED7C0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63892F-E2E8-4FB3-C107-F741A1DE9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A46FD5C0-602A-2EBF-AA7B-05E32C033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DB015628-5FEC-3245-91D4-374AB3261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A1F7B-3CA9-311B-C444-FE853A8AA0AA}"/>
              </a:ext>
            </a:extLst>
          </p:cNvPr>
          <p:cNvSpPr>
            <a:spLocks noGrp="1"/>
          </p:cNvSpPr>
          <p:nvPr>
            <p:ph type="title"/>
          </p:nvPr>
        </p:nvSpPr>
        <p:spPr>
          <a:xfrm>
            <a:off x="466722" y="586855"/>
            <a:ext cx="3201366" cy="3387497"/>
          </a:xfrm>
        </p:spPr>
        <p:txBody>
          <a:bodyPr anchor="b">
            <a:normAutofit/>
          </a:bodyPr>
          <a:lstStyle/>
          <a:p>
            <a:pPr algn="r"/>
            <a:r>
              <a:rPr lang="en-US" sz="4000" b="1" dirty="0">
                <a:solidFill>
                  <a:schemeClr val="bg1"/>
                </a:solidFill>
              </a:rPr>
              <a:t>Characteristics as Predictors of Sustainment</a:t>
            </a:r>
            <a:endParaRPr lang="en-AU" sz="4000" b="1" dirty="0">
              <a:solidFill>
                <a:schemeClr val="bg1"/>
              </a:solidFill>
            </a:endParaRPr>
          </a:p>
        </p:txBody>
      </p:sp>
      <p:sp>
        <p:nvSpPr>
          <p:cNvPr id="3" name="Content Placeholder 2">
            <a:extLst>
              <a:ext uri="{FF2B5EF4-FFF2-40B4-BE49-F238E27FC236}">
                <a16:creationId xmlns:a16="http://schemas.microsoft.com/office/drawing/2014/main" id="{DC7E72A3-C3C7-74C1-104E-1A63836174D6}"/>
              </a:ext>
            </a:extLst>
          </p:cNvPr>
          <p:cNvSpPr>
            <a:spLocks noGrp="1"/>
          </p:cNvSpPr>
          <p:nvPr>
            <p:ph idx="1"/>
          </p:nvPr>
        </p:nvSpPr>
        <p:spPr>
          <a:xfrm>
            <a:off x="4554225" y="655975"/>
            <a:ext cx="7199886" cy="5621880"/>
          </a:xfrm>
        </p:spPr>
        <p:txBody>
          <a:bodyPr anchor="ctr">
            <a:normAutofit/>
          </a:bodyPr>
          <a:lstStyle/>
          <a:p>
            <a:pPr marL="0" indent="0">
              <a:buNone/>
            </a:pPr>
            <a:r>
              <a:rPr lang="en-AU" b="1" dirty="0" err="1"/>
              <a:t>NoMAD</a:t>
            </a:r>
            <a:r>
              <a:rPr lang="en-AU" b="1" dirty="0"/>
              <a:t> Items </a:t>
            </a:r>
          </a:p>
          <a:p>
            <a:pPr lvl="1"/>
            <a:r>
              <a:rPr lang="en-AU" dirty="0"/>
              <a:t>The approach being legitimately within their role</a:t>
            </a:r>
          </a:p>
          <a:p>
            <a:pPr marL="457200" lvl="1" indent="0">
              <a:buNone/>
            </a:pPr>
            <a:r>
              <a:rPr lang="en-AU" dirty="0"/>
              <a:t>	(OR 15.7, 95%CI 2.10-117, p=0.007) </a:t>
            </a:r>
          </a:p>
          <a:p>
            <a:pPr lvl="1"/>
            <a:r>
              <a:rPr lang="en-AU" dirty="0"/>
              <a:t>Shared understanding of evidence </a:t>
            </a:r>
          </a:p>
          <a:p>
            <a:pPr marL="457200" lvl="1" indent="0">
              <a:buNone/>
            </a:pPr>
            <a:r>
              <a:rPr lang="en-AU" dirty="0"/>
              <a:t>	(OR 3.79, 95%CI 1.14-12.6, p=0.03) </a:t>
            </a:r>
          </a:p>
          <a:p>
            <a:pPr marL="0" indent="0">
              <a:buNone/>
            </a:pPr>
            <a:endParaRPr lang="en-AU" b="1" dirty="0"/>
          </a:p>
          <a:p>
            <a:pPr marL="0" indent="0">
              <a:buNone/>
            </a:pPr>
            <a:r>
              <a:rPr lang="en-AU" b="1" dirty="0" err="1"/>
              <a:t>NoMAD</a:t>
            </a:r>
            <a:r>
              <a:rPr lang="en-AU" b="1" dirty="0"/>
              <a:t> Items (non-dietetic workforce only)</a:t>
            </a:r>
          </a:p>
          <a:p>
            <a:pPr lvl="1"/>
            <a:r>
              <a:rPr lang="en-AU" dirty="0"/>
              <a:t>The approach being legitimately within their role</a:t>
            </a:r>
          </a:p>
          <a:p>
            <a:pPr marL="457200" lvl="1" indent="0">
              <a:buNone/>
            </a:pPr>
            <a:r>
              <a:rPr lang="en-AU" dirty="0"/>
              <a:t>	(OR 13.2, 95%CI 1.91-91.9, p=0.009)</a:t>
            </a:r>
          </a:p>
          <a:p>
            <a:pPr lvl="1"/>
            <a:r>
              <a:rPr lang="en-AU" dirty="0"/>
              <a:t>Sufficient training provided </a:t>
            </a:r>
          </a:p>
          <a:p>
            <a:pPr marL="457200" lvl="1" indent="0">
              <a:buNone/>
            </a:pPr>
            <a:r>
              <a:rPr lang="en-AU" dirty="0"/>
              <a:t>	(OR 6.81, 95%CI 1.36-34.2, p=0.02) </a:t>
            </a:r>
            <a:endParaRPr lang="en-AU" b="1" dirty="0"/>
          </a:p>
          <a:p>
            <a:endParaRPr lang="en-AU" sz="2000" dirty="0"/>
          </a:p>
        </p:txBody>
      </p:sp>
      <p:sp>
        <p:nvSpPr>
          <p:cNvPr id="4" name="Rectangle 3">
            <a:extLst>
              <a:ext uri="{FF2B5EF4-FFF2-40B4-BE49-F238E27FC236}">
                <a16:creationId xmlns:a16="http://schemas.microsoft.com/office/drawing/2014/main" id="{5E78E293-51E1-CB67-6E57-C95F2F3D8B8D}"/>
              </a:ext>
            </a:extLst>
          </p:cNvPr>
          <p:cNvSpPr/>
          <p:nvPr/>
        </p:nvSpPr>
        <p:spPr>
          <a:xfrm>
            <a:off x="4417364" y="3408669"/>
            <a:ext cx="7296668" cy="249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3279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8CBF0-276F-4C92-4E97-B35BBF91FC91}"/>
              </a:ext>
            </a:extLst>
          </p:cNvPr>
          <p:cNvSpPr>
            <a:spLocks noGrp="1"/>
          </p:cNvSpPr>
          <p:nvPr>
            <p:ph type="title"/>
          </p:nvPr>
        </p:nvSpPr>
        <p:spPr>
          <a:xfrm>
            <a:off x="291993" y="586855"/>
            <a:ext cx="3376095" cy="3387497"/>
          </a:xfrm>
        </p:spPr>
        <p:txBody>
          <a:bodyPr anchor="b">
            <a:normAutofit/>
          </a:bodyPr>
          <a:lstStyle/>
          <a:p>
            <a:pPr algn="r"/>
            <a:r>
              <a:rPr lang="en-US" sz="4000" b="1" dirty="0">
                <a:solidFill>
                  <a:srgbClr val="FFFFFF"/>
                </a:solidFill>
              </a:rPr>
              <a:t>Sustainment in an environment of high staff turnover</a:t>
            </a:r>
            <a:endParaRPr lang="en-AU" sz="4000" b="1" dirty="0">
              <a:solidFill>
                <a:srgbClr val="FFFFFF"/>
              </a:solidFill>
            </a:endParaRPr>
          </a:p>
        </p:txBody>
      </p:sp>
      <p:sp>
        <p:nvSpPr>
          <p:cNvPr id="3" name="Content Placeholder 2">
            <a:extLst>
              <a:ext uri="{FF2B5EF4-FFF2-40B4-BE49-F238E27FC236}">
                <a16:creationId xmlns:a16="http://schemas.microsoft.com/office/drawing/2014/main" id="{CF44361C-DC26-7AD7-D4AA-4B3BC1864DCC}"/>
              </a:ext>
            </a:extLst>
          </p:cNvPr>
          <p:cNvSpPr>
            <a:spLocks noGrp="1"/>
          </p:cNvSpPr>
          <p:nvPr>
            <p:ph idx="1"/>
          </p:nvPr>
        </p:nvSpPr>
        <p:spPr>
          <a:xfrm>
            <a:off x="4329820" y="655975"/>
            <a:ext cx="7626536" cy="5546047"/>
          </a:xfrm>
        </p:spPr>
        <p:txBody>
          <a:bodyPr anchor="ctr">
            <a:normAutofit/>
          </a:bodyPr>
          <a:lstStyle/>
          <a:p>
            <a:r>
              <a:rPr lang="en-AU" sz="2400" dirty="0"/>
              <a:t>40% clinicians had commenced their role ≤2 years prior</a:t>
            </a:r>
          </a:p>
          <a:p>
            <a:r>
              <a:rPr lang="en-AU" sz="2400" dirty="0"/>
              <a:t>No difference in the sustainment between new and established clinicians </a:t>
            </a:r>
          </a:p>
          <a:p>
            <a:pPr marL="457200" lvl="1" indent="0">
              <a:buNone/>
            </a:pPr>
            <a:r>
              <a:rPr lang="en-AU" dirty="0"/>
              <a:t>6.4 ± 3.1 vs 6.3 ± 2.9, p=0.85.</a:t>
            </a:r>
          </a:p>
          <a:p>
            <a:r>
              <a:rPr lang="en-AU" sz="2400" dirty="0"/>
              <a:t>Half new clinicians reported receiving orientation related to </a:t>
            </a:r>
            <a:r>
              <a:rPr lang="en-AU" sz="2400" dirty="0" err="1"/>
              <a:t>MedDiet</a:t>
            </a:r>
            <a:endParaRPr lang="en-AU" sz="2400" dirty="0"/>
          </a:p>
          <a:p>
            <a:r>
              <a:rPr lang="en-AU" sz="2400" dirty="0"/>
              <a:t>Sustainment was significantly higher in those who received orientation </a:t>
            </a:r>
          </a:p>
          <a:p>
            <a:pPr lvl="1"/>
            <a:r>
              <a:rPr lang="en-AU" dirty="0"/>
              <a:t>Mean sustainment score:  8.0 ± 2.2 vs 4.4 ± 2.4  p&lt;0.001</a:t>
            </a:r>
          </a:p>
          <a:p>
            <a:pPr lvl="1"/>
            <a:r>
              <a:rPr lang="en-AU" dirty="0"/>
              <a:t>Sustainment Score ≥7:   71% vs 29%  p=0.012</a:t>
            </a:r>
          </a:p>
        </p:txBody>
      </p:sp>
    </p:spTree>
    <p:extLst>
      <p:ext uri="{BB962C8B-B14F-4D97-AF65-F5344CB8AC3E}">
        <p14:creationId xmlns:p14="http://schemas.microsoft.com/office/powerpoint/2010/main" val="457753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8567A-D9E8-908C-F320-65DF55B667DD}"/>
              </a:ext>
            </a:extLst>
          </p:cNvPr>
          <p:cNvSpPr>
            <a:spLocks noGrp="1"/>
          </p:cNvSpPr>
          <p:nvPr>
            <p:ph type="title"/>
          </p:nvPr>
        </p:nvSpPr>
        <p:spPr>
          <a:xfrm>
            <a:off x="418225" y="318353"/>
            <a:ext cx="3201366" cy="3387497"/>
          </a:xfrm>
        </p:spPr>
        <p:txBody>
          <a:bodyPr anchor="b">
            <a:normAutofit/>
          </a:bodyPr>
          <a:lstStyle/>
          <a:p>
            <a:pPr algn="r"/>
            <a:r>
              <a:rPr lang="en-US" sz="4000" b="1" dirty="0">
                <a:solidFill>
                  <a:srgbClr val="FFFFFF"/>
                </a:solidFill>
              </a:rPr>
              <a:t>Discussion</a:t>
            </a:r>
            <a:endParaRPr lang="en-AU" sz="4000" b="1" dirty="0">
              <a:solidFill>
                <a:srgbClr val="FFFFFF"/>
              </a:solidFill>
            </a:endParaRPr>
          </a:p>
        </p:txBody>
      </p:sp>
      <p:sp>
        <p:nvSpPr>
          <p:cNvPr id="3" name="Content Placeholder 2">
            <a:extLst>
              <a:ext uri="{FF2B5EF4-FFF2-40B4-BE49-F238E27FC236}">
                <a16:creationId xmlns:a16="http://schemas.microsoft.com/office/drawing/2014/main" id="{DEE185E6-B222-ED56-C3F2-8AC196FC7829}"/>
              </a:ext>
            </a:extLst>
          </p:cNvPr>
          <p:cNvSpPr>
            <a:spLocks noGrp="1"/>
          </p:cNvSpPr>
          <p:nvPr>
            <p:ph idx="1"/>
          </p:nvPr>
        </p:nvSpPr>
        <p:spPr>
          <a:xfrm>
            <a:off x="4134810" y="318353"/>
            <a:ext cx="7924312" cy="6201014"/>
          </a:xfrm>
        </p:spPr>
        <p:txBody>
          <a:bodyPr anchor="ctr">
            <a:normAutofit/>
          </a:bodyPr>
          <a:lstStyle/>
          <a:p>
            <a:r>
              <a:rPr lang="en-AU" sz="2000" dirty="0"/>
              <a:t>&gt;70% reported sustainment of practice after 2 years (fade from 85%)</a:t>
            </a:r>
          </a:p>
          <a:p>
            <a:r>
              <a:rPr lang="en-AU" sz="2000" dirty="0" err="1"/>
              <a:t>NoMAD</a:t>
            </a:r>
            <a:r>
              <a:rPr lang="en-AU" sz="2000" dirty="0"/>
              <a:t> flagged key areas that may contribute to or prevent further fade</a:t>
            </a:r>
          </a:p>
          <a:p>
            <a:r>
              <a:rPr lang="en-AU" sz="2000" dirty="0"/>
              <a:t>Components important for success</a:t>
            </a:r>
          </a:p>
          <a:p>
            <a:pPr lvl="1"/>
            <a:r>
              <a:rPr lang="en-AU" sz="1800" dirty="0"/>
              <a:t>establish that practice supported by evidence and is a legitimate team activity</a:t>
            </a:r>
          </a:p>
          <a:p>
            <a:pPr lvl="1"/>
            <a:r>
              <a:rPr lang="en-AU" sz="1800" dirty="0"/>
              <a:t>systemise staff training and orientation, particularly for non-dietetic clinicians</a:t>
            </a:r>
          </a:p>
          <a:p>
            <a:pPr marL="0" indent="0">
              <a:buNone/>
            </a:pPr>
            <a:endParaRPr lang="en-AU" sz="1700" b="1" dirty="0"/>
          </a:p>
          <a:p>
            <a:pPr marL="0" indent="0">
              <a:buNone/>
            </a:pPr>
            <a:r>
              <a:rPr lang="en-AU" sz="2400" b="1" dirty="0"/>
              <a:t>How can the </a:t>
            </a:r>
            <a:r>
              <a:rPr lang="en-AU" sz="2400" b="1" dirty="0" err="1"/>
              <a:t>NoMAD</a:t>
            </a:r>
            <a:r>
              <a:rPr lang="en-AU" sz="2400" b="1" dirty="0"/>
              <a:t> inform where to focus our efforts for sustaining knowledge translation?</a:t>
            </a:r>
          </a:p>
          <a:p>
            <a:r>
              <a:rPr lang="en-AU" sz="2000" dirty="0"/>
              <a:t>Considering implementation strategies that address key items in </a:t>
            </a:r>
            <a:r>
              <a:rPr lang="en-AU" sz="2000" dirty="0" err="1"/>
              <a:t>NoMAD</a:t>
            </a:r>
            <a:r>
              <a:rPr lang="en-AU" sz="2000" dirty="0"/>
              <a:t> constructs could improve sustainment of knowledge translation. </a:t>
            </a:r>
          </a:p>
          <a:p>
            <a:pPr lvl="1"/>
            <a:r>
              <a:rPr lang="en-AU" sz="2000" i="1" dirty="0"/>
              <a:t>Collective action </a:t>
            </a:r>
            <a:r>
              <a:rPr lang="en-AU" sz="2000" dirty="0"/>
              <a:t>– workforce practically operationalise, organise and structure the practice in their setting</a:t>
            </a:r>
          </a:p>
          <a:p>
            <a:pPr lvl="1"/>
            <a:r>
              <a:rPr lang="en-AU" sz="2000" i="1" dirty="0"/>
              <a:t>Cognitive participation </a:t>
            </a:r>
            <a:r>
              <a:rPr lang="en-AU" sz="2000" dirty="0"/>
              <a:t>– who and what motivates staff to continue practice aligned with evidence</a:t>
            </a:r>
          </a:p>
        </p:txBody>
      </p:sp>
    </p:spTree>
    <p:extLst>
      <p:ext uri="{BB962C8B-B14F-4D97-AF65-F5344CB8AC3E}">
        <p14:creationId xmlns:p14="http://schemas.microsoft.com/office/powerpoint/2010/main" val="51484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8B0A70-5E25-4D66-9381-06380FD64488}"/>
              </a:ext>
            </a:extLst>
          </p:cNvPr>
          <p:cNvSpPr/>
          <p:nvPr/>
        </p:nvSpPr>
        <p:spPr>
          <a:xfrm>
            <a:off x="3510601" y="98411"/>
            <a:ext cx="5729454" cy="800219"/>
          </a:xfrm>
          <a:prstGeom prst="rect">
            <a:avLst/>
          </a:prstGeom>
          <a:noFill/>
        </p:spPr>
        <p:txBody>
          <a:bodyPr wrap="none" lIns="91440" tIns="45720" rIns="91440" bIns="45720">
            <a:spAutoFit/>
          </a:bodyPr>
          <a:lstStyle/>
          <a:p>
            <a:pPr lvl="0" algn="ctr" defTabSz="457200">
              <a:defRPr/>
            </a:pPr>
            <a:r>
              <a:rPr lang="en-US" sz="4600" b="1" dirty="0">
                <a:ln w="0"/>
                <a:solidFill>
                  <a:prstClr val="black"/>
                </a:solidFill>
                <a:latin typeface="Arial" panose="020B0604020202020204" pitchFamily="34" charset="0"/>
                <a:cs typeface="Arial" panose="020B0604020202020204" pitchFamily="34" charset="0"/>
              </a:rPr>
              <a:t>Acknowledgements</a:t>
            </a:r>
            <a:endParaRPr kumimoji="0" lang="en-US" sz="4600" b="1" i="0" u="none" strike="noStrike" kern="1200" cap="none" spc="0" normalizeH="0" baseline="0" noProof="0" dirty="0">
              <a:ln w="0"/>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A6B7D78A-0CB2-4E31-9959-B4B201017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46" y="6072009"/>
            <a:ext cx="2656850" cy="5809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C8A65F-00FC-5C9D-499C-C7626EE559F9}"/>
              </a:ext>
            </a:extLst>
          </p:cNvPr>
          <p:cNvPicPr>
            <a:picLocks noChangeAspect="1"/>
          </p:cNvPicPr>
          <p:nvPr/>
        </p:nvPicPr>
        <p:blipFill>
          <a:blip r:embed="rId4"/>
          <a:stretch>
            <a:fillRect/>
          </a:stretch>
        </p:blipFill>
        <p:spPr>
          <a:xfrm>
            <a:off x="4256883" y="3106820"/>
            <a:ext cx="1035844" cy="1381125"/>
          </a:xfrm>
          <a:prstGeom prst="rect">
            <a:avLst/>
          </a:prstGeom>
        </p:spPr>
      </p:pic>
      <p:pic>
        <p:nvPicPr>
          <p:cNvPr id="4" name="Picture 3">
            <a:extLst>
              <a:ext uri="{FF2B5EF4-FFF2-40B4-BE49-F238E27FC236}">
                <a16:creationId xmlns:a16="http://schemas.microsoft.com/office/drawing/2014/main" id="{3B97FB75-7DAF-E7A0-2FC9-FD2FCCAE97F8}"/>
              </a:ext>
            </a:extLst>
          </p:cNvPr>
          <p:cNvPicPr>
            <a:picLocks noChangeAspect="1"/>
          </p:cNvPicPr>
          <p:nvPr/>
        </p:nvPicPr>
        <p:blipFill>
          <a:blip r:embed="rId5"/>
          <a:stretch>
            <a:fillRect/>
          </a:stretch>
        </p:blipFill>
        <p:spPr>
          <a:xfrm>
            <a:off x="6948092" y="1298495"/>
            <a:ext cx="1134578" cy="1134578"/>
          </a:xfrm>
          <a:prstGeom prst="rect">
            <a:avLst/>
          </a:prstGeom>
        </p:spPr>
      </p:pic>
      <p:pic>
        <p:nvPicPr>
          <p:cNvPr id="2056" name="Picture 8">
            <a:extLst>
              <a:ext uri="{FF2B5EF4-FFF2-40B4-BE49-F238E27FC236}">
                <a16:creationId xmlns:a16="http://schemas.microsoft.com/office/drawing/2014/main" id="{22FB8724-B699-D5BD-E775-0606B5D4C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6883" y="1210664"/>
            <a:ext cx="1033390" cy="12518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C49A010-D542-A8D5-E30E-4B28643D25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0434" y="1199146"/>
            <a:ext cx="977712" cy="1260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14D0C0-1793-D69B-72DD-89DFCE0B3A23}"/>
              </a:ext>
            </a:extLst>
          </p:cNvPr>
          <p:cNvSpPr txBox="1"/>
          <p:nvPr/>
        </p:nvSpPr>
        <p:spPr>
          <a:xfrm>
            <a:off x="9171356" y="1596445"/>
            <a:ext cx="2726899" cy="2677656"/>
          </a:xfrm>
          <a:prstGeom prst="rect">
            <a:avLst/>
          </a:prstGeom>
          <a:noFill/>
        </p:spPr>
        <p:txBody>
          <a:bodyPr wrap="square" rtlCol="0">
            <a:spAutoFit/>
          </a:bodyPr>
          <a:lstStyle/>
          <a:p>
            <a:r>
              <a:rPr lang="en-AU" sz="2400" i="1" dirty="0"/>
              <a:t>Other Contributors</a:t>
            </a:r>
          </a:p>
          <a:p>
            <a:r>
              <a:rPr lang="en-AU" dirty="0"/>
              <a:t>Dr Michelle Palmer </a:t>
            </a:r>
          </a:p>
          <a:p>
            <a:r>
              <a:rPr lang="en-AU" dirty="0"/>
              <a:t>Dr Jaimon Kelly</a:t>
            </a:r>
          </a:p>
          <a:p>
            <a:r>
              <a:rPr lang="en-AU" dirty="0"/>
              <a:t>Dr Katrina Campbell </a:t>
            </a:r>
          </a:p>
          <a:p>
            <a:r>
              <a:rPr lang="en-AU" dirty="0"/>
              <a:t>Ms Jan Hill </a:t>
            </a:r>
          </a:p>
          <a:p>
            <a:r>
              <a:rPr lang="en-AU" dirty="0"/>
              <a:t>Prof Graeme Macdonald</a:t>
            </a:r>
          </a:p>
          <a:p>
            <a:r>
              <a:rPr lang="en-AU" dirty="0"/>
              <a:t>Student dietitians</a:t>
            </a:r>
          </a:p>
          <a:p>
            <a:r>
              <a:rPr lang="en-AU" dirty="0"/>
              <a:t>Clinical dietitians</a:t>
            </a:r>
          </a:p>
          <a:p>
            <a:r>
              <a:rPr lang="en-AU" dirty="0"/>
              <a:t>Consumers</a:t>
            </a:r>
          </a:p>
        </p:txBody>
      </p:sp>
      <p:sp>
        <p:nvSpPr>
          <p:cNvPr id="18" name="TextBox 17">
            <a:extLst>
              <a:ext uri="{FF2B5EF4-FFF2-40B4-BE49-F238E27FC236}">
                <a16:creationId xmlns:a16="http://schemas.microsoft.com/office/drawing/2014/main" id="{85EC6584-3FDF-26A4-F039-7D236A9AC636}"/>
              </a:ext>
            </a:extLst>
          </p:cNvPr>
          <p:cNvSpPr txBox="1"/>
          <p:nvPr/>
        </p:nvSpPr>
        <p:spPr>
          <a:xfrm>
            <a:off x="0" y="148829"/>
            <a:ext cx="117089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panose="020F0502020204030204"/>
              </a:rPr>
              <a:t>	</a:t>
            </a:r>
            <a:endParaRPr lang="en-US" sz="1600" i="1" dirty="0">
              <a:cs typeface="Calibri" panose="020F0502020204030204"/>
            </a:endParaRPr>
          </a:p>
        </p:txBody>
      </p:sp>
      <p:sp>
        <p:nvSpPr>
          <p:cNvPr id="19" name="TextBox 18">
            <a:extLst>
              <a:ext uri="{FF2B5EF4-FFF2-40B4-BE49-F238E27FC236}">
                <a16:creationId xmlns:a16="http://schemas.microsoft.com/office/drawing/2014/main" id="{6E900DDE-CEDA-BEDA-C154-0D05D302E11A}"/>
              </a:ext>
            </a:extLst>
          </p:cNvPr>
          <p:cNvSpPr txBox="1"/>
          <p:nvPr/>
        </p:nvSpPr>
        <p:spPr>
          <a:xfrm>
            <a:off x="520142" y="5260053"/>
            <a:ext cx="35372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Hannah.Mayr@health.qld.gov.au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Graphic 19" descr="Email">
            <a:extLst>
              <a:ext uri="{FF2B5EF4-FFF2-40B4-BE49-F238E27FC236}">
                <a16:creationId xmlns:a16="http://schemas.microsoft.com/office/drawing/2014/main" id="{887CC9E1-A67A-9C21-00DC-678FB65720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683" y="5260053"/>
            <a:ext cx="401695" cy="401695"/>
          </a:xfrm>
          <a:prstGeom prst="rect">
            <a:avLst/>
          </a:prstGeom>
        </p:spPr>
      </p:pic>
      <p:pic>
        <p:nvPicPr>
          <p:cNvPr id="12" name="Picture 11" descr="A person with long hair wearing a blue shirt with white polka dots&#10;&#10;AI-generated content may be incorrect.">
            <a:extLst>
              <a:ext uri="{FF2B5EF4-FFF2-40B4-BE49-F238E27FC236}">
                <a16:creationId xmlns:a16="http://schemas.microsoft.com/office/drawing/2014/main" id="{6D39364A-551E-CB76-7C38-584B76610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377" y="920103"/>
            <a:ext cx="2931203" cy="3905724"/>
          </a:xfrm>
          <a:prstGeom prst="rect">
            <a:avLst/>
          </a:prstGeom>
        </p:spPr>
      </p:pic>
      <p:sp>
        <p:nvSpPr>
          <p:cNvPr id="21" name="TextBox 20">
            <a:extLst>
              <a:ext uri="{FF2B5EF4-FFF2-40B4-BE49-F238E27FC236}">
                <a16:creationId xmlns:a16="http://schemas.microsoft.com/office/drawing/2014/main" id="{0810BF55-6216-06F8-8FEC-E532251EDE02}"/>
              </a:ext>
            </a:extLst>
          </p:cNvPr>
          <p:cNvSpPr txBox="1"/>
          <p:nvPr/>
        </p:nvSpPr>
        <p:spPr>
          <a:xfrm>
            <a:off x="150683" y="4841749"/>
            <a:ext cx="4072538" cy="461665"/>
          </a:xfrm>
          <a:prstGeom prst="rect">
            <a:avLst/>
          </a:prstGeom>
          <a:noFill/>
        </p:spPr>
        <p:txBody>
          <a:bodyPr wrap="square" rtlCol="0">
            <a:spAutoFit/>
          </a:bodyPr>
          <a:lstStyle/>
          <a:p>
            <a:r>
              <a:rPr lang="en-US" sz="2400" b="1" dirty="0"/>
              <a:t>Dr Hannah Mayr </a:t>
            </a:r>
            <a:r>
              <a:rPr lang="en-US" sz="2400" b="1" dirty="0" err="1"/>
              <a:t>AdvAPD</a:t>
            </a:r>
            <a:r>
              <a:rPr lang="en-US" sz="2400" b="1" dirty="0"/>
              <a:t>, PhD</a:t>
            </a:r>
            <a:endParaRPr lang="en-AU" sz="2400" b="1" dirty="0"/>
          </a:p>
        </p:txBody>
      </p:sp>
      <p:sp>
        <p:nvSpPr>
          <p:cNvPr id="22" name="TextBox 21">
            <a:extLst>
              <a:ext uri="{FF2B5EF4-FFF2-40B4-BE49-F238E27FC236}">
                <a16:creationId xmlns:a16="http://schemas.microsoft.com/office/drawing/2014/main" id="{301A671F-B037-2797-8EFC-19BA8197B78B}"/>
              </a:ext>
            </a:extLst>
          </p:cNvPr>
          <p:cNvSpPr txBox="1"/>
          <p:nvPr/>
        </p:nvSpPr>
        <p:spPr>
          <a:xfrm>
            <a:off x="4066292" y="2514874"/>
            <a:ext cx="1414572" cy="369332"/>
          </a:xfrm>
          <a:prstGeom prst="rect">
            <a:avLst/>
          </a:prstGeom>
          <a:noFill/>
        </p:spPr>
        <p:txBody>
          <a:bodyPr wrap="square" rtlCol="0">
            <a:spAutoFit/>
          </a:bodyPr>
          <a:lstStyle/>
          <a:p>
            <a:r>
              <a:rPr lang="en-US" dirty="0">
                <a:cs typeface="Calibri" panose="020F0502020204030204"/>
              </a:rPr>
              <a:t>Eryn Murray  </a:t>
            </a:r>
            <a:endParaRPr lang="en-AU" dirty="0"/>
          </a:p>
        </p:txBody>
      </p:sp>
      <p:sp>
        <p:nvSpPr>
          <p:cNvPr id="23" name="TextBox 22">
            <a:extLst>
              <a:ext uri="{FF2B5EF4-FFF2-40B4-BE49-F238E27FC236}">
                <a16:creationId xmlns:a16="http://schemas.microsoft.com/office/drawing/2014/main" id="{802339D3-BE8F-BD3B-EAD5-DDBB71F32E61}"/>
              </a:ext>
            </a:extLst>
          </p:cNvPr>
          <p:cNvSpPr txBox="1"/>
          <p:nvPr/>
        </p:nvSpPr>
        <p:spPr>
          <a:xfrm>
            <a:off x="5373303" y="2514874"/>
            <a:ext cx="1483018" cy="369332"/>
          </a:xfrm>
          <a:prstGeom prst="rect">
            <a:avLst/>
          </a:prstGeom>
          <a:noFill/>
        </p:spPr>
        <p:txBody>
          <a:bodyPr wrap="square" rtlCol="0">
            <a:spAutoFit/>
          </a:bodyPr>
          <a:lstStyle/>
          <a:p>
            <a:r>
              <a:rPr lang="en-US" dirty="0">
                <a:cs typeface="Calibri" panose="020F0502020204030204"/>
              </a:rPr>
              <a:t>Lindsey Webb </a:t>
            </a:r>
            <a:endParaRPr lang="en-AU" dirty="0"/>
          </a:p>
        </p:txBody>
      </p:sp>
      <p:sp>
        <p:nvSpPr>
          <p:cNvPr id="24" name="TextBox 23">
            <a:extLst>
              <a:ext uri="{FF2B5EF4-FFF2-40B4-BE49-F238E27FC236}">
                <a16:creationId xmlns:a16="http://schemas.microsoft.com/office/drawing/2014/main" id="{4FA65CE1-29A7-07CC-673E-46594ECE055B}"/>
              </a:ext>
            </a:extLst>
          </p:cNvPr>
          <p:cNvSpPr txBox="1"/>
          <p:nvPr/>
        </p:nvSpPr>
        <p:spPr>
          <a:xfrm>
            <a:off x="6761691" y="2509553"/>
            <a:ext cx="1858453" cy="369332"/>
          </a:xfrm>
          <a:prstGeom prst="rect">
            <a:avLst/>
          </a:prstGeom>
          <a:noFill/>
        </p:spPr>
        <p:txBody>
          <a:bodyPr wrap="square" rtlCol="0">
            <a:spAutoFit/>
          </a:bodyPr>
          <a:lstStyle/>
          <a:p>
            <a:r>
              <a:rPr lang="en-US" dirty="0">
                <a:cs typeface="Calibri" panose="020F0502020204030204"/>
              </a:rPr>
              <a:t>Dr William Wang</a:t>
            </a:r>
            <a:endParaRPr lang="en-AU" dirty="0"/>
          </a:p>
        </p:txBody>
      </p:sp>
      <p:sp>
        <p:nvSpPr>
          <p:cNvPr id="25" name="TextBox 24">
            <a:extLst>
              <a:ext uri="{FF2B5EF4-FFF2-40B4-BE49-F238E27FC236}">
                <a16:creationId xmlns:a16="http://schemas.microsoft.com/office/drawing/2014/main" id="{87524EFC-9175-7B22-586A-D0FEFF69B538}"/>
              </a:ext>
            </a:extLst>
          </p:cNvPr>
          <p:cNvSpPr txBox="1"/>
          <p:nvPr/>
        </p:nvSpPr>
        <p:spPr>
          <a:xfrm>
            <a:off x="4057425" y="4641161"/>
            <a:ext cx="1563009" cy="369332"/>
          </a:xfrm>
          <a:prstGeom prst="rect">
            <a:avLst/>
          </a:prstGeom>
          <a:noFill/>
        </p:spPr>
        <p:txBody>
          <a:bodyPr wrap="square" rtlCol="0">
            <a:spAutoFit/>
          </a:bodyPr>
          <a:lstStyle/>
          <a:p>
            <a:r>
              <a:rPr lang="en-US" dirty="0">
                <a:cs typeface="Calibri" panose="020F0502020204030204"/>
              </a:rPr>
              <a:t>Dr Lisa Hayes</a:t>
            </a:r>
            <a:endParaRPr lang="en-AU" dirty="0"/>
          </a:p>
        </p:txBody>
      </p:sp>
      <p:pic>
        <p:nvPicPr>
          <p:cNvPr id="26" name="Picture 25">
            <a:extLst>
              <a:ext uri="{FF2B5EF4-FFF2-40B4-BE49-F238E27FC236}">
                <a16:creationId xmlns:a16="http://schemas.microsoft.com/office/drawing/2014/main" id="{3793B709-4EE5-1636-6BB8-814EA5AC0248}"/>
              </a:ext>
            </a:extLst>
          </p:cNvPr>
          <p:cNvPicPr>
            <a:picLocks noChangeAspect="1"/>
          </p:cNvPicPr>
          <p:nvPr/>
        </p:nvPicPr>
        <p:blipFill>
          <a:blip r:embed="rId10"/>
          <a:stretch>
            <a:fillRect/>
          </a:stretch>
        </p:blipFill>
        <p:spPr>
          <a:xfrm>
            <a:off x="7010525" y="3135783"/>
            <a:ext cx="1095375" cy="1381125"/>
          </a:xfrm>
          <a:prstGeom prst="rect">
            <a:avLst/>
          </a:prstGeom>
        </p:spPr>
      </p:pic>
      <p:sp>
        <p:nvSpPr>
          <p:cNvPr id="28" name="TextBox 27">
            <a:extLst>
              <a:ext uri="{FF2B5EF4-FFF2-40B4-BE49-F238E27FC236}">
                <a16:creationId xmlns:a16="http://schemas.microsoft.com/office/drawing/2014/main" id="{B0757C5E-ED91-76AF-E50E-B72F490E7DB2}"/>
              </a:ext>
            </a:extLst>
          </p:cNvPr>
          <p:cNvSpPr txBox="1"/>
          <p:nvPr/>
        </p:nvSpPr>
        <p:spPr>
          <a:xfrm>
            <a:off x="6810111" y="4648179"/>
            <a:ext cx="2217545" cy="369332"/>
          </a:xfrm>
          <a:prstGeom prst="rect">
            <a:avLst/>
          </a:prstGeom>
          <a:noFill/>
        </p:spPr>
        <p:txBody>
          <a:bodyPr wrap="square" rtlCol="0">
            <a:spAutoFit/>
          </a:bodyPr>
          <a:lstStyle/>
          <a:p>
            <a:r>
              <a:rPr lang="en-US" dirty="0">
                <a:cs typeface="Calibri" panose="020F0502020204030204"/>
              </a:rPr>
              <a:t>Prof Andrew Martin</a:t>
            </a:r>
            <a:endParaRPr lang="en-AU" dirty="0"/>
          </a:p>
        </p:txBody>
      </p:sp>
      <p:sp>
        <p:nvSpPr>
          <p:cNvPr id="29" name="TextBox 28">
            <a:extLst>
              <a:ext uri="{FF2B5EF4-FFF2-40B4-BE49-F238E27FC236}">
                <a16:creationId xmlns:a16="http://schemas.microsoft.com/office/drawing/2014/main" id="{A4E330E5-AAB5-D99E-5D4C-10BD30B986E5}"/>
              </a:ext>
            </a:extLst>
          </p:cNvPr>
          <p:cNvSpPr txBox="1"/>
          <p:nvPr/>
        </p:nvSpPr>
        <p:spPr>
          <a:xfrm>
            <a:off x="5373303" y="4641161"/>
            <a:ext cx="1563009" cy="369332"/>
          </a:xfrm>
          <a:prstGeom prst="rect">
            <a:avLst/>
          </a:prstGeom>
          <a:noFill/>
        </p:spPr>
        <p:txBody>
          <a:bodyPr wrap="square" rtlCol="0">
            <a:spAutoFit/>
          </a:bodyPr>
          <a:lstStyle/>
          <a:p>
            <a:r>
              <a:rPr lang="en-US" dirty="0">
                <a:cs typeface="Calibri" panose="020F0502020204030204"/>
              </a:rPr>
              <a:t>Patrick Maher</a:t>
            </a:r>
            <a:endParaRPr lang="en-AU" dirty="0"/>
          </a:p>
        </p:txBody>
      </p:sp>
      <p:pic>
        <p:nvPicPr>
          <p:cNvPr id="31" name="Picture 30" descr="A close-up of a logo&#10;&#10;AI-generated content may be incorrect.">
            <a:extLst>
              <a:ext uri="{FF2B5EF4-FFF2-40B4-BE49-F238E27FC236}">
                <a16:creationId xmlns:a16="http://schemas.microsoft.com/office/drawing/2014/main" id="{D9F2F9BA-45AC-177B-A989-ECA5AB0106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05391" y="5957954"/>
            <a:ext cx="1705645" cy="741143"/>
          </a:xfrm>
          <a:prstGeom prst="rect">
            <a:avLst/>
          </a:prstGeom>
        </p:spPr>
      </p:pic>
      <p:pic>
        <p:nvPicPr>
          <p:cNvPr id="32" name="Picture 31">
            <a:extLst>
              <a:ext uri="{FF2B5EF4-FFF2-40B4-BE49-F238E27FC236}">
                <a16:creationId xmlns:a16="http://schemas.microsoft.com/office/drawing/2014/main" id="{93C13C70-FB1D-974E-769A-47D6F2C2BE09}"/>
              </a:ext>
            </a:extLst>
          </p:cNvPr>
          <p:cNvPicPr>
            <a:picLocks noChangeAspect="1"/>
          </p:cNvPicPr>
          <p:nvPr/>
        </p:nvPicPr>
        <p:blipFill>
          <a:blip r:embed="rId12"/>
          <a:stretch>
            <a:fillRect/>
          </a:stretch>
        </p:blipFill>
        <p:spPr>
          <a:xfrm>
            <a:off x="4426884" y="6072009"/>
            <a:ext cx="2133153" cy="556425"/>
          </a:xfrm>
          <a:prstGeom prst="rect">
            <a:avLst/>
          </a:prstGeom>
        </p:spPr>
      </p:pic>
      <p:pic>
        <p:nvPicPr>
          <p:cNvPr id="33" name="Picture 32">
            <a:extLst>
              <a:ext uri="{FF2B5EF4-FFF2-40B4-BE49-F238E27FC236}">
                <a16:creationId xmlns:a16="http://schemas.microsoft.com/office/drawing/2014/main" id="{00447DE6-F69A-6376-3FC6-A90A542FE5FE}"/>
              </a:ext>
            </a:extLst>
          </p:cNvPr>
          <p:cNvPicPr>
            <a:picLocks noChangeAspect="1"/>
          </p:cNvPicPr>
          <p:nvPr/>
        </p:nvPicPr>
        <p:blipFill>
          <a:blip r:embed="rId13"/>
          <a:stretch>
            <a:fillRect/>
          </a:stretch>
        </p:blipFill>
        <p:spPr>
          <a:xfrm>
            <a:off x="3072897" y="5703158"/>
            <a:ext cx="1063024" cy="1051213"/>
          </a:xfrm>
          <a:prstGeom prst="rect">
            <a:avLst/>
          </a:prstGeom>
        </p:spPr>
      </p:pic>
      <p:pic>
        <p:nvPicPr>
          <p:cNvPr id="9" name="Picture 8" descr="A colorful pattern with dots and circles&#10;&#10;AI-generated content may be incorrect.">
            <a:extLst>
              <a:ext uri="{FF2B5EF4-FFF2-40B4-BE49-F238E27FC236}">
                <a16:creationId xmlns:a16="http://schemas.microsoft.com/office/drawing/2014/main" id="{1F556193-3729-2D47-E610-8C8386BBE3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4979" y="5880194"/>
            <a:ext cx="1411332" cy="818903"/>
          </a:xfrm>
          <a:prstGeom prst="rect">
            <a:avLst/>
          </a:prstGeom>
        </p:spPr>
      </p:pic>
      <p:sp>
        <p:nvSpPr>
          <p:cNvPr id="10" name="TextBox 9">
            <a:extLst>
              <a:ext uri="{FF2B5EF4-FFF2-40B4-BE49-F238E27FC236}">
                <a16:creationId xmlns:a16="http://schemas.microsoft.com/office/drawing/2014/main" id="{6416E29F-8218-77C9-87AC-5E9AA99A88D2}"/>
              </a:ext>
            </a:extLst>
          </p:cNvPr>
          <p:cNvSpPr txBox="1"/>
          <p:nvPr/>
        </p:nvSpPr>
        <p:spPr>
          <a:xfrm>
            <a:off x="10444731" y="5721718"/>
            <a:ext cx="1657622" cy="1077218"/>
          </a:xfrm>
          <a:prstGeom prst="rect">
            <a:avLst/>
          </a:prstGeom>
          <a:noFill/>
        </p:spPr>
        <p:txBody>
          <a:bodyPr wrap="square" rtlCol="0">
            <a:spAutoFit/>
          </a:bodyPr>
          <a:lstStyle/>
          <a:p>
            <a:r>
              <a:rPr lang="en-US" sz="1600" i="1" dirty="0"/>
              <a:t>We acknowledge the lands of </a:t>
            </a:r>
            <a:r>
              <a:rPr lang="en-US" sz="1600" i="1" dirty="0" err="1"/>
              <a:t>Jagera</a:t>
            </a:r>
            <a:r>
              <a:rPr lang="en-US" sz="1600" i="1" dirty="0"/>
              <a:t> and </a:t>
            </a:r>
            <a:r>
              <a:rPr lang="en-US" sz="1600" i="1" dirty="0" err="1"/>
              <a:t>Turrbal</a:t>
            </a:r>
            <a:r>
              <a:rPr lang="en-US" sz="1600" i="1" dirty="0"/>
              <a:t> People</a:t>
            </a:r>
            <a:endParaRPr lang="en-AU" sz="1600" i="1" dirty="0"/>
          </a:p>
        </p:txBody>
      </p:sp>
      <p:pic>
        <p:nvPicPr>
          <p:cNvPr id="2" name="Picture 1">
            <a:extLst>
              <a:ext uri="{FF2B5EF4-FFF2-40B4-BE49-F238E27FC236}">
                <a16:creationId xmlns:a16="http://schemas.microsoft.com/office/drawing/2014/main" id="{71C5EC10-CF4C-4DA4-23A2-245F48F2BA26}"/>
              </a:ext>
            </a:extLst>
          </p:cNvPr>
          <p:cNvPicPr>
            <a:picLocks noChangeAspect="1"/>
          </p:cNvPicPr>
          <p:nvPr/>
        </p:nvPicPr>
        <p:blipFill>
          <a:blip r:embed="rId15"/>
          <a:stretch>
            <a:fillRect/>
          </a:stretch>
        </p:blipFill>
        <p:spPr>
          <a:xfrm>
            <a:off x="5587752" y="3119325"/>
            <a:ext cx="1095375" cy="1381125"/>
          </a:xfrm>
          <a:prstGeom prst="rect">
            <a:avLst/>
          </a:prstGeom>
        </p:spPr>
      </p:pic>
    </p:spTree>
    <p:extLst>
      <p:ext uri="{BB962C8B-B14F-4D97-AF65-F5344CB8AC3E}">
        <p14:creationId xmlns:p14="http://schemas.microsoft.com/office/powerpoint/2010/main" val="392349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E1DA2-D251-9E54-71A8-7D55578F93DC}"/>
            </a:ext>
          </a:extLst>
        </p:cNvPr>
        <p:cNvGrpSpPr/>
        <p:nvPr/>
      </p:nvGrpSpPr>
      <p:grpSpPr>
        <a:xfrm>
          <a:off x="0" y="0"/>
          <a:ext cx="0" cy="0"/>
          <a:chOff x="0" y="0"/>
          <a:chExt cx="0" cy="0"/>
        </a:xfrm>
      </p:grpSpPr>
      <p:pic>
        <p:nvPicPr>
          <p:cNvPr id="12" name="Bildplatzhalter 11" descr="Ein Bild, das Kleidung, Person, Mann, Krankenhauszimmer enthält.&#10;&#10;KI-generierte Inhalte können fehlerhaft sein.">
            <a:extLst>
              <a:ext uri="{FF2B5EF4-FFF2-40B4-BE49-F238E27FC236}">
                <a16:creationId xmlns:a16="http://schemas.microsoft.com/office/drawing/2014/main" id="{A57CC385-9BAC-6268-E97B-06AD36B818A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513" b="14513"/>
          <a:stretch>
            <a:fillRect/>
          </a:stretch>
        </p:blipFill>
        <p:spPr>
          <a:xfrm>
            <a:off x="-8135" y="1078028"/>
            <a:ext cx="12216264" cy="5779971"/>
          </a:xfrm>
        </p:spPr>
      </p:pic>
      <p:sp>
        <p:nvSpPr>
          <p:cNvPr id="6" name="Textplatzhalter 5">
            <a:extLst>
              <a:ext uri="{FF2B5EF4-FFF2-40B4-BE49-F238E27FC236}">
                <a16:creationId xmlns:a16="http://schemas.microsoft.com/office/drawing/2014/main" id="{B632A59F-864E-055F-AA0C-D9D469CAD074}"/>
              </a:ext>
            </a:extLst>
          </p:cNvPr>
          <p:cNvSpPr>
            <a:spLocks noGrp="1"/>
          </p:cNvSpPr>
          <p:nvPr>
            <p:ph type="body" sz="quarter" idx="14"/>
          </p:nvPr>
        </p:nvSpPr>
        <p:spPr>
          <a:xfrm>
            <a:off x="4613920" y="262052"/>
            <a:ext cx="3858344" cy="535498"/>
          </a:xfrm>
        </p:spPr>
        <p:txBody>
          <a:bodyPr/>
          <a:lstStyle/>
          <a:p>
            <a:r>
              <a:rPr lang="de-DE" dirty="0"/>
              <a:t>Institute für Implementation Science in Health Care</a:t>
            </a:r>
          </a:p>
          <a:p>
            <a:r>
              <a:rPr lang="de-DE" dirty="0"/>
              <a:t>Zentrum Klinische Pflegewissenschaft</a:t>
            </a:r>
          </a:p>
        </p:txBody>
      </p:sp>
      <p:sp>
        <p:nvSpPr>
          <p:cNvPr id="7" name="Textplatzhalter 6">
            <a:extLst>
              <a:ext uri="{FF2B5EF4-FFF2-40B4-BE49-F238E27FC236}">
                <a16:creationId xmlns:a16="http://schemas.microsoft.com/office/drawing/2014/main" id="{666B5E02-208A-E793-1040-2CD1B2AAF0CD}"/>
              </a:ext>
            </a:extLst>
          </p:cNvPr>
          <p:cNvSpPr>
            <a:spLocks noGrp="1"/>
          </p:cNvSpPr>
          <p:nvPr>
            <p:ph type="body" sz="quarter" idx="15"/>
          </p:nvPr>
        </p:nvSpPr>
        <p:spPr>
          <a:xfrm>
            <a:off x="-8136" y="3675334"/>
            <a:ext cx="11100076" cy="2666271"/>
          </a:xfrm>
        </p:spPr>
        <p:txBody>
          <a:bodyPr/>
          <a:lstStyle/>
          <a:p>
            <a:r>
              <a:rPr lang="en-US" sz="2800" dirty="0"/>
              <a:t>Normalization of a Complex Family Support Intervention in </a:t>
            </a:r>
          </a:p>
          <a:p>
            <a:r>
              <a:rPr lang="en-US" sz="2800" dirty="0"/>
              <a:t>Intensive Care Units (FICUS): Findings of a Quantitative Evaluation </a:t>
            </a:r>
          </a:p>
          <a:p>
            <a:r>
              <a:rPr lang="en-US" sz="2800" dirty="0"/>
              <a:t>with ICU Health Professionals</a:t>
            </a:r>
          </a:p>
          <a:p>
            <a:pPr lvl="1"/>
            <a:r>
              <a:rPr lang="en-GB" b="1" dirty="0"/>
              <a:t>Saskia Oesch</a:t>
            </a:r>
            <a:r>
              <a:rPr lang="en-GB" dirty="0"/>
              <a:t>, Marco Riguzzi, Lotte Verweij, Tracy Finch, Rahel Naef</a:t>
            </a:r>
          </a:p>
          <a:p>
            <a:pPr lvl="2"/>
            <a:r>
              <a:rPr lang="en-US" dirty="0">
                <a:effectLst/>
                <a:latin typeface="+mj-lt"/>
                <a:ea typeface="Aptos" panose="020B0004020202020204" pitchFamily="34" charset="0"/>
                <a:cs typeface="Aptos" panose="020B0004020202020204" pitchFamily="34" charset="0"/>
              </a:rPr>
              <a:t>European Implementation Event, RTKW 8</a:t>
            </a:r>
          </a:p>
          <a:p>
            <a:pPr lvl="2"/>
            <a:r>
              <a:rPr lang="en-US" dirty="0">
                <a:effectLst/>
                <a:latin typeface="+mj-lt"/>
                <a:ea typeface="Aptos" panose="020B0004020202020204" pitchFamily="34" charset="0"/>
                <a:cs typeface="Aptos" panose="020B0004020202020204" pitchFamily="34" charset="0"/>
              </a:rPr>
              <a:t>June 6, 2025, Newcastle upon Tyne UK</a:t>
            </a:r>
          </a:p>
        </p:txBody>
      </p:sp>
      <p:pic>
        <p:nvPicPr>
          <p:cNvPr id="15" name="Grafik 14">
            <a:extLst>
              <a:ext uri="{FF2B5EF4-FFF2-40B4-BE49-F238E27FC236}">
                <a16:creationId xmlns:a16="http://schemas.microsoft.com/office/drawing/2014/main" id="{AAD64A23-05A8-4EEF-CE31-54683ACA0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1933" y="147246"/>
            <a:ext cx="708809" cy="708809"/>
          </a:xfrm>
          <a:prstGeom prst="rect">
            <a:avLst/>
          </a:prstGeom>
        </p:spPr>
      </p:pic>
      <p:sp>
        <p:nvSpPr>
          <p:cNvPr id="4" name="Foliennummernplatzhalter 3">
            <a:extLst>
              <a:ext uri="{FF2B5EF4-FFF2-40B4-BE49-F238E27FC236}">
                <a16:creationId xmlns:a16="http://schemas.microsoft.com/office/drawing/2014/main" id="{4C9D51D3-32A5-4060-34A0-5BE1CE7348EA}"/>
              </a:ext>
            </a:extLst>
          </p:cNvPr>
          <p:cNvSpPr>
            <a:spLocks noGrp="1"/>
          </p:cNvSpPr>
          <p:nvPr>
            <p:ph type="sldNum" sz="quarter" idx="12"/>
          </p:nvPr>
        </p:nvSpPr>
        <p:spPr/>
        <p:txBody>
          <a:bodyPr/>
          <a:lstStyle/>
          <a:p>
            <a:r>
              <a:rPr lang="de-CH" noProof="0"/>
              <a:t> </a:t>
            </a:r>
          </a:p>
        </p:txBody>
      </p:sp>
    </p:spTree>
    <p:extLst>
      <p:ext uri="{BB962C8B-B14F-4D97-AF65-F5344CB8AC3E}">
        <p14:creationId xmlns:p14="http://schemas.microsoft.com/office/powerpoint/2010/main" val="134641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A5795-2338-4484-EEB0-5CCA146829F8}"/>
              </a:ext>
            </a:extLst>
          </p:cNvPr>
          <p:cNvSpPr>
            <a:spLocks noGrp="1"/>
          </p:cNvSpPr>
          <p:nvPr>
            <p:ph type="title"/>
          </p:nvPr>
        </p:nvSpPr>
        <p:spPr/>
        <p:txBody>
          <a:bodyPr/>
          <a:lstStyle/>
          <a:p>
            <a:r>
              <a:rPr lang="de-CH" dirty="0" err="1"/>
              <a:t>Acknowledgement</a:t>
            </a:r>
            <a:r>
              <a:rPr lang="de-CH" dirty="0"/>
              <a:t> – FICUS </a:t>
            </a:r>
            <a:r>
              <a:rPr lang="de-CH" dirty="0" err="1"/>
              <a:t>study</a:t>
            </a:r>
            <a:r>
              <a:rPr lang="de-CH" dirty="0"/>
              <a:t> </a:t>
            </a:r>
            <a:r>
              <a:rPr lang="de-CH" dirty="0" err="1"/>
              <a:t>group</a:t>
            </a:r>
            <a:endParaRPr lang="de-CH" dirty="0"/>
          </a:p>
        </p:txBody>
      </p:sp>
      <p:pic>
        <p:nvPicPr>
          <p:cNvPr id="8" name="Inhaltsplatzhalter 7" descr="Ein Bild, das Grafiken, Design, Darstellung, Cartoon enthält.&#10;&#10;KI-generierte Inhalte können fehlerhaft sein.">
            <a:extLst>
              <a:ext uri="{FF2B5EF4-FFF2-40B4-BE49-F238E27FC236}">
                <a16:creationId xmlns:a16="http://schemas.microsoft.com/office/drawing/2014/main" id="{FF44E2D2-CC6A-45EA-6C53-42235D3C668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52488" y="3025217"/>
            <a:ext cx="1565455" cy="1565455"/>
          </a:xfrm>
        </p:spPr>
      </p:pic>
      <p:pic>
        <p:nvPicPr>
          <p:cNvPr id="6" name="Grafik 5" descr="Ein Bild, das Kleidung, Person, Mann, Personengruppe enthält.&#10;&#10;Automatisch generierte Beschreibung">
            <a:extLst>
              <a:ext uri="{FF2B5EF4-FFF2-40B4-BE49-F238E27FC236}">
                <a16:creationId xmlns:a16="http://schemas.microsoft.com/office/drawing/2014/main" id="{C1DF850A-94B6-AEE6-F739-7EE7ED08A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95" y="843802"/>
            <a:ext cx="5024418" cy="2227645"/>
          </a:xfrm>
          <a:prstGeom prst="rect">
            <a:avLst/>
          </a:prstGeom>
        </p:spPr>
      </p:pic>
      <p:pic>
        <p:nvPicPr>
          <p:cNvPr id="9" name="Grafik 8">
            <a:extLst>
              <a:ext uri="{FF2B5EF4-FFF2-40B4-BE49-F238E27FC236}">
                <a16:creationId xmlns:a16="http://schemas.microsoft.com/office/drawing/2014/main" id="{FA6C82B7-5095-3C48-2DB3-CF71FC4C976E}"/>
              </a:ext>
            </a:extLst>
          </p:cNvPr>
          <p:cNvPicPr>
            <a:picLocks noChangeAspect="1"/>
          </p:cNvPicPr>
          <p:nvPr/>
        </p:nvPicPr>
        <p:blipFill>
          <a:blip r:embed="rId5"/>
          <a:stretch>
            <a:fillRect/>
          </a:stretch>
        </p:blipFill>
        <p:spPr>
          <a:xfrm>
            <a:off x="6352488" y="4914145"/>
            <a:ext cx="1759736" cy="977631"/>
          </a:xfrm>
          <a:prstGeom prst="rect">
            <a:avLst/>
          </a:prstGeom>
        </p:spPr>
      </p:pic>
      <p:pic>
        <p:nvPicPr>
          <p:cNvPr id="10" name="Inhaltsplatzhalter 12">
            <a:extLst>
              <a:ext uri="{FF2B5EF4-FFF2-40B4-BE49-F238E27FC236}">
                <a16:creationId xmlns:a16="http://schemas.microsoft.com/office/drawing/2014/main" id="{A8BAC759-143B-533E-E5AA-513B9BE877AD}"/>
              </a:ext>
            </a:extLst>
          </p:cNvPr>
          <p:cNvPicPr>
            <a:picLocks noChangeAspect="1"/>
          </p:cNvPicPr>
          <p:nvPr/>
        </p:nvPicPr>
        <p:blipFill>
          <a:blip r:embed="rId6"/>
          <a:stretch>
            <a:fillRect/>
          </a:stretch>
        </p:blipFill>
        <p:spPr bwMode="auto">
          <a:xfrm>
            <a:off x="6450859" y="5754653"/>
            <a:ext cx="1715258" cy="388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grpSp>
        <p:nvGrpSpPr>
          <p:cNvPr id="11" name="Gruppieren 10">
            <a:extLst>
              <a:ext uri="{FF2B5EF4-FFF2-40B4-BE49-F238E27FC236}">
                <a16:creationId xmlns:a16="http://schemas.microsoft.com/office/drawing/2014/main" id="{034C3362-62A8-E051-C197-69314D1FAF9A}"/>
              </a:ext>
            </a:extLst>
          </p:cNvPr>
          <p:cNvGrpSpPr>
            <a:grpSpLocks noChangeAspect="1"/>
          </p:cNvGrpSpPr>
          <p:nvPr/>
        </p:nvGrpSpPr>
        <p:grpSpPr>
          <a:xfrm>
            <a:off x="267768" y="4221088"/>
            <a:ext cx="5036145" cy="1982530"/>
            <a:chOff x="9165432" y="4801401"/>
            <a:chExt cx="2662896" cy="996114"/>
          </a:xfrm>
        </p:grpSpPr>
        <p:pic>
          <p:nvPicPr>
            <p:cNvPr id="12" name="Grafik 11">
              <a:extLst>
                <a:ext uri="{FF2B5EF4-FFF2-40B4-BE49-F238E27FC236}">
                  <a16:creationId xmlns:a16="http://schemas.microsoft.com/office/drawing/2014/main" id="{30EBF877-57EE-CE0D-9F6C-5BB6D8444C38}"/>
                </a:ext>
              </a:extLst>
            </p:cNvPr>
            <p:cNvPicPr>
              <a:picLocks noChangeAspect="1"/>
            </p:cNvPicPr>
            <p:nvPr/>
          </p:nvPicPr>
          <p:blipFill>
            <a:blip r:embed="rId7"/>
            <a:stretch>
              <a:fillRect/>
            </a:stretch>
          </p:blipFill>
          <p:spPr>
            <a:xfrm>
              <a:off x="11243753" y="4801401"/>
              <a:ext cx="576000" cy="576000"/>
            </a:xfrm>
            <a:prstGeom prst="rect">
              <a:avLst/>
            </a:prstGeom>
          </p:spPr>
        </p:pic>
        <p:pic>
          <p:nvPicPr>
            <p:cNvPr id="13" name="Picture1">
              <a:extLst>
                <a:ext uri="{FF2B5EF4-FFF2-40B4-BE49-F238E27FC236}">
                  <a16:creationId xmlns:a16="http://schemas.microsoft.com/office/drawing/2014/main" id="{A6365B5E-17DA-4CE7-ED68-D41F61D7D4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9513" y="5644190"/>
              <a:ext cx="576000" cy="102822"/>
            </a:xfrm>
            <a:prstGeom prst="rect">
              <a:avLst/>
            </a:prstGeom>
          </p:spPr>
        </p:pic>
        <p:pic>
          <p:nvPicPr>
            <p:cNvPr id="14" name="Grafik 13">
              <a:extLst>
                <a:ext uri="{FF2B5EF4-FFF2-40B4-BE49-F238E27FC236}">
                  <a16:creationId xmlns:a16="http://schemas.microsoft.com/office/drawing/2014/main" id="{D2CB0D98-9554-BF72-563B-263AC2642782}"/>
                </a:ext>
              </a:extLst>
            </p:cNvPr>
            <p:cNvPicPr>
              <a:picLocks noChangeAspect="1"/>
            </p:cNvPicPr>
            <p:nvPr/>
          </p:nvPicPr>
          <p:blipFill>
            <a:blip r:embed="rId9"/>
            <a:stretch>
              <a:fillRect/>
            </a:stretch>
          </p:blipFill>
          <p:spPr>
            <a:xfrm>
              <a:off x="10555449" y="5057869"/>
              <a:ext cx="576000" cy="215019"/>
            </a:xfrm>
            <a:prstGeom prst="rect">
              <a:avLst/>
            </a:prstGeom>
          </p:spPr>
        </p:pic>
        <p:pic>
          <p:nvPicPr>
            <p:cNvPr id="15" name="Grafik 14">
              <a:extLst>
                <a:ext uri="{FF2B5EF4-FFF2-40B4-BE49-F238E27FC236}">
                  <a16:creationId xmlns:a16="http://schemas.microsoft.com/office/drawing/2014/main" id="{FF957715-EF5B-0D99-A157-66272E00F8A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5432" y="5097871"/>
              <a:ext cx="576000" cy="183210"/>
            </a:xfrm>
            <a:prstGeom prst="rect">
              <a:avLst/>
            </a:prstGeom>
            <a:noFill/>
            <a:ln>
              <a:noFill/>
            </a:ln>
          </p:spPr>
        </p:pic>
        <p:pic>
          <p:nvPicPr>
            <p:cNvPr id="16" name="Grafik 15">
              <a:extLst>
                <a:ext uri="{FF2B5EF4-FFF2-40B4-BE49-F238E27FC236}">
                  <a16:creationId xmlns:a16="http://schemas.microsoft.com/office/drawing/2014/main" id="{09884669-0BF4-3836-E74B-3A51CAE183A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42375" y="5024642"/>
              <a:ext cx="576000" cy="300659"/>
            </a:xfrm>
            <a:prstGeom prst="rect">
              <a:avLst/>
            </a:prstGeom>
            <a:noFill/>
            <a:ln>
              <a:noFill/>
            </a:ln>
          </p:spPr>
        </p:pic>
        <p:pic>
          <p:nvPicPr>
            <p:cNvPr id="17" name="Grafik 16">
              <a:extLst>
                <a:ext uri="{FF2B5EF4-FFF2-40B4-BE49-F238E27FC236}">
                  <a16:creationId xmlns:a16="http://schemas.microsoft.com/office/drawing/2014/main" id="{FA3B2A31-E83B-C90B-87BE-CF5B00F1394D}"/>
                </a:ext>
              </a:extLst>
            </p:cNvPr>
            <p:cNvPicPr>
              <a:picLocks noChangeAspect="1"/>
            </p:cNvPicPr>
            <p:nvPr/>
          </p:nvPicPr>
          <p:blipFill>
            <a:blip r:embed="rId12"/>
            <a:stretch>
              <a:fillRect/>
            </a:stretch>
          </p:blipFill>
          <p:spPr>
            <a:xfrm>
              <a:off x="10567322" y="5376854"/>
              <a:ext cx="576000" cy="150545"/>
            </a:xfrm>
            <a:prstGeom prst="rect">
              <a:avLst/>
            </a:prstGeom>
          </p:spPr>
        </p:pic>
        <p:pic>
          <p:nvPicPr>
            <p:cNvPr id="18" name="Grafik 17">
              <a:extLst>
                <a:ext uri="{FF2B5EF4-FFF2-40B4-BE49-F238E27FC236}">
                  <a16:creationId xmlns:a16="http://schemas.microsoft.com/office/drawing/2014/main" id="{CE0C04EA-E418-94DB-BF1C-05BC6CBDCB33}"/>
                </a:ext>
              </a:extLst>
            </p:cNvPr>
            <p:cNvPicPr>
              <a:picLocks noChangeAspect="1"/>
            </p:cNvPicPr>
            <p:nvPr/>
          </p:nvPicPr>
          <p:blipFill>
            <a:blip r:embed="rId13"/>
            <a:stretch>
              <a:fillRect/>
            </a:stretch>
          </p:blipFill>
          <p:spPr>
            <a:xfrm>
              <a:off x="9181955" y="5368303"/>
              <a:ext cx="576000" cy="173222"/>
            </a:xfrm>
            <a:prstGeom prst="rect">
              <a:avLst/>
            </a:prstGeom>
          </p:spPr>
        </p:pic>
        <p:pic>
          <p:nvPicPr>
            <p:cNvPr id="19" name="Inhaltsplatzhalter 16">
              <a:extLst>
                <a:ext uri="{FF2B5EF4-FFF2-40B4-BE49-F238E27FC236}">
                  <a16:creationId xmlns:a16="http://schemas.microsoft.com/office/drawing/2014/main" id="{422796C8-0744-E2C8-F0DC-ACAC856979AA}"/>
                </a:ext>
              </a:extLst>
            </p:cNvPr>
            <p:cNvPicPr>
              <a:picLocks noChangeAspect="1"/>
            </p:cNvPicPr>
            <p:nvPr/>
          </p:nvPicPr>
          <p:blipFill>
            <a:blip r:embed="rId14"/>
            <a:stretch>
              <a:fillRect/>
            </a:stretch>
          </p:blipFill>
          <p:spPr bwMode="auto">
            <a:xfrm>
              <a:off x="9866961" y="5319327"/>
              <a:ext cx="576000" cy="205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0" name="Grafik 19">
              <a:extLst>
                <a:ext uri="{FF2B5EF4-FFF2-40B4-BE49-F238E27FC236}">
                  <a16:creationId xmlns:a16="http://schemas.microsoft.com/office/drawing/2014/main" id="{D367D4B7-AEE3-C8A8-C3BD-1E6A3A89406F}"/>
                </a:ext>
              </a:extLst>
            </p:cNvPr>
            <p:cNvPicPr>
              <a:picLocks noChangeAspect="1"/>
            </p:cNvPicPr>
            <p:nvPr/>
          </p:nvPicPr>
          <p:blipFill>
            <a:blip r:embed="rId15"/>
            <a:stretch>
              <a:fillRect/>
            </a:stretch>
          </p:blipFill>
          <p:spPr>
            <a:xfrm>
              <a:off x="10533953" y="5575293"/>
              <a:ext cx="576000" cy="217980"/>
            </a:xfrm>
            <a:prstGeom prst="rect">
              <a:avLst/>
            </a:prstGeom>
          </p:spPr>
        </p:pic>
        <p:pic>
          <p:nvPicPr>
            <p:cNvPr id="21" name="Grafik 20">
              <a:extLst>
                <a:ext uri="{FF2B5EF4-FFF2-40B4-BE49-F238E27FC236}">
                  <a16:creationId xmlns:a16="http://schemas.microsoft.com/office/drawing/2014/main" id="{611A64F5-40AE-1EBE-05DE-98A3ED0C803C}"/>
                </a:ext>
              </a:extLst>
            </p:cNvPr>
            <p:cNvPicPr>
              <a:picLocks noChangeAspect="1"/>
            </p:cNvPicPr>
            <p:nvPr/>
          </p:nvPicPr>
          <p:blipFill>
            <a:blip r:embed="rId16"/>
            <a:stretch>
              <a:fillRect/>
            </a:stretch>
          </p:blipFill>
          <p:spPr>
            <a:xfrm>
              <a:off x="11252328" y="5389083"/>
              <a:ext cx="576000" cy="92000"/>
            </a:xfrm>
            <a:prstGeom prst="rect">
              <a:avLst/>
            </a:prstGeom>
          </p:spPr>
        </p:pic>
        <p:pic>
          <p:nvPicPr>
            <p:cNvPr id="22" name="Grafik 21">
              <a:extLst>
                <a:ext uri="{FF2B5EF4-FFF2-40B4-BE49-F238E27FC236}">
                  <a16:creationId xmlns:a16="http://schemas.microsoft.com/office/drawing/2014/main" id="{34E4CCEE-8884-97DF-C99F-889FE9976E06}"/>
                </a:ext>
              </a:extLst>
            </p:cNvPr>
            <p:cNvPicPr>
              <a:picLocks noChangeAspect="1"/>
            </p:cNvPicPr>
            <p:nvPr/>
          </p:nvPicPr>
          <p:blipFill>
            <a:blip r:embed="rId17"/>
            <a:stretch>
              <a:fillRect/>
            </a:stretch>
          </p:blipFill>
          <p:spPr>
            <a:xfrm>
              <a:off x="11204767" y="5575293"/>
              <a:ext cx="576000" cy="222222"/>
            </a:xfrm>
            <a:prstGeom prst="rect">
              <a:avLst/>
            </a:prstGeom>
          </p:spPr>
        </p:pic>
        <p:pic>
          <p:nvPicPr>
            <p:cNvPr id="23" name="Grafik 22">
              <a:extLst>
                <a:ext uri="{FF2B5EF4-FFF2-40B4-BE49-F238E27FC236}">
                  <a16:creationId xmlns:a16="http://schemas.microsoft.com/office/drawing/2014/main" id="{BF73F991-3C37-41BD-CD09-39DFE6C72E07}"/>
                </a:ext>
              </a:extLst>
            </p:cNvPr>
            <p:cNvPicPr>
              <a:picLocks noChangeAspect="1"/>
            </p:cNvPicPr>
            <p:nvPr/>
          </p:nvPicPr>
          <p:blipFill>
            <a:blip r:embed="rId18"/>
            <a:stretch>
              <a:fillRect/>
            </a:stretch>
          </p:blipFill>
          <p:spPr>
            <a:xfrm>
              <a:off x="9860327" y="5617929"/>
              <a:ext cx="576000" cy="129083"/>
            </a:xfrm>
            <a:prstGeom prst="rect">
              <a:avLst/>
            </a:prstGeom>
          </p:spPr>
        </p:pic>
      </p:grpSp>
      <p:pic>
        <p:nvPicPr>
          <p:cNvPr id="5" name="Inhaltsplatzhalter 6" descr="Ein Bild, das Kleidung, Person, Mann, Lächeln enthält.&#10;&#10;Automatisch generierte Beschreibung">
            <a:extLst>
              <a:ext uri="{FF2B5EF4-FFF2-40B4-BE49-F238E27FC236}">
                <a16:creationId xmlns:a16="http://schemas.microsoft.com/office/drawing/2014/main" id="{20CC7322-2620-061A-AA46-F6273331C5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8181" y="3256022"/>
            <a:ext cx="5024419" cy="1210675"/>
          </a:xfrm>
          <a:prstGeom prst="rect">
            <a:avLst/>
          </a:prstGeom>
        </p:spPr>
      </p:pic>
      <p:sp>
        <p:nvSpPr>
          <p:cNvPr id="24" name="Textfeld 23">
            <a:extLst>
              <a:ext uri="{FF2B5EF4-FFF2-40B4-BE49-F238E27FC236}">
                <a16:creationId xmlns:a16="http://schemas.microsoft.com/office/drawing/2014/main" id="{BF124240-1E00-FA3D-F4A0-BD7557DFDDEF}"/>
              </a:ext>
            </a:extLst>
          </p:cNvPr>
          <p:cNvSpPr txBox="1"/>
          <p:nvPr/>
        </p:nvSpPr>
        <p:spPr>
          <a:xfrm>
            <a:off x="6352488" y="707537"/>
            <a:ext cx="5452031" cy="2171557"/>
          </a:xfrm>
          <a:prstGeom prst="rect">
            <a:avLst/>
          </a:prstGeom>
          <a:noFill/>
        </p:spPr>
        <p:txBody>
          <a:bodyPr wrap="square" lIns="0" tIns="0" rIns="0" bIns="0" rtlCol="0">
            <a:spAutoFit/>
          </a:bodyPr>
          <a:lstStyle/>
          <a:p>
            <a:endParaRPr lang="en-GB" b="1" noProof="0" dirty="0"/>
          </a:p>
          <a:p>
            <a:r>
              <a:rPr lang="en-GB" b="1" dirty="0"/>
              <a:t>Principal investigator: </a:t>
            </a:r>
            <a:r>
              <a:rPr lang="en-GB" dirty="0"/>
              <a:t>Rahel Naef</a:t>
            </a:r>
          </a:p>
          <a:p>
            <a:endParaRPr lang="en-GB" b="1" noProof="0" dirty="0"/>
          </a:p>
          <a:p>
            <a:r>
              <a:rPr lang="en-GB" b="1" noProof="0" dirty="0"/>
              <a:t>Co-Investigators: </a:t>
            </a:r>
            <a:r>
              <a:rPr lang="en-GB" noProof="0" dirty="0"/>
              <a:t>Marie-Madlen Jeitziner, Miodrag Filipovic</a:t>
            </a:r>
          </a:p>
          <a:p>
            <a:endParaRPr lang="en-GB" noProof="0" dirty="0"/>
          </a:p>
          <a:p>
            <a:r>
              <a:rPr lang="en-GB" b="1" noProof="0" dirty="0"/>
              <a:t>Core research team</a:t>
            </a:r>
            <a:r>
              <a:rPr lang="en-GB" noProof="0" dirty="0"/>
              <a:t>: Saskia Oesch, </a:t>
            </a:r>
            <a:r>
              <a:rPr lang="en-GB" dirty="0"/>
              <a:t>Lotte Verweij, </a:t>
            </a:r>
            <a:r>
              <a:rPr lang="en-GB" noProof="0" dirty="0"/>
              <a:t>Marco Riguzzi,</a:t>
            </a:r>
            <a:r>
              <a:rPr lang="en-GB" dirty="0"/>
              <a:t> Simone Sutter, </a:t>
            </a:r>
            <a:r>
              <a:rPr lang="en-GB" noProof="0" dirty="0"/>
              <a:t>Michael Rufer, Judith Safford, Stefanie von Felten</a:t>
            </a:r>
          </a:p>
          <a:p>
            <a:endParaRPr lang="en-GB" dirty="0"/>
          </a:p>
          <a:p>
            <a:r>
              <a:rPr lang="en-GB" b="1" noProof="0" dirty="0"/>
              <a:t>And many, many more….</a:t>
            </a:r>
          </a:p>
        </p:txBody>
      </p:sp>
      <p:sp>
        <p:nvSpPr>
          <p:cNvPr id="25" name="Textfeld 24">
            <a:extLst>
              <a:ext uri="{FF2B5EF4-FFF2-40B4-BE49-F238E27FC236}">
                <a16:creationId xmlns:a16="http://schemas.microsoft.com/office/drawing/2014/main" id="{156DA404-A857-2F55-6F61-ADA76A63381D}"/>
              </a:ext>
            </a:extLst>
          </p:cNvPr>
          <p:cNvSpPr txBox="1"/>
          <p:nvPr/>
        </p:nvSpPr>
        <p:spPr>
          <a:xfrm>
            <a:off x="6426219" y="4832080"/>
            <a:ext cx="5688632" cy="241285"/>
          </a:xfrm>
          <a:prstGeom prst="rect">
            <a:avLst/>
          </a:prstGeom>
          <a:noFill/>
        </p:spPr>
        <p:txBody>
          <a:bodyPr wrap="square" lIns="0" tIns="0" rIns="0" bIns="0" rtlCol="0">
            <a:spAutoFit/>
          </a:bodyPr>
          <a:lstStyle/>
          <a:p>
            <a:r>
              <a:rPr lang="en-GB" b="1" dirty="0"/>
              <a:t>Supported by</a:t>
            </a:r>
            <a:endParaRPr lang="en-GB" noProof="0" dirty="0"/>
          </a:p>
        </p:txBody>
      </p:sp>
      <p:sp>
        <p:nvSpPr>
          <p:cNvPr id="3" name="Datumsplatzhalter 2">
            <a:extLst>
              <a:ext uri="{FF2B5EF4-FFF2-40B4-BE49-F238E27FC236}">
                <a16:creationId xmlns:a16="http://schemas.microsoft.com/office/drawing/2014/main" id="{977BD83F-3B22-0BE1-91E7-2FF1B9B36BE2}"/>
              </a:ext>
            </a:extLst>
          </p:cNvPr>
          <p:cNvSpPr>
            <a:spLocks noGrp="1"/>
          </p:cNvSpPr>
          <p:nvPr>
            <p:ph type="dt" sz="half" idx="10"/>
          </p:nvPr>
        </p:nvSpPr>
        <p:spPr/>
        <p:txBody>
          <a:bodyPr/>
          <a:lstStyle/>
          <a:p>
            <a:fld id="{F2BC93B7-8A1D-4FAF-8197-D5A8F6E2AC7D}" type="datetime1">
              <a:rPr lang="en-US" noProof="0" smtClean="0"/>
              <a:t>4/7/26</a:t>
            </a:fld>
            <a:endParaRPr lang="en-GB" noProof="0" dirty="0"/>
          </a:p>
        </p:txBody>
      </p:sp>
      <p:sp>
        <p:nvSpPr>
          <p:cNvPr id="4" name="Fußzeilenplatzhalter 3">
            <a:extLst>
              <a:ext uri="{FF2B5EF4-FFF2-40B4-BE49-F238E27FC236}">
                <a16:creationId xmlns:a16="http://schemas.microsoft.com/office/drawing/2014/main" id="{988B81A9-D67E-17E5-1596-643A1114570C}"/>
              </a:ext>
            </a:extLst>
          </p:cNvPr>
          <p:cNvSpPr>
            <a:spLocks noGrp="1"/>
          </p:cNvSpPr>
          <p:nvPr>
            <p:ph type="ftr" sz="quarter" idx="11"/>
          </p:nvPr>
        </p:nvSpPr>
        <p:spPr/>
        <p:txBody>
          <a:bodyPr/>
          <a:lstStyle/>
          <a:p>
            <a:r>
              <a:rPr lang="en-US" noProof="0"/>
              <a:t>Institute for Implementation Science in Health Care I Saskia Oesch, MSc</a:t>
            </a:r>
            <a:endParaRPr lang="en-GB" noProof="0" dirty="0"/>
          </a:p>
        </p:txBody>
      </p:sp>
      <p:sp>
        <p:nvSpPr>
          <p:cNvPr id="7" name="Foliennummernplatzhalter 6">
            <a:extLst>
              <a:ext uri="{FF2B5EF4-FFF2-40B4-BE49-F238E27FC236}">
                <a16:creationId xmlns:a16="http://schemas.microsoft.com/office/drawing/2014/main" id="{83403454-0132-8E0E-DE32-7A7E8E28BF78}"/>
              </a:ext>
            </a:extLst>
          </p:cNvPr>
          <p:cNvSpPr>
            <a:spLocks noGrp="1"/>
          </p:cNvSpPr>
          <p:nvPr>
            <p:ph type="sldNum" sz="quarter" idx="12"/>
          </p:nvPr>
        </p:nvSpPr>
        <p:spPr/>
        <p:txBody>
          <a:bodyPr/>
          <a:lstStyle/>
          <a:p>
            <a:fld id="{442AD375-037F-43D0-B059-5172DA06796A}" type="slidenum">
              <a:rPr lang="en-GB" noProof="0" smtClean="0"/>
              <a:pPr/>
              <a:t>16</a:t>
            </a:fld>
            <a:endParaRPr lang="en-GB" noProof="0" dirty="0"/>
          </a:p>
        </p:txBody>
      </p:sp>
    </p:spTree>
    <p:extLst>
      <p:ext uri="{BB962C8B-B14F-4D97-AF65-F5344CB8AC3E}">
        <p14:creationId xmlns:p14="http://schemas.microsoft.com/office/powerpoint/2010/main" val="177296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9E30-DE28-4D55-6610-BF130699265D}"/>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5A378035-51C6-4A02-A81B-C3337B8FCB51}"/>
              </a:ext>
            </a:extLst>
          </p:cNvPr>
          <p:cNvSpPr>
            <a:spLocks noGrp="1"/>
          </p:cNvSpPr>
          <p:nvPr>
            <p:ph type="ftr" sz="quarter" idx="15"/>
          </p:nvPr>
        </p:nvSpPr>
        <p:spPr/>
        <p:txBody>
          <a:bodyPr/>
          <a:lstStyle/>
          <a:p>
            <a:r>
              <a:rPr lang="en-US" noProof="0" dirty="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45437C8D-F747-29A1-642A-637797392503}"/>
              </a:ext>
            </a:extLst>
          </p:cNvPr>
          <p:cNvSpPr>
            <a:spLocks noGrp="1"/>
          </p:cNvSpPr>
          <p:nvPr>
            <p:ph type="sldNum" sz="quarter" idx="16"/>
          </p:nvPr>
        </p:nvSpPr>
        <p:spPr/>
        <p:txBody>
          <a:bodyPr/>
          <a:lstStyle/>
          <a:p>
            <a:fld id="{442AD375-037F-43D0-B059-5172DA06796A}" type="slidenum">
              <a:rPr lang="en-GB" noProof="0" smtClean="0"/>
              <a:pPr/>
              <a:t>17</a:t>
            </a:fld>
            <a:endParaRPr lang="en-GB" noProof="0" dirty="0"/>
          </a:p>
        </p:txBody>
      </p:sp>
      <p:sp>
        <p:nvSpPr>
          <p:cNvPr id="6" name="Titel 5">
            <a:extLst>
              <a:ext uri="{FF2B5EF4-FFF2-40B4-BE49-F238E27FC236}">
                <a16:creationId xmlns:a16="http://schemas.microsoft.com/office/drawing/2014/main" id="{D5C093D1-6843-2E79-3B35-41D2A4273A30}"/>
              </a:ext>
            </a:extLst>
          </p:cNvPr>
          <p:cNvSpPr>
            <a:spLocks noGrp="1"/>
          </p:cNvSpPr>
          <p:nvPr>
            <p:ph type="title"/>
          </p:nvPr>
        </p:nvSpPr>
        <p:spPr>
          <a:xfrm>
            <a:off x="273600" y="245270"/>
            <a:ext cx="9337125" cy="845567"/>
          </a:xfrm>
        </p:spPr>
        <p:txBody>
          <a:bodyPr/>
          <a:lstStyle/>
          <a:p>
            <a:r>
              <a:rPr lang="de-DE" dirty="0"/>
              <a:t>Background FICUS hybrid </a:t>
            </a:r>
            <a:r>
              <a:rPr lang="de-DE" dirty="0" err="1"/>
              <a:t>study</a:t>
            </a:r>
            <a:r>
              <a:rPr lang="de-DE" dirty="0"/>
              <a:t> type 1 (2021-2025)</a:t>
            </a:r>
            <a:br>
              <a:rPr lang="de-DE" dirty="0"/>
            </a:br>
            <a:r>
              <a:rPr lang="de-DE" sz="1800" b="0" dirty="0"/>
              <a:t>FICUS= </a:t>
            </a:r>
            <a:r>
              <a:rPr lang="de-DE" sz="1800" dirty="0">
                <a:solidFill>
                  <a:srgbClr val="E07E01"/>
                </a:solidFill>
              </a:rPr>
              <a:t>F</a:t>
            </a:r>
            <a:r>
              <a:rPr lang="de-DE" sz="1800" b="0" dirty="0"/>
              <a:t>amily support </a:t>
            </a:r>
            <a:r>
              <a:rPr lang="de-DE" sz="1800" b="0" dirty="0" err="1"/>
              <a:t>intervention</a:t>
            </a:r>
            <a:r>
              <a:rPr lang="de-DE" sz="1800" b="0" dirty="0"/>
              <a:t> in </a:t>
            </a:r>
            <a:r>
              <a:rPr lang="de-DE" sz="1800" dirty="0">
                <a:solidFill>
                  <a:srgbClr val="E07E01"/>
                </a:solidFill>
              </a:rPr>
              <a:t>I</a:t>
            </a:r>
            <a:r>
              <a:rPr lang="de-DE" sz="1800" b="0" dirty="0"/>
              <a:t>ntensive </a:t>
            </a:r>
            <a:r>
              <a:rPr lang="de-DE" sz="1800" dirty="0">
                <a:solidFill>
                  <a:srgbClr val="E07E01"/>
                </a:solidFill>
              </a:rPr>
              <a:t>C</a:t>
            </a:r>
            <a:r>
              <a:rPr lang="de-DE" sz="1800" b="0" dirty="0"/>
              <a:t>are </a:t>
            </a:r>
            <a:r>
              <a:rPr lang="de-DE" sz="1800" dirty="0" err="1">
                <a:solidFill>
                  <a:srgbClr val="E07E01"/>
                </a:solidFill>
              </a:rPr>
              <a:t>U</a:t>
            </a:r>
            <a:r>
              <a:rPr lang="de-DE" sz="1800" b="0" dirty="0" err="1"/>
              <a:t>nit</a:t>
            </a:r>
            <a:r>
              <a:rPr lang="de-DE" sz="1800" dirty="0" err="1">
                <a:solidFill>
                  <a:srgbClr val="E07E01"/>
                </a:solidFill>
              </a:rPr>
              <a:t>S</a:t>
            </a:r>
            <a:endParaRPr lang="de-CH" dirty="0">
              <a:solidFill>
                <a:srgbClr val="E07E01"/>
              </a:solidFill>
            </a:endParaRPr>
          </a:p>
        </p:txBody>
      </p:sp>
      <p:pic>
        <p:nvPicPr>
          <p:cNvPr id="27" name="Grafik 26">
            <a:extLst>
              <a:ext uri="{FF2B5EF4-FFF2-40B4-BE49-F238E27FC236}">
                <a16:creationId xmlns:a16="http://schemas.microsoft.com/office/drawing/2014/main" id="{3D21145B-46EE-40C5-68AA-D3C0702660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sp>
        <p:nvSpPr>
          <p:cNvPr id="39" name="Datumsplatzhalter 38">
            <a:extLst>
              <a:ext uri="{FF2B5EF4-FFF2-40B4-BE49-F238E27FC236}">
                <a16:creationId xmlns:a16="http://schemas.microsoft.com/office/drawing/2014/main" id="{128F4432-6370-CB1B-2938-D29136E91FF0}"/>
              </a:ext>
            </a:extLst>
          </p:cNvPr>
          <p:cNvSpPr>
            <a:spLocks noGrp="1"/>
          </p:cNvSpPr>
          <p:nvPr>
            <p:ph type="dt" sz="half" idx="14"/>
          </p:nvPr>
        </p:nvSpPr>
        <p:spPr/>
        <p:txBody>
          <a:bodyPr/>
          <a:lstStyle/>
          <a:p>
            <a:fld id="{65B58515-324D-425A-881B-FFC04553B4E6}" type="datetime1">
              <a:rPr lang="en-US" noProof="0" smtClean="0"/>
              <a:t>4/7/26</a:t>
            </a:fld>
            <a:endParaRPr lang="en-GB" noProof="0" dirty="0"/>
          </a:p>
        </p:txBody>
      </p:sp>
      <p:sp>
        <p:nvSpPr>
          <p:cNvPr id="5" name="Inhaltsplatzhalter 4">
            <a:extLst>
              <a:ext uri="{FF2B5EF4-FFF2-40B4-BE49-F238E27FC236}">
                <a16:creationId xmlns:a16="http://schemas.microsoft.com/office/drawing/2014/main" id="{3A1A03C7-02D0-F5B0-1DE8-776FFC503DCF}"/>
              </a:ext>
            </a:extLst>
          </p:cNvPr>
          <p:cNvSpPr>
            <a:spLocks noGrp="1"/>
          </p:cNvSpPr>
          <p:nvPr/>
        </p:nvSpPr>
        <p:spPr>
          <a:xfrm>
            <a:off x="356731" y="1114689"/>
            <a:ext cx="6428383" cy="5454088"/>
          </a:xfrm>
          <a:prstGeom prst="rect">
            <a:avLst/>
          </a:prstGeom>
        </p:spPr>
        <p:txBody>
          <a:bodyPr vert="horz" lIns="0" tIns="0" rIns="0" bIns="0" rtlCol="0">
            <a:noAutofit/>
          </a:bodyPr>
          <a:lstStyle>
            <a:lvl1pPr marL="0" indent="0" algn="l" defTabSz="685800" rtl="0" eaLnBrk="1" latinLnBrk="0" hangingPunct="1">
              <a:lnSpc>
                <a:spcPct val="103000"/>
              </a:lnSpc>
              <a:spcBef>
                <a:spcPts val="0"/>
              </a:spcBef>
              <a:spcAft>
                <a:spcPts val="0"/>
              </a:spcAft>
              <a:buFont typeface="+mj-lt"/>
              <a:buNone/>
              <a:defRPr sz="1200" kern="1200" spc="0" baseline="0">
                <a:solidFill>
                  <a:schemeClr val="tx1"/>
                </a:solidFill>
                <a:latin typeface="+mn-lt"/>
                <a:ea typeface="+mn-ea"/>
                <a:cs typeface="+mn-cs"/>
              </a:defRPr>
            </a:lvl1pPr>
            <a:lvl2pPr marL="170100" indent="-170100" algn="l" defTabSz="685800" rtl="0" eaLnBrk="1" latinLnBrk="0" hangingPunct="1">
              <a:lnSpc>
                <a:spcPct val="103000"/>
              </a:lnSpc>
              <a:spcBef>
                <a:spcPts val="750"/>
              </a:spcBef>
              <a:spcAft>
                <a:spcPts val="0"/>
              </a:spcAft>
              <a:buFont typeface="Source Sans Pro" panose="020B0503030403020204" pitchFamily="34" charset="0"/>
              <a:buChar char="―"/>
              <a:defRPr sz="1200" kern="1200" spc="0" baseline="0">
                <a:solidFill>
                  <a:schemeClr val="tx1"/>
                </a:solidFill>
                <a:latin typeface="+mn-lt"/>
                <a:ea typeface="+mn-ea"/>
                <a:cs typeface="+mn-cs"/>
              </a:defRPr>
            </a:lvl2pPr>
            <a:lvl3pPr marL="494100" indent="-170100" algn="l" defTabSz="685800" rtl="0" eaLnBrk="1" latinLnBrk="0" hangingPunct="1">
              <a:lnSpc>
                <a:spcPct val="103000"/>
              </a:lnSpc>
              <a:spcBef>
                <a:spcPts val="750"/>
              </a:spcBef>
              <a:spcAft>
                <a:spcPts val="0"/>
              </a:spcAft>
              <a:buFont typeface="Source Sans Pro" panose="020B0503030403020204" pitchFamily="34" charset="0"/>
              <a:buChar char="―"/>
              <a:defRPr sz="1200" kern="1200" spc="0" baseline="0">
                <a:solidFill>
                  <a:schemeClr val="tx1"/>
                </a:solidFill>
                <a:latin typeface="+mn-lt"/>
                <a:ea typeface="+mn-ea"/>
                <a:cs typeface="+mn-cs"/>
              </a:defRPr>
            </a:lvl3pPr>
            <a:lvl4pPr marL="818100" indent="-170100" algn="l" defTabSz="685800" rtl="0" eaLnBrk="1" latinLnBrk="0" hangingPunct="1">
              <a:lnSpc>
                <a:spcPct val="103000"/>
              </a:lnSpc>
              <a:spcBef>
                <a:spcPts val="750"/>
              </a:spcBef>
              <a:spcAft>
                <a:spcPts val="0"/>
              </a:spcAft>
              <a:buFont typeface="Source Sans Pro" panose="020B0503030403020204" pitchFamily="34" charset="0"/>
              <a:buChar char="―"/>
              <a:defRPr sz="1200" kern="1200" spc="0" baseline="0">
                <a:solidFill>
                  <a:schemeClr val="tx1"/>
                </a:solidFill>
                <a:latin typeface="+mn-lt"/>
                <a:ea typeface="+mn-ea"/>
                <a:cs typeface="+mn-cs"/>
              </a:defRPr>
            </a:lvl4pPr>
            <a:lvl5pPr marL="1142100" indent="-256500" algn="l" defTabSz="685800" rtl="0" eaLnBrk="1" latinLnBrk="0" hangingPunct="1">
              <a:lnSpc>
                <a:spcPct val="103000"/>
              </a:lnSpc>
              <a:spcBef>
                <a:spcPts val="750"/>
              </a:spcBef>
              <a:spcAft>
                <a:spcPts val="0"/>
              </a:spcAft>
              <a:buFont typeface="Source Sans Pro" panose="020B0503030403020204" pitchFamily="34" charset="0"/>
              <a:buChar char="―"/>
              <a:defRPr sz="12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67" dirty="0"/>
          </a:p>
          <a:p>
            <a:endParaRPr lang="de-CH" sz="1600" dirty="0"/>
          </a:p>
        </p:txBody>
      </p:sp>
      <p:pic>
        <p:nvPicPr>
          <p:cNvPr id="32" name="Grafik 31">
            <a:extLst>
              <a:ext uri="{FF2B5EF4-FFF2-40B4-BE49-F238E27FC236}">
                <a16:creationId xmlns:a16="http://schemas.microsoft.com/office/drawing/2014/main" id="{0662EE36-721F-F16A-833C-7D853667A2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16" y="1616879"/>
            <a:ext cx="5281067" cy="3077798"/>
          </a:xfrm>
          <a:prstGeom prst="rect">
            <a:avLst/>
          </a:prstGeom>
        </p:spPr>
      </p:pic>
      <p:sp>
        <p:nvSpPr>
          <p:cNvPr id="37" name="Textfeld 36">
            <a:extLst>
              <a:ext uri="{FF2B5EF4-FFF2-40B4-BE49-F238E27FC236}">
                <a16:creationId xmlns:a16="http://schemas.microsoft.com/office/drawing/2014/main" id="{F8A11508-1E45-C2B1-0088-79FBEB88104B}"/>
              </a:ext>
            </a:extLst>
          </p:cNvPr>
          <p:cNvSpPr txBox="1"/>
          <p:nvPr/>
        </p:nvSpPr>
        <p:spPr>
          <a:xfrm>
            <a:off x="165525" y="1095715"/>
            <a:ext cx="5647639" cy="514628"/>
          </a:xfrm>
          <a:prstGeom prst="rect">
            <a:avLst/>
          </a:prstGeom>
          <a:noFill/>
        </p:spPr>
        <p:txBody>
          <a:bodyPr wrap="square">
            <a:spAutoFit/>
          </a:bodyPr>
          <a:lstStyle/>
          <a:p>
            <a:r>
              <a:rPr lang="en-US" sz="1400" b="1" dirty="0"/>
              <a:t>Family care pathway</a:t>
            </a:r>
            <a:r>
              <a:rPr lang="en-US" sz="1400" b="1" kern="0" baseline="30000" dirty="0">
                <a:latin typeface="+mj-lt"/>
                <a:cs typeface="Arial" panose="020B0604020202020204" pitchFamily="34" charset="0"/>
              </a:rPr>
              <a:t> </a:t>
            </a:r>
            <a:r>
              <a:rPr lang="en-US" sz="1400" dirty="0"/>
              <a:t>- 3 intervention components delivered by an ICU family nurse in close collaboration with team</a:t>
            </a:r>
          </a:p>
        </p:txBody>
      </p:sp>
      <p:grpSp>
        <p:nvGrpSpPr>
          <p:cNvPr id="8" name="Gruppieren 7">
            <a:extLst>
              <a:ext uri="{FF2B5EF4-FFF2-40B4-BE49-F238E27FC236}">
                <a16:creationId xmlns:a16="http://schemas.microsoft.com/office/drawing/2014/main" id="{649B7F12-3B55-F162-5CE7-569E160AEBB3}"/>
              </a:ext>
            </a:extLst>
          </p:cNvPr>
          <p:cNvGrpSpPr/>
          <p:nvPr/>
        </p:nvGrpSpPr>
        <p:grpSpPr>
          <a:xfrm>
            <a:off x="5748125" y="1064303"/>
            <a:ext cx="5960550" cy="2946106"/>
            <a:chOff x="-94782" y="3502618"/>
            <a:chExt cx="5935570" cy="2703225"/>
          </a:xfrm>
        </p:grpSpPr>
        <p:sp>
          <p:nvSpPr>
            <p:cNvPr id="24" name="Textfeld 23">
              <a:extLst>
                <a:ext uri="{FF2B5EF4-FFF2-40B4-BE49-F238E27FC236}">
                  <a16:creationId xmlns:a16="http://schemas.microsoft.com/office/drawing/2014/main" id="{6F6CB567-6FFB-48FB-9F49-EB799B3717A3}"/>
                </a:ext>
              </a:extLst>
            </p:cNvPr>
            <p:cNvSpPr txBox="1"/>
            <p:nvPr/>
          </p:nvSpPr>
          <p:spPr>
            <a:xfrm>
              <a:off x="282190" y="3511358"/>
              <a:ext cx="5414762" cy="527565"/>
            </a:xfrm>
            <a:prstGeom prst="rect">
              <a:avLst/>
            </a:prstGeom>
            <a:noFill/>
          </p:spPr>
          <p:txBody>
            <a:bodyPr wrap="square">
              <a:spAutoFit/>
            </a:bodyPr>
            <a:lstStyle/>
            <a:p>
              <a:r>
                <a:rPr lang="de-CH" sz="1400" b="1" kern="0" dirty="0">
                  <a:latin typeface="+mj-lt"/>
                  <a:cs typeface="Arial" panose="020B0604020202020204" pitchFamily="34" charset="0"/>
                </a:rPr>
                <a:t>FICUS Implementation Study:</a:t>
              </a:r>
              <a:r>
                <a:rPr lang="de-CH" sz="1800" b="1" kern="0" dirty="0">
                  <a:latin typeface="+mj-lt"/>
                  <a:cs typeface="Arial" panose="020B0604020202020204" pitchFamily="34" charset="0"/>
                </a:rPr>
                <a:t> </a:t>
              </a:r>
              <a:r>
                <a:rPr lang="de-CH" sz="1400" kern="0" dirty="0">
                  <a:latin typeface="+mj-lt"/>
                  <a:cs typeface="Arial" panose="020B0604020202020204" pitchFamily="34" charset="0"/>
                </a:rPr>
                <a:t>Implementation </a:t>
              </a:r>
              <a:r>
                <a:rPr lang="de-CH" sz="1400" kern="0" dirty="0" err="1">
                  <a:latin typeface="+mj-lt"/>
                  <a:cs typeface="Arial" panose="020B0604020202020204" pitchFamily="34" charset="0"/>
                </a:rPr>
                <a:t>barriers</a:t>
              </a:r>
              <a:r>
                <a:rPr lang="de-CH" sz="1400" kern="0" dirty="0">
                  <a:latin typeface="+mj-lt"/>
                  <a:cs typeface="Arial" panose="020B0604020202020204" pitchFamily="34" charset="0"/>
                </a:rPr>
                <a:t> &amp; </a:t>
              </a:r>
              <a:r>
                <a:rPr lang="de-CH" sz="1400" kern="0" dirty="0" err="1">
                  <a:latin typeface="+mj-lt"/>
                  <a:cs typeface="Arial" panose="020B0604020202020204" pitchFamily="34" charset="0"/>
                </a:rPr>
                <a:t>facilitators</a:t>
              </a:r>
              <a:r>
                <a:rPr lang="de-CH" sz="1400" kern="0" dirty="0">
                  <a:latin typeface="+mj-lt"/>
                  <a:cs typeface="Arial" panose="020B0604020202020204" pitchFamily="34" charset="0"/>
                </a:rPr>
                <a:t>, </a:t>
              </a:r>
              <a:r>
                <a:rPr lang="de-CH" sz="1400" kern="0" dirty="0" err="1">
                  <a:latin typeface="+mj-lt"/>
                  <a:cs typeface="Arial" panose="020B0604020202020204" pitchFamily="34" charset="0"/>
                </a:rPr>
                <a:t>process</a:t>
              </a:r>
              <a:r>
                <a:rPr lang="de-CH" sz="1400" kern="0" dirty="0">
                  <a:latin typeface="+mj-lt"/>
                  <a:cs typeface="Arial" panose="020B0604020202020204" pitchFamily="34" charset="0"/>
                </a:rPr>
                <a:t> and </a:t>
              </a:r>
              <a:r>
                <a:rPr lang="de-CH" sz="1400" kern="0" dirty="0" err="1">
                  <a:latin typeface="+mj-lt"/>
                  <a:cs typeface="Arial" panose="020B0604020202020204" pitchFamily="34" charset="0"/>
                </a:rPr>
                <a:t>outcomes</a:t>
              </a:r>
              <a:endParaRPr lang="de-CH" sz="1400" kern="0" dirty="0">
                <a:latin typeface="+mj-lt"/>
                <a:cs typeface="Arial" panose="020B0604020202020204" pitchFamily="34" charset="0"/>
              </a:endParaRPr>
            </a:p>
          </p:txBody>
        </p:sp>
        <p:pic>
          <p:nvPicPr>
            <p:cNvPr id="43" name="Grafik 42">
              <a:extLst>
                <a:ext uri="{FF2B5EF4-FFF2-40B4-BE49-F238E27FC236}">
                  <a16:creationId xmlns:a16="http://schemas.microsoft.com/office/drawing/2014/main" id="{94FC70FF-8307-F743-8C6C-0F096F4A830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4782" y="3502618"/>
              <a:ext cx="5935570" cy="2703225"/>
            </a:xfrm>
            <a:prstGeom prst="rect">
              <a:avLst/>
            </a:prstGeom>
          </p:spPr>
        </p:pic>
      </p:grpSp>
      <p:sp>
        <p:nvSpPr>
          <p:cNvPr id="4" name="Flussdiagramm: Alternativer Prozess 3">
            <a:extLst>
              <a:ext uri="{FF2B5EF4-FFF2-40B4-BE49-F238E27FC236}">
                <a16:creationId xmlns:a16="http://schemas.microsoft.com/office/drawing/2014/main" id="{6906CFB3-490E-6BE8-96EA-41E0522F67DB}"/>
              </a:ext>
            </a:extLst>
          </p:cNvPr>
          <p:cNvSpPr/>
          <p:nvPr/>
        </p:nvSpPr>
        <p:spPr>
          <a:xfrm>
            <a:off x="10406856" y="1927992"/>
            <a:ext cx="1203216" cy="1303972"/>
          </a:xfrm>
          <a:prstGeom prst="flowChartAlternateProcess">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Textfeld 39">
            <a:extLst>
              <a:ext uri="{FF2B5EF4-FFF2-40B4-BE49-F238E27FC236}">
                <a16:creationId xmlns:a16="http://schemas.microsoft.com/office/drawing/2014/main" id="{EBDD97C7-1B7E-A797-364F-FC474FCE4D5A}"/>
              </a:ext>
            </a:extLst>
          </p:cNvPr>
          <p:cNvSpPr txBox="1"/>
          <p:nvPr/>
        </p:nvSpPr>
        <p:spPr>
          <a:xfrm>
            <a:off x="203500" y="5250330"/>
            <a:ext cx="5274162" cy="1016625"/>
          </a:xfrm>
          <a:prstGeom prst="rect">
            <a:avLst/>
          </a:prstGeom>
          <a:noFill/>
        </p:spPr>
        <p:txBody>
          <a:bodyPr wrap="square">
            <a:spAutoFit/>
          </a:bodyPr>
          <a:lstStyle/>
          <a:p>
            <a:pPr marL="0" indent="0">
              <a:buNone/>
            </a:pPr>
            <a:r>
              <a:rPr lang="de-CH" sz="1400" b="1" kern="0" dirty="0">
                <a:latin typeface="+mj-lt"/>
                <a:cs typeface="Arial" panose="020B0604020202020204" pitchFamily="34" charset="0"/>
              </a:rPr>
              <a:t>FICUS </a:t>
            </a:r>
            <a:r>
              <a:rPr lang="de-CH" sz="1400" b="1" kern="0" dirty="0" err="1">
                <a:latin typeface="+mj-lt"/>
                <a:cs typeface="Arial" panose="020B0604020202020204" pitchFamily="34" charset="0"/>
              </a:rPr>
              <a:t>cluster</a:t>
            </a:r>
            <a:r>
              <a:rPr lang="de-CH" sz="1400" b="1" kern="0" dirty="0">
                <a:latin typeface="+mj-lt"/>
                <a:cs typeface="Arial" panose="020B0604020202020204" pitchFamily="34" charset="0"/>
              </a:rPr>
              <a:t> RCT: </a:t>
            </a:r>
            <a:r>
              <a:rPr lang="en-US" sz="1400" kern="0" dirty="0">
                <a:solidFill>
                  <a:schemeClr val="tx1"/>
                </a:solidFill>
                <a:latin typeface="+mj-lt"/>
                <a:cs typeface="Arial" panose="020B0604020202020204" pitchFamily="34" charset="0"/>
              </a:rPr>
              <a:t>Evaluating service and health outcomes</a:t>
            </a:r>
          </a:p>
          <a:p>
            <a:r>
              <a:rPr lang="de-DE" sz="1100" dirty="0"/>
              <a:t>Naef et al., 2022 </a:t>
            </a:r>
            <a:r>
              <a:rPr lang="de-CH" sz="1400" i="1" kern="0" dirty="0"/>
              <a:t>Trials</a:t>
            </a:r>
            <a:r>
              <a:rPr lang="de-CH" sz="1400" kern="0" dirty="0"/>
              <a:t>, </a:t>
            </a:r>
            <a:r>
              <a:rPr lang="de-CH" sz="1400" kern="0" dirty="0">
                <a:hlinkClick r:id="rId6"/>
              </a:rPr>
              <a:t>https://doi.org/10.1186/s13063-022-06454-y</a:t>
            </a:r>
            <a:endParaRPr lang="de-CH" sz="1100" dirty="0"/>
          </a:p>
          <a:p>
            <a:pPr marL="0" indent="0">
              <a:buNone/>
            </a:pPr>
            <a:endParaRPr lang="en-US" sz="1400" kern="0" dirty="0">
              <a:latin typeface="+mj-lt"/>
              <a:cs typeface="Arial" panose="020B0604020202020204" pitchFamily="34" charset="0"/>
            </a:endParaRPr>
          </a:p>
          <a:p>
            <a:pPr marL="0" indent="0">
              <a:buNone/>
            </a:pPr>
            <a:endParaRPr lang="en-US" sz="500" kern="0" dirty="0">
              <a:latin typeface="+mj-lt"/>
              <a:cs typeface="Arial" panose="020B0604020202020204" pitchFamily="34" charset="0"/>
            </a:endParaRPr>
          </a:p>
          <a:p>
            <a:pPr>
              <a:lnSpc>
                <a:spcPct val="100000"/>
              </a:lnSpc>
              <a:spcBef>
                <a:spcPts val="0"/>
              </a:spcBef>
            </a:pPr>
            <a:endParaRPr lang="en-US" sz="1400" kern="0" dirty="0">
              <a:solidFill>
                <a:schemeClr val="tx1"/>
              </a:solidFill>
              <a:latin typeface="+mj-lt"/>
              <a:cs typeface="Arial" panose="020B0604020202020204" pitchFamily="34" charset="0"/>
            </a:endParaRPr>
          </a:p>
        </p:txBody>
      </p:sp>
      <p:sp>
        <p:nvSpPr>
          <p:cNvPr id="10" name="Textfeld 9">
            <a:extLst>
              <a:ext uri="{FF2B5EF4-FFF2-40B4-BE49-F238E27FC236}">
                <a16:creationId xmlns:a16="http://schemas.microsoft.com/office/drawing/2014/main" id="{1D3445A1-D7BC-D742-CACA-AE4F031719EB}"/>
              </a:ext>
            </a:extLst>
          </p:cNvPr>
          <p:cNvSpPr txBox="1"/>
          <p:nvPr/>
        </p:nvSpPr>
        <p:spPr>
          <a:xfrm>
            <a:off x="292785" y="4702921"/>
            <a:ext cx="6160770" cy="219740"/>
          </a:xfrm>
          <a:prstGeom prst="rect">
            <a:avLst/>
          </a:prstGeom>
        </p:spPr>
        <p:txBody>
          <a:bodyPr vert="horz" lIns="0" tIns="0" rIns="0" bIns="0" rtlCol="0" anchor="b">
            <a:noAutofit/>
          </a:bodyPr>
          <a:lstStyle>
            <a:lvl1pPr>
              <a:lnSpc>
                <a:spcPct val="109000"/>
              </a:lnSpc>
              <a:defRPr sz="1200" spc="0" baseline="30000"/>
            </a:lvl1pPr>
            <a:lvl2pPr marL="226794" indent="-226794">
              <a:lnSpc>
                <a:spcPct val="103000"/>
              </a:lnSpc>
              <a:spcBef>
                <a:spcPts val="1000"/>
              </a:spcBef>
              <a:defRPr sz="1000" spc="0"/>
            </a:lvl2pPr>
            <a:lvl3pPr marL="658784" indent="-226794">
              <a:lnSpc>
                <a:spcPct val="103000"/>
              </a:lnSpc>
              <a:spcBef>
                <a:spcPts val="1000"/>
              </a:spcBef>
              <a:defRPr sz="1000" spc="0"/>
            </a:lvl3pPr>
            <a:lvl4pPr marL="1090773" indent="-226794">
              <a:lnSpc>
                <a:spcPct val="103000"/>
              </a:lnSpc>
              <a:spcBef>
                <a:spcPts val="1000"/>
              </a:spcBef>
              <a:defRPr sz="1000" spc="0"/>
            </a:lvl4pPr>
            <a:lvl5pPr marL="1522762" indent="-226794">
              <a:lnSpc>
                <a:spcPct val="103000"/>
              </a:lnSpc>
              <a:spcBef>
                <a:spcPts val="1000"/>
              </a:spcBef>
              <a:defRPr sz="1000" spc="0"/>
            </a:lvl5pPr>
          </a:lstStyle>
          <a:p>
            <a:r>
              <a:rPr lang="de-CH" baseline="0" dirty="0"/>
              <a:t>Naef et al., 2025 </a:t>
            </a:r>
            <a:r>
              <a:rPr lang="de-CH" baseline="0" dirty="0" err="1"/>
              <a:t>accepted</a:t>
            </a:r>
            <a:r>
              <a:rPr lang="de-CH" baseline="0" dirty="0"/>
              <a:t> </a:t>
            </a:r>
            <a:r>
              <a:rPr lang="de-CH" baseline="0" dirty="0" err="1"/>
              <a:t>for</a:t>
            </a:r>
            <a:r>
              <a:rPr lang="de-CH" baseline="0" dirty="0"/>
              <a:t> </a:t>
            </a:r>
            <a:r>
              <a:rPr lang="de-CH" baseline="0" dirty="0" err="1"/>
              <a:t>publication</a:t>
            </a:r>
            <a:endParaRPr lang="de-CH" baseline="0" dirty="0"/>
          </a:p>
        </p:txBody>
      </p:sp>
      <p:sp>
        <p:nvSpPr>
          <p:cNvPr id="12" name="Textplatzhalter 10">
            <a:extLst>
              <a:ext uri="{FF2B5EF4-FFF2-40B4-BE49-F238E27FC236}">
                <a16:creationId xmlns:a16="http://schemas.microsoft.com/office/drawing/2014/main" id="{B8B9B32D-EE2D-C85F-2986-50AD6A6B3549}"/>
              </a:ext>
            </a:extLst>
          </p:cNvPr>
          <p:cNvSpPr txBox="1">
            <a:spLocks/>
          </p:cNvSpPr>
          <p:nvPr/>
        </p:nvSpPr>
        <p:spPr>
          <a:xfrm>
            <a:off x="6187745" y="3825656"/>
            <a:ext cx="5734380" cy="252431"/>
          </a:xfrm>
          <a:prstGeom prst="rect">
            <a:avLst/>
          </a:prstGeom>
        </p:spPr>
        <p:txBody>
          <a:bodyPr vert="horz" lIns="0" tIns="0" rIns="0" bIns="0" rtlCol="0" anchor="b">
            <a:noAutofit/>
          </a:bodyPr>
          <a:lstStyle>
            <a:lvl1pPr marL="0" indent="0" algn="l" defTabSz="914377" rtl="0" eaLnBrk="1" latinLnBrk="0" hangingPunct="1">
              <a:lnSpc>
                <a:spcPct val="109000"/>
              </a:lnSpc>
              <a:spcBef>
                <a:spcPts val="0"/>
              </a:spcBef>
              <a:buFont typeface="+mj-lt"/>
              <a:buNone/>
              <a:defRPr sz="1200" kern="1200" spc="0" baseline="0">
                <a:solidFill>
                  <a:schemeClr val="tx1"/>
                </a:solidFill>
                <a:latin typeface="+mn-lt"/>
                <a:ea typeface="+mn-ea"/>
                <a:cs typeface="+mn-cs"/>
              </a:defRPr>
            </a:lvl1pPr>
            <a:lvl2pPr marL="22679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2pPr>
            <a:lvl3pPr marL="65878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3pPr>
            <a:lvl4pPr marL="1090773"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4pPr>
            <a:lvl5pPr marL="1522762"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Oesch et al., 2023, </a:t>
            </a:r>
            <a:r>
              <a:rPr lang="de-DE" i="1" dirty="0"/>
              <a:t>BMJ open</a:t>
            </a:r>
            <a:r>
              <a:rPr lang="de-DE" dirty="0"/>
              <a:t>, </a:t>
            </a:r>
            <a:r>
              <a:rPr lang="de-CH" b="0" i="0" dirty="0">
                <a:solidFill>
                  <a:srgbClr val="0028A5"/>
                </a:solidFill>
                <a:effectLst/>
                <a:latin typeface="Source Sans Pro" panose="020B0503030403020204" pitchFamily="34" charset="0"/>
                <a:hlinkClick r:id="rId7"/>
              </a:rPr>
              <a:t>https://doi.org/10.5167/uzh-235237</a:t>
            </a:r>
            <a:endParaRPr lang="de-CH" dirty="0"/>
          </a:p>
        </p:txBody>
      </p:sp>
    </p:spTree>
    <p:extLst>
      <p:ext uri="{BB962C8B-B14F-4D97-AF65-F5344CB8AC3E}">
        <p14:creationId xmlns:p14="http://schemas.microsoft.com/office/powerpoint/2010/main" val="20194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animBg="1"/>
      <p:bldP spid="40"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1C24C00-C753-2D1E-9F12-4A46E08121D5}"/>
              </a:ext>
            </a:extLst>
          </p:cNvPr>
          <p:cNvSpPr>
            <a:spLocks noGrp="1"/>
          </p:cNvSpPr>
          <p:nvPr>
            <p:ph type="title"/>
          </p:nvPr>
        </p:nvSpPr>
        <p:spPr>
          <a:xfrm>
            <a:off x="273601" y="244800"/>
            <a:ext cx="11650663" cy="625944"/>
          </a:xfrm>
        </p:spPr>
        <p:txBody>
          <a:bodyPr vert="horz" lIns="0" tIns="0" rIns="0" bIns="0" rtlCol="0" anchor="t">
            <a:normAutofit/>
          </a:bodyPr>
          <a:lstStyle/>
          <a:p>
            <a:r>
              <a:rPr lang="en-GB" b="1" kern="1200" spc="0" baseline="0" dirty="0">
                <a:latin typeface="+mj-lt"/>
                <a:ea typeface="+mj-ea"/>
                <a:cs typeface="+mj-cs"/>
              </a:rPr>
              <a:t>Study aims of summative evaluation </a:t>
            </a:r>
          </a:p>
        </p:txBody>
      </p:sp>
      <p:sp>
        <p:nvSpPr>
          <p:cNvPr id="2" name="Datumsplatzhalter 1">
            <a:extLst>
              <a:ext uri="{FF2B5EF4-FFF2-40B4-BE49-F238E27FC236}">
                <a16:creationId xmlns:a16="http://schemas.microsoft.com/office/drawing/2014/main" id="{41F1607A-C197-BEF5-40EE-4C85D68101C0}"/>
              </a:ext>
            </a:extLst>
          </p:cNvPr>
          <p:cNvSpPr>
            <a:spLocks noGrp="1"/>
          </p:cNvSpPr>
          <p:nvPr>
            <p:ph type="dt" sz="half" idx="10"/>
          </p:nvPr>
        </p:nvSpPr>
        <p:spPr>
          <a:xfrm>
            <a:off x="10416481" y="6424761"/>
            <a:ext cx="1189348" cy="144016"/>
          </a:xfrm>
        </p:spPr>
        <p:txBody>
          <a:bodyPr vert="horz" lIns="0" tIns="0" rIns="0" bIns="0" rtlCol="0" anchor="t" anchorCtr="0">
            <a:normAutofit/>
          </a:bodyPr>
          <a:lstStyle/>
          <a:p>
            <a:pPr>
              <a:spcAft>
                <a:spcPts val="600"/>
              </a:spcAft>
            </a:pPr>
            <a:fld id="{61B456C8-BD72-4ED4-92FF-A31BDFC314D4}" type="datetime1">
              <a:rPr lang="en-US" sz="900" smtClean="0"/>
              <a:t>4/7/26</a:t>
            </a:fld>
            <a:endParaRPr lang="en-GB" sz="900"/>
          </a:p>
        </p:txBody>
      </p:sp>
      <p:sp>
        <p:nvSpPr>
          <p:cNvPr id="3" name="Fußzeilenplatzhalter 2">
            <a:extLst>
              <a:ext uri="{FF2B5EF4-FFF2-40B4-BE49-F238E27FC236}">
                <a16:creationId xmlns:a16="http://schemas.microsoft.com/office/drawing/2014/main" id="{3C4DC1A4-9EA3-1B68-AA83-D173C2C50DC3}"/>
              </a:ext>
            </a:extLst>
          </p:cNvPr>
          <p:cNvSpPr>
            <a:spLocks noGrp="1"/>
          </p:cNvSpPr>
          <p:nvPr>
            <p:ph type="ftr" sz="quarter" idx="11"/>
          </p:nvPr>
        </p:nvSpPr>
        <p:spPr>
          <a:xfrm>
            <a:off x="1522276" y="6424761"/>
            <a:ext cx="7922096" cy="144016"/>
          </a:xfrm>
        </p:spPr>
        <p:txBody>
          <a:bodyPr vert="horz" lIns="0" tIns="0" rIns="0" bIns="0" rtlCol="0" anchor="t" anchorCtr="0">
            <a:normAutofit/>
          </a:bodyPr>
          <a:lstStyle/>
          <a:p>
            <a:pPr>
              <a:spcAft>
                <a:spcPts val="600"/>
              </a:spcAft>
            </a:pPr>
            <a:r>
              <a:rPr lang="en-US" sz="900"/>
              <a:t>Institute for Implementation Science in Health Care I Saskia Oesch, MSc</a:t>
            </a:r>
            <a:endParaRPr lang="en-GB" sz="900"/>
          </a:p>
        </p:txBody>
      </p:sp>
      <p:sp>
        <p:nvSpPr>
          <p:cNvPr id="4" name="Foliennummernplatzhalter 3">
            <a:extLst>
              <a:ext uri="{FF2B5EF4-FFF2-40B4-BE49-F238E27FC236}">
                <a16:creationId xmlns:a16="http://schemas.microsoft.com/office/drawing/2014/main" id="{4BE7CEF5-7800-F736-00D3-0A980503846D}"/>
              </a:ext>
            </a:extLst>
          </p:cNvPr>
          <p:cNvSpPr>
            <a:spLocks noGrp="1"/>
          </p:cNvSpPr>
          <p:nvPr>
            <p:ph type="sldNum" sz="quarter" idx="12"/>
          </p:nvPr>
        </p:nvSpPr>
        <p:spPr>
          <a:xfrm>
            <a:off x="11712625" y="6424761"/>
            <a:ext cx="209500" cy="144016"/>
          </a:xfrm>
        </p:spPr>
        <p:txBody>
          <a:bodyPr vert="horz" lIns="0" tIns="0" rIns="0" bIns="0" rtlCol="0" anchor="t" anchorCtr="0">
            <a:normAutofit/>
          </a:bodyPr>
          <a:lstStyle/>
          <a:p>
            <a:pPr>
              <a:spcAft>
                <a:spcPts val="600"/>
              </a:spcAft>
            </a:pPr>
            <a:fld id="{442AD375-037F-43D0-B059-5172DA06796A}" type="slidenum">
              <a:rPr lang="en-GB" sz="900" smtClean="0"/>
              <a:pPr>
                <a:spcAft>
                  <a:spcPts val="600"/>
                </a:spcAft>
              </a:pPr>
              <a:t>18</a:t>
            </a:fld>
            <a:endParaRPr lang="en-GB" sz="900"/>
          </a:p>
        </p:txBody>
      </p:sp>
      <p:sp>
        <p:nvSpPr>
          <p:cNvPr id="18" name="Text Placeholder 6">
            <a:extLst>
              <a:ext uri="{FF2B5EF4-FFF2-40B4-BE49-F238E27FC236}">
                <a16:creationId xmlns:a16="http://schemas.microsoft.com/office/drawing/2014/main" id="{7BEF83B8-1505-C5EE-FF20-03F7155B86DD}"/>
              </a:ext>
            </a:extLst>
          </p:cNvPr>
          <p:cNvSpPr>
            <a:spLocks noGrp="1"/>
          </p:cNvSpPr>
          <p:nvPr>
            <p:ph type="body" sz="quarter" idx="13"/>
          </p:nvPr>
        </p:nvSpPr>
        <p:spPr>
          <a:xfrm>
            <a:off x="270000" y="6021290"/>
            <a:ext cx="5826000" cy="203300"/>
          </a:xfrm>
        </p:spPr>
        <p:txBody>
          <a:bodyPr/>
          <a:lstStyle/>
          <a:p>
            <a:r>
              <a:rPr lang="en-US" dirty="0"/>
              <a:t>Oesch et al., 2023, </a:t>
            </a:r>
            <a:r>
              <a:rPr lang="de-DE" i="1" dirty="0"/>
              <a:t>BMJ open</a:t>
            </a:r>
            <a:r>
              <a:rPr lang="de-DE" dirty="0"/>
              <a:t>, </a:t>
            </a:r>
            <a:r>
              <a:rPr lang="de-CH" b="0" i="0" dirty="0">
                <a:solidFill>
                  <a:srgbClr val="0028A5"/>
                </a:solidFill>
                <a:effectLst/>
                <a:latin typeface="Source Sans Pro" panose="020B0503030403020204" pitchFamily="34" charset="0"/>
                <a:hlinkClick r:id="rId3"/>
              </a:rPr>
              <a:t>https://doi.org/10.5167/uzh-235237</a:t>
            </a:r>
            <a:endParaRPr lang="en-US" dirty="0"/>
          </a:p>
        </p:txBody>
      </p:sp>
      <p:grpSp>
        <p:nvGrpSpPr>
          <p:cNvPr id="17" name="Gruppieren 16">
            <a:extLst>
              <a:ext uri="{FF2B5EF4-FFF2-40B4-BE49-F238E27FC236}">
                <a16:creationId xmlns:a16="http://schemas.microsoft.com/office/drawing/2014/main" id="{7D4A6F18-4D16-435F-1924-E857D67C14B7}"/>
              </a:ext>
            </a:extLst>
          </p:cNvPr>
          <p:cNvGrpSpPr/>
          <p:nvPr/>
        </p:nvGrpSpPr>
        <p:grpSpPr>
          <a:xfrm>
            <a:off x="271462" y="1707708"/>
            <a:ext cx="11650662" cy="3476617"/>
            <a:chOff x="271462" y="1707708"/>
            <a:chExt cx="11650662" cy="3476617"/>
          </a:xfrm>
        </p:grpSpPr>
        <p:sp>
          <p:nvSpPr>
            <p:cNvPr id="19" name="Rechteck: abgerundete Ecken 18">
              <a:extLst>
                <a:ext uri="{FF2B5EF4-FFF2-40B4-BE49-F238E27FC236}">
                  <a16:creationId xmlns:a16="http://schemas.microsoft.com/office/drawing/2014/main" id="{6690C605-6466-5760-6229-4B5D41B32478}"/>
                </a:ext>
              </a:extLst>
            </p:cNvPr>
            <p:cNvSpPr/>
            <p:nvPr/>
          </p:nvSpPr>
          <p:spPr>
            <a:xfrm>
              <a:off x="271462" y="1707708"/>
              <a:ext cx="11650662" cy="1545163"/>
            </a:xfrm>
            <a:prstGeom prst="roundRect">
              <a:avLst>
                <a:gd name="adj" fmla="val 10000"/>
              </a:avLst>
            </a:prstGeom>
            <a:solidFill>
              <a:schemeClr val="accent5">
                <a:lumMod val="40000"/>
                <a:lumOff val="6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txBody>
            <a:bodyPr/>
            <a:lstStyle/>
            <a:p>
              <a:endParaRPr lang="de-CH" dirty="0"/>
            </a:p>
          </p:txBody>
        </p:sp>
        <p:sp>
          <p:nvSpPr>
            <p:cNvPr id="21" name="Freihandform: Form 20">
              <a:extLst>
                <a:ext uri="{FF2B5EF4-FFF2-40B4-BE49-F238E27FC236}">
                  <a16:creationId xmlns:a16="http://schemas.microsoft.com/office/drawing/2014/main" id="{7439BE37-186A-B504-1AA4-01FA1275766D}"/>
                </a:ext>
              </a:extLst>
            </p:cNvPr>
            <p:cNvSpPr/>
            <p:nvPr/>
          </p:nvSpPr>
          <p:spPr>
            <a:xfrm>
              <a:off x="2056125" y="1707708"/>
              <a:ext cx="9865999" cy="1545163"/>
            </a:xfrm>
            <a:custGeom>
              <a:avLst/>
              <a:gdLst>
                <a:gd name="connsiteX0" fmla="*/ 0 w 9865999"/>
                <a:gd name="connsiteY0" fmla="*/ 0 h 1545163"/>
                <a:gd name="connsiteX1" fmla="*/ 9865999 w 9865999"/>
                <a:gd name="connsiteY1" fmla="*/ 0 h 1545163"/>
                <a:gd name="connsiteX2" fmla="*/ 9865999 w 9865999"/>
                <a:gd name="connsiteY2" fmla="*/ 1545163 h 1545163"/>
                <a:gd name="connsiteX3" fmla="*/ 0 w 9865999"/>
                <a:gd name="connsiteY3" fmla="*/ 1545163 h 1545163"/>
                <a:gd name="connsiteX4" fmla="*/ 0 w 9865999"/>
                <a:gd name="connsiteY4" fmla="*/ 0 h 15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5999" h="1545163">
                  <a:moveTo>
                    <a:pt x="0" y="0"/>
                  </a:moveTo>
                  <a:lnTo>
                    <a:pt x="9865999" y="0"/>
                  </a:lnTo>
                  <a:lnTo>
                    <a:pt x="9865999" y="1545163"/>
                  </a:lnTo>
                  <a:lnTo>
                    <a:pt x="0" y="15451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30" tIns="163530" rIns="163530" bIns="163530" numCol="1" spcCol="1270" anchor="ctr" anchorCtr="0">
              <a:noAutofit/>
            </a:bodyPr>
            <a:lstStyle/>
            <a:p>
              <a:pPr marL="0" lvl="0" indent="0" algn="l" defTabSz="1111250">
                <a:lnSpc>
                  <a:spcPct val="100000"/>
                </a:lnSpc>
                <a:spcBef>
                  <a:spcPct val="0"/>
                </a:spcBef>
                <a:spcAft>
                  <a:spcPct val="35000"/>
                </a:spcAft>
                <a:buNone/>
              </a:pPr>
              <a:r>
                <a:rPr lang="en-US" sz="2000" kern="1200" dirty="0"/>
                <a:t>To assess the </a:t>
              </a:r>
              <a:r>
                <a:rPr lang="en-US" sz="2000" b="1" kern="1200" dirty="0"/>
                <a:t>level of integration </a:t>
              </a:r>
              <a:r>
                <a:rPr lang="en-US" sz="2000" kern="1200" dirty="0"/>
                <a:t>(normalization &amp; sustainability), </a:t>
              </a:r>
              <a:r>
                <a:rPr lang="en-US" sz="2000" b="1" kern="1200" dirty="0"/>
                <a:t>acceptability, appropriateness</a:t>
              </a:r>
              <a:r>
                <a:rPr lang="en-US" sz="2000" kern="1200" dirty="0"/>
                <a:t>, </a:t>
              </a:r>
              <a:r>
                <a:rPr lang="en-US" sz="2000" b="1" kern="1200" dirty="0"/>
                <a:t>feasibility</a:t>
              </a:r>
              <a:r>
                <a:rPr lang="en-US" sz="2000" kern="1200" dirty="0"/>
                <a:t> and </a:t>
              </a:r>
              <a:r>
                <a:rPr lang="en-US" sz="2000" b="1" kern="1200" dirty="0"/>
                <a:t>perceived need </a:t>
              </a:r>
              <a:r>
                <a:rPr lang="en-US" sz="2000" kern="1200" dirty="0"/>
                <a:t>of the family support intervention (FSI).</a:t>
              </a:r>
            </a:p>
          </p:txBody>
        </p:sp>
        <p:sp>
          <p:nvSpPr>
            <p:cNvPr id="22" name="Rechteck: abgerundete Ecken 21">
              <a:extLst>
                <a:ext uri="{FF2B5EF4-FFF2-40B4-BE49-F238E27FC236}">
                  <a16:creationId xmlns:a16="http://schemas.microsoft.com/office/drawing/2014/main" id="{AEE939A6-DB00-FC0E-0E7B-B45E3316CC42}"/>
                </a:ext>
              </a:extLst>
            </p:cNvPr>
            <p:cNvSpPr/>
            <p:nvPr/>
          </p:nvSpPr>
          <p:spPr>
            <a:xfrm>
              <a:off x="271462" y="3639162"/>
              <a:ext cx="11650662" cy="1545163"/>
            </a:xfrm>
            <a:prstGeom prst="roundRect">
              <a:avLst>
                <a:gd name="adj" fmla="val 10000"/>
              </a:avLst>
            </a:prstGeom>
            <a:solidFill>
              <a:schemeClr val="accent5">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txBody>
            <a:bodyPr/>
            <a:lstStyle/>
            <a:p>
              <a:endParaRPr lang="de-CH" dirty="0"/>
            </a:p>
          </p:txBody>
        </p:sp>
        <p:sp>
          <p:nvSpPr>
            <p:cNvPr id="24" name="Freihandform: Form 23">
              <a:extLst>
                <a:ext uri="{FF2B5EF4-FFF2-40B4-BE49-F238E27FC236}">
                  <a16:creationId xmlns:a16="http://schemas.microsoft.com/office/drawing/2014/main" id="{6C653E24-2CC1-80EE-380D-E6FB7AF8C47A}"/>
                </a:ext>
              </a:extLst>
            </p:cNvPr>
            <p:cNvSpPr/>
            <p:nvPr/>
          </p:nvSpPr>
          <p:spPr>
            <a:xfrm>
              <a:off x="2056125" y="3639162"/>
              <a:ext cx="9865999" cy="1545163"/>
            </a:xfrm>
            <a:custGeom>
              <a:avLst/>
              <a:gdLst>
                <a:gd name="connsiteX0" fmla="*/ 0 w 9865999"/>
                <a:gd name="connsiteY0" fmla="*/ 0 h 1545163"/>
                <a:gd name="connsiteX1" fmla="*/ 9865999 w 9865999"/>
                <a:gd name="connsiteY1" fmla="*/ 0 h 1545163"/>
                <a:gd name="connsiteX2" fmla="*/ 9865999 w 9865999"/>
                <a:gd name="connsiteY2" fmla="*/ 1545163 h 1545163"/>
                <a:gd name="connsiteX3" fmla="*/ 0 w 9865999"/>
                <a:gd name="connsiteY3" fmla="*/ 1545163 h 1545163"/>
                <a:gd name="connsiteX4" fmla="*/ 0 w 9865999"/>
                <a:gd name="connsiteY4" fmla="*/ 0 h 15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5999" h="1545163">
                  <a:moveTo>
                    <a:pt x="0" y="0"/>
                  </a:moveTo>
                  <a:lnTo>
                    <a:pt x="9865999" y="0"/>
                  </a:lnTo>
                  <a:lnTo>
                    <a:pt x="9865999" y="1545163"/>
                  </a:lnTo>
                  <a:lnTo>
                    <a:pt x="0" y="15451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30" tIns="163530" rIns="163530" bIns="163530" numCol="1" spcCol="1270" anchor="ctr" anchorCtr="0">
              <a:noAutofit/>
            </a:bodyPr>
            <a:lstStyle/>
            <a:p>
              <a:pPr marL="0" lvl="0" indent="0" algn="l" defTabSz="1111250">
                <a:lnSpc>
                  <a:spcPct val="100000"/>
                </a:lnSpc>
                <a:spcBef>
                  <a:spcPct val="0"/>
                </a:spcBef>
                <a:spcAft>
                  <a:spcPct val="35000"/>
                </a:spcAft>
                <a:buNone/>
              </a:pPr>
              <a:r>
                <a:rPr lang="en-US" sz="2000" kern="1200" dirty="0"/>
                <a:t>To investigate how </a:t>
              </a:r>
              <a:r>
                <a:rPr lang="en-US" sz="2000" b="1" kern="1200" dirty="0"/>
                <a:t>acceptability,</a:t>
              </a:r>
              <a:r>
                <a:rPr lang="en-US" sz="2000" kern="1200" dirty="0"/>
                <a:t> </a:t>
              </a:r>
              <a:r>
                <a:rPr lang="en-US" sz="2000" b="1" kern="1200" dirty="0"/>
                <a:t>appropriateness,  feasibility and the perceived need of the FSI </a:t>
              </a:r>
              <a:r>
                <a:rPr lang="en-US" sz="2000" kern="1200" dirty="0"/>
                <a:t>are </a:t>
              </a:r>
              <a:r>
                <a:rPr lang="en-US" sz="2000" b="1" kern="1200" dirty="0"/>
                <a:t>associated</a:t>
              </a:r>
              <a:r>
                <a:rPr lang="en-US" sz="2000" kern="1200" dirty="0"/>
                <a:t> with FSI </a:t>
              </a:r>
              <a:r>
                <a:rPr lang="en-US" sz="2000" b="1" kern="1200" dirty="0"/>
                <a:t>integration</a:t>
              </a:r>
              <a:r>
                <a:rPr lang="en-US" sz="2000" kern="1200" dirty="0"/>
                <a:t> and its </a:t>
              </a:r>
              <a:r>
                <a:rPr lang="en-US" sz="2000" b="1" kern="1200" dirty="0"/>
                <a:t>benefits</a:t>
              </a:r>
              <a:r>
                <a:rPr lang="en-US" sz="2000" kern="1200" dirty="0"/>
                <a:t>.</a:t>
              </a:r>
            </a:p>
          </p:txBody>
        </p:sp>
      </p:grpSp>
      <p:pic>
        <p:nvPicPr>
          <p:cNvPr id="26" name="Grafik 25" descr="Balkendiagramm mit einfarbiger Füllung">
            <a:extLst>
              <a:ext uri="{FF2B5EF4-FFF2-40B4-BE49-F238E27FC236}">
                <a16:creationId xmlns:a16="http://schemas.microsoft.com/office/drawing/2014/main" id="{EF24085F-07F9-EF84-6817-AC7FCF1195A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6594" y="1914691"/>
            <a:ext cx="1070556" cy="1070556"/>
          </a:xfrm>
          <a:prstGeom prst="rect">
            <a:avLst/>
          </a:prstGeom>
        </p:spPr>
      </p:pic>
      <p:pic>
        <p:nvPicPr>
          <p:cNvPr id="28" name="Grafik 27" descr="Netzwerk mit einfarbiger Füllung">
            <a:extLst>
              <a:ext uri="{FF2B5EF4-FFF2-40B4-BE49-F238E27FC236}">
                <a16:creationId xmlns:a16="http://schemas.microsoft.com/office/drawing/2014/main" id="{02CBB955-3832-4648-3B11-A57C300CF3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4672" y="3912811"/>
            <a:ext cx="914400" cy="914400"/>
          </a:xfrm>
          <a:prstGeom prst="rect">
            <a:avLst/>
          </a:prstGeom>
        </p:spPr>
      </p:pic>
      <p:pic>
        <p:nvPicPr>
          <p:cNvPr id="5" name="Grafik 4">
            <a:extLst>
              <a:ext uri="{FF2B5EF4-FFF2-40B4-BE49-F238E27FC236}">
                <a16:creationId xmlns:a16="http://schemas.microsoft.com/office/drawing/2014/main" id="{0729A958-C3ED-39D5-DC18-825CCEBED75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spTree>
    <p:extLst>
      <p:ext uri="{BB962C8B-B14F-4D97-AF65-F5344CB8AC3E}">
        <p14:creationId xmlns:p14="http://schemas.microsoft.com/office/powerpoint/2010/main" val="3516039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8040-D153-D5D1-92BE-AAC44CA73928}"/>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241CDC9-5B79-020A-DE55-3CC23859B3EA}"/>
              </a:ext>
            </a:extLst>
          </p:cNvPr>
          <p:cNvSpPr>
            <a:spLocks noGrp="1"/>
          </p:cNvSpPr>
          <p:nvPr>
            <p:ph type="ftr" sz="quarter" idx="15"/>
          </p:nvPr>
        </p:nvSpPr>
        <p:spPr/>
        <p:txBody>
          <a:bodyPr/>
          <a:lstStyle/>
          <a:p>
            <a:r>
              <a:rPr lang="en-US" noProof="0" dirty="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61794215-F79B-157E-F42D-2EB7B3B031B5}"/>
              </a:ext>
            </a:extLst>
          </p:cNvPr>
          <p:cNvSpPr>
            <a:spLocks noGrp="1"/>
          </p:cNvSpPr>
          <p:nvPr>
            <p:ph type="sldNum" sz="quarter" idx="16"/>
          </p:nvPr>
        </p:nvSpPr>
        <p:spPr/>
        <p:txBody>
          <a:bodyPr/>
          <a:lstStyle/>
          <a:p>
            <a:fld id="{442AD375-037F-43D0-B059-5172DA06796A}" type="slidenum">
              <a:rPr lang="en-GB" noProof="0" smtClean="0"/>
              <a:pPr/>
              <a:t>19</a:t>
            </a:fld>
            <a:endParaRPr lang="en-GB" noProof="0" dirty="0"/>
          </a:p>
        </p:txBody>
      </p:sp>
      <p:sp>
        <p:nvSpPr>
          <p:cNvPr id="6" name="Titel 5">
            <a:extLst>
              <a:ext uri="{FF2B5EF4-FFF2-40B4-BE49-F238E27FC236}">
                <a16:creationId xmlns:a16="http://schemas.microsoft.com/office/drawing/2014/main" id="{841ECBFB-E69E-599F-896B-21ACDE539608}"/>
              </a:ext>
            </a:extLst>
          </p:cNvPr>
          <p:cNvSpPr>
            <a:spLocks noGrp="1"/>
          </p:cNvSpPr>
          <p:nvPr>
            <p:ph type="title"/>
          </p:nvPr>
        </p:nvSpPr>
        <p:spPr>
          <a:xfrm>
            <a:off x="273600" y="245270"/>
            <a:ext cx="9337125" cy="845567"/>
          </a:xfrm>
        </p:spPr>
        <p:txBody>
          <a:bodyPr/>
          <a:lstStyle/>
          <a:p>
            <a:r>
              <a:rPr lang="de-DE" dirty="0"/>
              <a:t>Methods</a:t>
            </a:r>
            <a:endParaRPr lang="de-CH" dirty="0"/>
          </a:p>
        </p:txBody>
      </p:sp>
      <p:sp>
        <p:nvSpPr>
          <p:cNvPr id="39" name="Datumsplatzhalter 38">
            <a:extLst>
              <a:ext uri="{FF2B5EF4-FFF2-40B4-BE49-F238E27FC236}">
                <a16:creationId xmlns:a16="http://schemas.microsoft.com/office/drawing/2014/main" id="{0B5D6E7D-9F23-F3CA-1A37-2A475E7C2F64}"/>
              </a:ext>
            </a:extLst>
          </p:cNvPr>
          <p:cNvSpPr>
            <a:spLocks noGrp="1"/>
          </p:cNvSpPr>
          <p:nvPr>
            <p:ph type="dt" sz="half" idx="14"/>
          </p:nvPr>
        </p:nvSpPr>
        <p:spPr/>
        <p:txBody>
          <a:bodyPr/>
          <a:lstStyle/>
          <a:p>
            <a:fld id="{CA886B18-DAF1-4956-BE68-BE65AB412780}" type="datetime1">
              <a:rPr lang="en-US" noProof="0" smtClean="0"/>
              <a:t>4/7/26</a:t>
            </a:fld>
            <a:endParaRPr lang="en-GB" noProof="0" dirty="0"/>
          </a:p>
        </p:txBody>
      </p:sp>
      <p:sp>
        <p:nvSpPr>
          <p:cNvPr id="68" name="Inhaltsplatzhalter 4">
            <a:extLst>
              <a:ext uri="{FF2B5EF4-FFF2-40B4-BE49-F238E27FC236}">
                <a16:creationId xmlns:a16="http://schemas.microsoft.com/office/drawing/2014/main" id="{0C89B7D8-2911-9A05-06CD-1E91FF9894A0}"/>
              </a:ext>
            </a:extLst>
          </p:cNvPr>
          <p:cNvSpPr>
            <a:spLocks noGrp="1"/>
          </p:cNvSpPr>
          <p:nvPr>
            <p:ph idx="1"/>
          </p:nvPr>
        </p:nvSpPr>
        <p:spPr>
          <a:xfrm>
            <a:off x="252596" y="970050"/>
            <a:ext cx="5241832" cy="4628621"/>
          </a:xfrm>
        </p:spPr>
        <p:txBody>
          <a:bodyPr/>
          <a:lstStyle/>
          <a:p>
            <a:r>
              <a:rPr lang="en-US" sz="2133" b="1" dirty="0"/>
              <a:t>Setting &amp; participants</a:t>
            </a:r>
          </a:p>
          <a:p>
            <a:endParaRPr lang="en-US" dirty="0"/>
          </a:p>
          <a:p>
            <a:pPr marL="342900" indent="-342900">
              <a:buFont typeface="Symbol" panose="05050102010706020507" pitchFamily="18" charset="2"/>
              <a:buChar char="-"/>
            </a:pPr>
            <a:r>
              <a:rPr lang="en-US" dirty="0"/>
              <a:t>ICUs assigned to the </a:t>
            </a:r>
            <a:r>
              <a:rPr lang="en-US" b="1" dirty="0"/>
              <a:t>FICUS </a:t>
            </a:r>
            <a:r>
              <a:rPr lang="en-US" b="1" dirty="0" err="1"/>
              <a:t>cRCT</a:t>
            </a:r>
            <a:r>
              <a:rPr lang="en-US" b="1" dirty="0"/>
              <a:t> intervention arm </a:t>
            </a:r>
            <a:r>
              <a:rPr lang="en-US" dirty="0"/>
              <a:t>(n=8) in the German-speaking part of Switzerland  </a:t>
            </a:r>
          </a:p>
          <a:p>
            <a:pPr marL="342900" indent="-342900">
              <a:buFont typeface="Symbol" panose="05050102010706020507" pitchFamily="18" charset="2"/>
              <a:buChar char="-"/>
            </a:pPr>
            <a:r>
              <a:rPr lang="en-US" b="1" dirty="0"/>
              <a:t>ICU staff </a:t>
            </a:r>
            <a:r>
              <a:rPr lang="en-US" dirty="0"/>
              <a:t>(n=228) (nurses, physicians, leadership persons)</a:t>
            </a:r>
          </a:p>
          <a:p>
            <a:endParaRPr lang="en-US" sz="1867" dirty="0"/>
          </a:p>
          <a:p>
            <a:endParaRPr lang="en-US" sz="1867" dirty="0"/>
          </a:p>
          <a:p>
            <a:endParaRPr lang="en-US" sz="1867" dirty="0"/>
          </a:p>
          <a:p>
            <a:endParaRPr lang="en-US" sz="1867" dirty="0"/>
          </a:p>
          <a:p>
            <a:endParaRPr lang="en-US" sz="1867" dirty="0"/>
          </a:p>
          <a:p>
            <a:endParaRPr lang="de-CH" dirty="0"/>
          </a:p>
        </p:txBody>
      </p:sp>
      <p:pic>
        <p:nvPicPr>
          <p:cNvPr id="18" name="Grafik 17">
            <a:extLst>
              <a:ext uri="{FF2B5EF4-FFF2-40B4-BE49-F238E27FC236}">
                <a16:creationId xmlns:a16="http://schemas.microsoft.com/office/drawing/2014/main" id="{12EF64CC-5F41-94B3-5F2B-32AB565B3D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16374" y="2834769"/>
            <a:ext cx="2872440" cy="2221846"/>
          </a:xfrm>
          <a:prstGeom prst="rect">
            <a:avLst/>
          </a:prstGeom>
        </p:spPr>
      </p:pic>
      <p:pic>
        <p:nvPicPr>
          <p:cNvPr id="19" name="Grafik 18">
            <a:extLst>
              <a:ext uri="{FF2B5EF4-FFF2-40B4-BE49-F238E27FC236}">
                <a16:creationId xmlns:a16="http://schemas.microsoft.com/office/drawing/2014/main" id="{7048A333-FB20-9CD5-BC20-5F3F1B0A3692}"/>
              </a:ext>
            </a:extLst>
          </p:cNvPr>
          <p:cNvPicPr>
            <a:picLocks noChangeAspect="1"/>
          </p:cNvPicPr>
          <p:nvPr/>
        </p:nvPicPr>
        <p:blipFill>
          <a:blip r:embed="rId4"/>
          <a:stretch>
            <a:fillRect/>
          </a:stretch>
        </p:blipFill>
        <p:spPr>
          <a:xfrm>
            <a:off x="8723310" y="2789580"/>
            <a:ext cx="2896240" cy="1459238"/>
          </a:xfrm>
          <a:prstGeom prst="rect">
            <a:avLst/>
          </a:prstGeom>
          <a:solidFill>
            <a:srgbClr val="FFFFFF"/>
          </a:solidFill>
          <a:ln>
            <a:noFill/>
          </a:ln>
          <a:effectLst>
            <a:outerShdw blurRad="292100" dist="139700" dir="2700000" algn="ctr" rotWithShape="0">
              <a:srgbClr val="000000">
                <a:alpha val="65000"/>
              </a:srgbClr>
            </a:outerShdw>
          </a:effectLst>
        </p:spPr>
      </p:pic>
      <p:pic>
        <p:nvPicPr>
          <p:cNvPr id="22" name="Grafik 21">
            <a:extLst>
              <a:ext uri="{FF2B5EF4-FFF2-40B4-BE49-F238E27FC236}">
                <a16:creationId xmlns:a16="http://schemas.microsoft.com/office/drawing/2014/main" id="{10FCD8EA-0670-F48F-7C0A-27CFB8F6E664}"/>
              </a:ext>
            </a:extLst>
          </p:cNvPr>
          <p:cNvPicPr>
            <a:picLocks noChangeAspect="1"/>
          </p:cNvPicPr>
          <p:nvPr/>
        </p:nvPicPr>
        <p:blipFill>
          <a:blip r:embed="rId5"/>
          <a:stretch>
            <a:fillRect/>
          </a:stretch>
        </p:blipFill>
        <p:spPr>
          <a:xfrm>
            <a:off x="6295294" y="3996310"/>
            <a:ext cx="4288620" cy="1741632"/>
          </a:xfrm>
          <a:prstGeom prst="rect">
            <a:avLst/>
          </a:prstGeom>
        </p:spPr>
      </p:pic>
      <p:sp>
        <p:nvSpPr>
          <p:cNvPr id="23" name="Textfeld 22">
            <a:extLst>
              <a:ext uri="{FF2B5EF4-FFF2-40B4-BE49-F238E27FC236}">
                <a16:creationId xmlns:a16="http://schemas.microsoft.com/office/drawing/2014/main" id="{2CA54F5B-5BEF-B1B0-2A1F-67D0ADDA1D0F}"/>
              </a:ext>
            </a:extLst>
          </p:cNvPr>
          <p:cNvSpPr txBox="1"/>
          <p:nvPr/>
        </p:nvSpPr>
        <p:spPr>
          <a:xfrm>
            <a:off x="6003483" y="2462607"/>
            <a:ext cx="2386519" cy="241285"/>
          </a:xfrm>
          <a:prstGeom prst="rect">
            <a:avLst/>
          </a:prstGeom>
          <a:noFill/>
        </p:spPr>
        <p:txBody>
          <a:bodyPr wrap="square" lIns="0" tIns="0" rIns="0" bIns="0" rtlCol="0">
            <a:spAutoFit/>
          </a:bodyPr>
          <a:lstStyle/>
          <a:p>
            <a:r>
              <a:rPr lang="de-DE" dirty="0"/>
              <a:t>AIM, IAM &amp; FIM</a:t>
            </a:r>
            <a:r>
              <a:rPr lang="de-DE" baseline="30000" dirty="0"/>
              <a:t> </a:t>
            </a:r>
            <a:r>
              <a:rPr lang="de-DE" sz="1200" dirty="0"/>
              <a:t>(Kien et al. 2021)</a:t>
            </a:r>
            <a:endParaRPr lang="de-CH" dirty="0"/>
          </a:p>
        </p:txBody>
      </p:sp>
      <p:sp>
        <p:nvSpPr>
          <p:cNvPr id="24" name="Textfeld 23">
            <a:extLst>
              <a:ext uri="{FF2B5EF4-FFF2-40B4-BE49-F238E27FC236}">
                <a16:creationId xmlns:a16="http://schemas.microsoft.com/office/drawing/2014/main" id="{1FC10A98-9778-7CD8-7ACC-0E00B381F0E4}"/>
              </a:ext>
            </a:extLst>
          </p:cNvPr>
          <p:cNvSpPr txBox="1"/>
          <p:nvPr/>
        </p:nvSpPr>
        <p:spPr>
          <a:xfrm>
            <a:off x="8708184" y="2462606"/>
            <a:ext cx="2386519" cy="241285"/>
          </a:xfrm>
          <a:prstGeom prst="rect">
            <a:avLst/>
          </a:prstGeom>
          <a:noFill/>
        </p:spPr>
        <p:txBody>
          <a:bodyPr wrap="square" lIns="0" tIns="0" rIns="0" bIns="0" rtlCol="0">
            <a:spAutoFit/>
          </a:bodyPr>
          <a:lstStyle/>
          <a:p>
            <a:r>
              <a:rPr lang="de-DE" dirty="0"/>
              <a:t>G-</a:t>
            </a:r>
            <a:r>
              <a:rPr lang="de-DE" dirty="0" err="1"/>
              <a:t>NoMAD</a:t>
            </a:r>
            <a:r>
              <a:rPr lang="de-DE" baseline="30000" dirty="0">
                <a:solidFill>
                  <a:srgbClr val="FC5E1B"/>
                </a:solidFill>
              </a:rPr>
              <a:t> </a:t>
            </a:r>
            <a:r>
              <a:rPr lang="de-DE" sz="1200" dirty="0"/>
              <a:t>(Freund et al. 2021)</a:t>
            </a:r>
            <a:endParaRPr lang="de-CH" sz="1200" dirty="0"/>
          </a:p>
        </p:txBody>
      </p:sp>
      <p:sp>
        <p:nvSpPr>
          <p:cNvPr id="25" name="Textfeld 24">
            <a:extLst>
              <a:ext uri="{FF2B5EF4-FFF2-40B4-BE49-F238E27FC236}">
                <a16:creationId xmlns:a16="http://schemas.microsoft.com/office/drawing/2014/main" id="{87B93AFA-6223-E64E-C94D-ED03FF2FF1FD}"/>
              </a:ext>
            </a:extLst>
          </p:cNvPr>
          <p:cNvSpPr txBox="1"/>
          <p:nvPr/>
        </p:nvSpPr>
        <p:spPr>
          <a:xfrm>
            <a:off x="5937588" y="5714182"/>
            <a:ext cx="6092534" cy="241285"/>
          </a:xfrm>
          <a:prstGeom prst="rect">
            <a:avLst/>
          </a:prstGeom>
          <a:noFill/>
        </p:spPr>
        <p:txBody>
          <a:bodyPr wrap="square" lIns="0" tIns="0" rIns="0" bIns="0" rtlCol="0">
            <a:spAutoFit/>
          </a:bodyPr>
          <a:lstStyle/>
          <a:p>
            <a:r>
              <a:rPr lang="de-DE" dirty="0"/>
              <a:t>Self-</a:t>
            </a:r>
            <a:r>
              <a:rPr lang="de-DE" dirty="0" err="1"/>
              <a:t>developed</a:t>
            </a:r>
            <a:r>
              <a:rPr lang="de-DE" dirty="0"/>
              <a:t> </a:t>
            </a:r>
            <a:r>
              <a:rPr lang="de-DE" dirty="0" err="1"/>
              <a:t>questions</a:t>
            </a:r>
            <a:r>
              <a:rPr lang="de-DE" dirty="0"/>
              <a:t> on FSI </a:t>
            </a:r>
            <a:r>
              <a:rPr lang="de-DE" dirty="0" err="1"/>
              <a:t>need</a:t>
            </a:r>
            <a:r>
              <a:rPr lang="de-DE" dirty="0"/>
              <a:t>, </a:t>
            </a:r>
            <a:r>
              <a:rPr lang="de-DE" dirty="0" err="1"/>
              <a:t>benefit</a:t>
            </a:r>
            <a:r>
              <a:rPr lang="de-DE" dirty="0"/>
              <a:t> &amp; </a:t>
            </a:r>
            <a:r>
              <a:rPr lang="de-DE" dirty="0" err="1"/>
              <a:t>sustainability</a:t>
            </a:r>
            <a:r>
              <a:rPr lang="de-DE" dirty="0"/>
              <a:t> </a:t>
            </a:r>
            <a:endParaRPr lang="de-CH" dirty="0"/>
          </a:p>
        </p:txBody>
      </p:sp>
      <p:pic>
        <p:nvPicPr>
          <p:cNvPr id="4" name="Grafik 3">
            <a:extLst>
              <a:ext uri="{FF2B5EF4-FFF2-40B4-BE49-F238E27FC236}">
                <a16:creationId xmlns:a16="http://schemas.microsoft.com/office/drawing/2014/main" id="{BC7CE46A-D82B-8937-BA40-519C21F57B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pic>
        <p:nvPicPr>
          <p:cNvPr id="5" name="Grafik 4">
            <a:extLst>
              <a:ext uri="{FF2B5EF4-FFF2-40B4-BE49-F238E27FC236}">
                <a16:creationId xmlns:a16="http://schemas.microsoft.com/office/drawing/2014/main" id="{48F1211B-3709-B780-1258-1915CE3D789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6352" y="2610935"/>
            <a:ext cx="4464386" cy="2987736"/>
          </a:xfrm>
          <a:prstGeom prst="rect">
            <a:avLst/>
          </a:prstGeom>
          <a:ln>
            <a:noFill/>
          </a:ln>
        </p:spPr>
      </p:pic>
      <p:sp>
        <p:nvSpPr>
          <p:cNvPr id="8" name="Textfeld 7">
            <a:extLst>
              <a:ext uri="{FF2B5EF4-FFF2-40B4-BE49-F238E27FC236}">
                <a16:creationId xmlns:a16="http://schemas.microsoft.com/office/drawing/2014/main" id="{21194BB3-14F3-EACD-E33E-A7B61A5E878F}"/>
              </a:ext>
            </a:extLst>
          </p:cNvPr>
          <p:cNvSpPr txBox="1"/>
          <p:nvPr/>
        </p:nvSpPr>
        <p:spPr>
          <a:xfrm>
            <a:off x="5908728" y="950368"/>
            <a:ext cx="6159908" cy="1379160"/>
          </a:xfrm>
          <a:prstGeom prst="rect">
            <a:avLst/>
          </a:prstGeom>
          <a:noFill/>
        </p:spPr>
        <p:txBody>
          <a:bodyPr wrap="square">
            <a:spAutoFit/>
          </a:bodyPr>
          <a:lstStyle/>
          <a:p>
            <a:r>
              <a:rPr lang="en-US" sz="2133" b="1" dirty="0"/>
              <a:t>Data collection &amp; analysis </a:t>
            </a:r>
          </a:p>
          <a:p>
            <a:endParaRPr lang="en-US" dirty="0"/>
          </a:p>
          <a:p>
            <a:pPr marL="342900" indent="-342900">
              <a:buFont typeface="Symbol" panose="05050102010706020507" pitchFamily="18" charset="2"/>
              <a:buChar char="-"/>
            </a:pPr>
            <a:r>
              <a:rPr lang="en-US" dirty="0"/>
              <a:t>Online survey</a:t>
            </a:r>
          </a:p>
          <a:p>
            <a:pPr marL="342900" indent="-342900">
              <a:buFont typeface="Symbol" panose="05050102010706020507" pitchFamily="18" charset="2"/>
              <a:buChar char="-"/>
            </a:pPr>
            <a:r>
              <a:rPr lang="en-US" dirty="0"/>
              <a:t>Mixed linear effects models and logistic regression </a:t>
            </a:r>
          </a:p>
          <a:p>
            <a:pPr marL="342900" indent="-342900">
              <a:buFont typeface="Symbol" panose="05050102010706020507" pitchFamily="18" charset="2"/>
              <a:buChar char="-"/>
            </a:pPr>
            <a:endParaRPr lang="en-US" dirty="0"/>
          </a:p>
        </p:txBody>
      </p:sp>
      <p:sp>
        <p:nvSpPr>
          <p:cNvPr id="9" name="Textplatzhalter 8">
            <a:extLst>
              <a:ext uri="{FF2B5EF4-FFF2-40B4-BE49-F238E27FC236}">
                <a16:creationId xmlns:a16="http://schemas.microsoft.com/office/drawing/2014/main" id="{E0645275-9282-21D3-4035-F87A526CEB4D}"/>
              </a:ext>
            </a:extLst>
          </p:cNvPr>
          <p:cNvSpPr>
            <a:spLocks noGrp="1"/>
          </p:cNvSpPr>
          <p:nvPr>
            <p:ph type="body" sz="quarter" idx="13"/>
          </p:nvPr>
        </p:nvSpPr>
        <p:spPr/>
        <p:txBody>
          <a:bodyPr/>
          <a:lstStyle/>
          <a:p>
            <a:endParaRPr lang="de-CH"/>
          </a:p>
        </p:txBody>
      </p:sp>
    </p:spTree>
    <p:extLst>
      <p:ext uri="{BB962C8B-B14F-4D97-AF65-F5344CB8AC3E}">
        <p14:creationId xmlns:p14="http://schemas.microsoft.com/office/powerpoint/2010/main" val="16830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2DA03-4641-1033-576E-2BC7C466DED7}"/>
              </a:ext>
            </a:extLst>
          </p:cNvPr>
          <p:cNvSpPr>
            <a:spLocks noGrp="1"/>
          </p:cNvSpPr>
          <p:nvPr>
            <p:ph type="ctrTitle"/>
          </p:nvPr>
        </p:nvSpPr>
        <p:spPr>
          <a:xfrm>
            <a:off x="128524" y="0"/>
            <a:ext cx="5765130" cy="2000031"/>
          </a:xfrm>
        </p:spPr>
        <p:txBody>
          <a:bodyPr anchor="b">
            <a:normAutofit/>
          </a:bodyPr>
          <a:lstStyle/>
          <a:p>
            <a:pPr algn="l"/>
            <a:r>
              <a:rPr lang="en-US" sz="3000" b="0" i="0" dirty="0">
                <a:effectLst/>
                <a:latin typeface="Times New Roman" panose="02020603050405020304" pitchFamily="18" charset="0"/>
              </a:rPr>
              <a:t>Translating an evidence-based dietary practice into routine care in a public health service: evaluation of impacts on practice sustainment  </a:t>
            </a:r>
            <a:endParaRPr lang="en-AU" sz="3000" dirty="0"/>
          </a:p>
        </p:txBody>
      </p:sp>
      <p:sp>
        <p:nvSpPr>
          <p:cNvPr id="3" name="Subtitle 2">
            <a:extLst>
              <a:ext uri="{FF2B5EF4-FFF2-40B4-BE49-F238E27FC236}">
                <a16:creationId xmlns:a16="http://schemas.microsoft.com/office/drawing/2014/main" id="{3C9131EF-D7D6-CD5A-49C1-90D713B5187D}"/>
              </a:ext>
            </a:extLst>
          </p:cNvPr>
          <p:cNvSpPr>
            <a:spLocks noGrp="1"/>
          </p:cNvSpPr>
          <p:nvPr>
            <p:ph type="subTitle" idx="1"/>
          </p:nvPr>
        </p:nvSpPr>
        <p:spPr>
          <a:xfrm>
            <a:off x="128524" y="2495021"/>
            <a:ext cx="5126926" cy="1572768"/>
          </a:xfrm>
        </p:spPr>
        <p:txBody>
          <a:bodyPr>
            <a:normAutofit fontScale="85000" lnSpcReduction="20000"/>
          </a:bodyPr>
          <a:lstStyle/>
          <a:p>
            <a:pPr algn="l"/>
            <a:r>
              <a:rPr lang="en-US" sz="2200" b="1" dirty="0"/>
              <a:t>A/Prof Ingrid J Hickman </a:t>
            </a:r>
            <a:r>
              <a:rPr lang="en-US" sz="1500" dirty="0" err="1"/>
              <a:t>AdvAPD</a:t>
            </a:r>
            <a:r>
              <a:rPr lang="en-US" sz="1500" dirty="0"/>
              <a:t>, PhD</a:t>
            </a:r>
          </a:p>
          <a:p>
            <a:pPr algn="l"/>
            <a:r>
              <a:rPr lang="en-US" sz="2200" dirty="0"/>
              <a:t>Principal Research Fellow Implementation Science</a:t>
            </a:r>
          </a:p>
          <a:p>
            <a:pPr algn="l"/>
            <a:r>
              <a:rPr lang="en-US" sz="2200" dirty="0"/>
              <a:t>The University of Queensland</a:t>
            </a:r>
          </a:p>
          <a:p>
            <a:pPr algn="l"/>
            <a:r>
              <a:rPr lang="en-US" sz="2200" dirty="0"/>
              <a:t>Faculty of Health, Medicine and </a:t>
            </a:r>
            <a:r>
              <a:rPr lang="en-US" sz="2200" dirty="0" err="1"/>
              <a:t>Behavioural</a:t>
            </a:r>
            <a:r>
              <a:rPr lang="en-US" sz="2200" dirty="0"/>
              <a:t> Sciences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skyline with boats on the water&#10;&#10;AI-generated content may be incorrect.">
            <a:extLst>
              <a:ext uri="{FF2B5EF4-FFF2-40B4-BE49-F238E27FC236}">
                <a16:creationId xmlns:a16="http://schemas.microsoft.com/office/drawing/2014/main" id="{1F6EC880-4328-57E4-9CB1-61464F4E84AF}"/>
              </a:ext>
            </a:extLst>
          </p:cNvPr>
          <p:cNvPicPr>
            <a:picLocks noChangeAspect="1"/>
          </p:cNvPicPr>
          <p:nvPr/>
        </p:nvPicPr>
        <p:blipFill>
          <a:blip r:embed="rId3">
            <a:extLst>
              <a:ext uri="{28A0092B-C50C-407E-A947-70E740481C1C}">
                <a14:useLocalDpi xmlns:a14="http://schemas.microsoft.com/office/drawing/2010/main" val="0"/>
              </a:ext>
            </a:extLst>
          </a:blip>
          <a:srcRect l="14807" r="21249"/>
          <a:stretch>
            <a:fillRect/>
          </a:stretch>
        </p:blipFill>
        <p:spPr>
          <a:xfrm>
            <a:off x="5532504" y="10"/>
            <a:ext cx="665797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B6F932C7-76B9-821B-FE40-A59A76AC1386}"/>
              </a:ext>
            </a:extLst>
          </p:cNvPr>
          <p:cNvSpPr txBox="1"/>
          <p:nvPr/>
        </p:nvSpPr>
        <p:spPr>
          <a:xfrm>
            <a:off x="9085075" y="164041"/>
            <a:ext cx="3161654" cy="461665"/>
          </a:xfrm>
          <a:prstGeom prst="rect">
            <a:avLst/>
          </a:prstGeom>
          <a:noFill/>
        </p:spPr>
        <p:txBody>
          <a:bodyPr wrap="square" rtlCol="0">
            <a:spAutoFit/>
          </a:bodyPr>
          <a:lstStyle/>
          <a:p>
            <a:r>
              <a:rPr lang="en-US" sz="2400" b="1" dirty="0"/>
              <a:t>Brisbane, AUSTRALIA</a:t>
            </a:r>
            <a:endParaRPr lang="en-AU" sz="2400" dirty="0"/>
          </a:p>
        </p:txBody>
      </p:sp>
      <p:pic>
        <p:nvPicPr>
          <p:cNvPr id="4" name="Picture 3">
            <a:extLst>
              <a:ext uri="{FF2B5EF4-FFF2-40B4-BE49-F238E27FC236}">
                <a16:creationId xmlns:a16="http://schemas.microsoft.com/office/drawing/2014/main" id="{C577ACEC-9C9A-D9C3-B791-BDA68AE6ABC6}"/>
              </a:ext>
            </a:extLst>
          </p:cNvPr>
          <p:cNvPicPr>
            <a:picLocks noChangeAspect="1"/>
          </p:cNvPicPr>
          <p:nvPr/>
        </p:nvPicPr>
        <p:blipFill>
          <a:blip r:embed="rId4"/>
          <a:stretch>
            <a:fillRect/>
          </a:stretch>
        </p:blipFill>
        <p:spPr>
          <a:xfrm>
            <a:off x="93644" y="4562779"/>
            <a:ext cx="1666000" cy="2224804"/>
          </a:xfrm>
          <a:prstGeom prst="rect">
            <a:avLst/>
          </a:prstGeom>
        </p:spPr>
      </p:pic>
      <p:sp>
        <p:nvSpPr>
          <p:cNvPr id="7" name="Subtitle 2">
            <a:extLst>
              <a:ext uri="{FF2B5EF4-FFF2-40B4-BE49-F238E27FC236}">
                <a16:creationId xmlns:a16="http://schemas.microsoft.com/office/drawing/2014/main" id="{A493C50B-BBDD-0760-1AD8-A807FCFA8366}"/>
              </a:ext>
            </a:extLst>
          </p:cNvPr>
          <p:cNvSpPr txBox="1">
            <a:spLocks/>
          </p:cNvSpPr>
          <p:nvPr/>
        </p:nvSpPr>
        <p:spPr>
          <a:xfrm>
            <a:off x="1759644" y="5250024"/>
            <a:ext cx="4322305" cy="157276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t>Dr Hannah Mayr </a:t>
            </a:r>
            <a:r>
              <a:rPr lang="en-US" sz="1500" dirty="0" err="1"/>
              <a:t>AdvAPD</a:t>
            </a:r>
            <a:r>
              <a:rPr lang="en-US" sz="1500" dirty="0"/>
              <a:t>, PhD</a:t>
            </a:r>
          </a:p>
          <a:p>
            <a:pPr algn="l"/>
            <a:r>
              <a:rPr lang="en-US" sz="2200" dirty="0"/>
              <a:t>Principal Research Fellow (</a:t>
            </a:r>
            <a:r>
              <a:rPr lang="en-US" sz="2200" dirty="0" err="1"/>
              <a:t>Nutr&amp;Diet</a:t>
            </a:r>
            <a:r>
              <a:rPr lang="en-US" sz="2200" dirty="0"/>
              <a:t>) Princess Alexandra Hospital</a:t>
            </a:r>
          </a:p>
          <a:p>
            <a:pPr algn="l"/>
            <a:r>
              <a:rPr lang="en-US" sz="2200" dirty="0"/>
              <a:t>Brisbane, Australia</a:t>
            </a:r>
          </a:p>
          <a:p>
            <a:pPr algn="l"/>
            <a:r>
              <a:rPr lang="en-US" sz="2200" dirty="0"/>
              <a:t> </a:t>
            </a:r>
            <a:endParaRPr lang="en-AU" sz="2200" b="1" dirty="0"/>
          </a:p>
        </p:txBody>
      </p:sp>
    </p:spTree>
    <p:extLst>
      <p:ext uri="{BB962C8B-B14F-4D97-AF65-F5344CB8AC3E}">
        <p14:creationId xmlns:p14="http://schemas.microsoft.com/office/powerpoint/2010/main" val="3938457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D14B3-4F94-C9BC-B399-23D75A508DA9}"/>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E8391D1-7987-B284-B973-EB1C300DA8FB}"/>
              </a:ext>
            </a:extLst>
          </p:cNvPr>
          <p:cNvSpPr>
            <a:spLocks noGrp="1"/>
          </p:cNvSpPr>
          <p:nvPr>
            <p:ph type="ftr" sz="quarter" idx="15"/>
          </p:nvPr>
        </p:nvSpPr>
        <p:spPr/>
        <p:txBody>
          <a:bodyPr/>
          <a:lstStyle/>
          <a:p>
            <a:r>
              <a:rPr lang="en-US" noProof="0" dirty="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DE216C98-11FB-A550-388B-8D822063A216}"/>
              </a:ext>
            </a:extLst>
          </p:cNvPr>
          <p:cNvSpPr>
            <a:spLocks noGrp="1"/>
          </p:cNvSpPr>
          <p:nvPr>
            <p:ph type="sldNum" sz="quarter" idx="16"/>
          </p:nvPr>
        </p:nvSpPr>
        <p:spPr/>
        <p:txBody>
          <a:bodyPr/>
          <a:lstStyle/>
          <a:p>
            <a:fld id="{442AD375-037F-43D0-B059-5172DA06796A}" type="slidenum">
              <a:rPr lang="en-GB" noProof="0" smtClean="0"/>
              <a:pPr/>
              <a:t>20</a:t>
            </a:fld>
            <a:endParaRPr lang="en-GB" noProof="0" dirty="0"/>
          </a:p>
        </p:txBody>
      </p:sp>
      <p:sp>
        <p:nvSpPr>
          <p:cNvPr id="6" name="Titel 5">
            <a:extLst>
              <a:ext uri="{FF2B5EF4-FFF2-40B4-BE49-F238E27FC236}">
                <a16:creationId xmlns:a16="http://schemas.microsoft.com/office/drawing/2014/main" id="{12185960-B476-7876-5720-F95A23FFB988}"/>
              </a:ext>
            </a:extLst>
          </p:cNvPr>
          <p:cNvSpPr>
            <a:spLocks noGrp="1"/>
          </p:cNvSpPr>
          <p:nvPr>
            <p:ph type="title"/>
          </p:nvPr>
        </p:nvSpPr>
        <p:spPr>
          <a:xfrm>
            <a:off x="273602" y="245269"/>
            <a:ext cx="11439021" cy="845567"/>
          </a:xfrm>
        </p:spPr>
        <p:txBody>
          <a:bodyPr/>
          <a:lstStyle/>
          <a:p>
            <a:r>
              <a:rPr lang="de-DE" dirty="0" err="1"/>
              <a:t>Findings</a:t>
            </a:r>
            <a:r>
              <a:rPr lang="de-DE" dirty="0"/>
              <a:t> – FSI </a:t>
            </a:r>
            <a:r>
              <a:rPr lang="de-DE" dirty="0" err="1"/>
              <a:t>integration</a:t>
            </a:r>
            <a:r>
              <a:rPr lang="de-DE" dirty="0"/>
              <a:t> and </a:t>
            </a:r>
            <a:r>
              <a:rPr lang="de-DE" dirty="0" err="1"/>
              <a:t>perception</a:t>
            </a:r>
            <a:r>
              <a:rPr lang="de-DE" dirty="0"/>
              <a:t>  </a:t>
            </a:r>
            <a:endParaRPr lang="de-CH" dirty="0"/>
          </a:p>
        </p:txBody>
      </p:sp>
      <p:sp>
        <p:nvSpPr>
          <p:cNvPr id="9" name="Datumsplatzhalter 8">
            <a:extLst>
              <a:ext uri="{FF2B5EF4-FFF2-40B4-BE49-F238E27FC236}">
                <a16:creationId xmlns:a16="http://schemas.microsoft.com/office/drawing/2014/main" id="{2191D795-A1CE-1240-BAEB-424A24EF2E45}"/>
              </a:ext>
            </a:extLst>
          </p:cNvPr>
          <p:cNvSpPr>
            <a:spLocks noGrp="1"/>
          </p:cNvSpPr>
          <p:nvPr>
            <p:ph type="dt" sz="half" idx="14"/>
          </p:nvPr>
        </p:nvSpPr>
        <p:spPr/>
        <p:txBody>
          <a:bodyPr/>
          <a:lstStyle/>
          <a:p>
            <a:fld id="{EB080482-3FCC-478C-ADE2-700B6D98E56A}" type="datetime1">
              <a:rPr lang="en-US" noProof="0" smtClean="0"/>
              <a:t>4/7/26</a:t>
            </a:fld>
            <a:endParaRPr lang="en-GB" noProof="0" dirty="0"/>
          </a:p>
        </p:txBody>
      </p:sp>
      <p:pic>
        <p:nvPicPr>
          <p:cNvPr id="10" name="Grafik 9">
            <a:extLst>
              <a:ext uri="{FF2B5EF4-FFF2-40B4-BE49-F238E27FC236}">
                <a16:creationId xmlns:a16="http://schemas.microsoft.com/office/drawing/2014/main" id="{199777EF-B327-2AA6-545C-D8AB6A4227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sp>
        <p:nvSpPr>
          <p:cNvPr id="14" name="Textfeld 13">
            <a:extLst>
              <a:ext uri="{FF2B5EF4-FFF2-40B4-BE49-F238E27FC236}">
                <a16:creationId xmlns:a16="http://schemas.microsoft.com/office/drawing/2014/main" id="{50FED6B9-DE74-CF7D-CE6E-CB1BC99445EF}"/>
              </a:ext>
            </a:extLst>
          </p:cNvPr>
          <p:cNvSpPr txBox="1"/>
          <p:nvPr/>
        </p:nvSpPr>
        <p:spPr>
          <a:xfrm>
            <a:off x="208573" y="668052"/>
            <a:ext cx="4617405" cy="1502334"/>
          </a:xfrm>
          <a:prstGeom prst="rect">
            <a:avLst/>
          </a:prstGeom>
          <a:noFill/>
        </p:spPr>
        <p:txBody>
          <a:bodyPr wrap="square">
            <a:spAutoFit/>
          </a:bodyPr>
          <a:lstStyle/>
          <a:p>
            <a:pPr marL="342900" indent="-342900">
              <a:buFont typeface="Symbol" panose="05050102010706020507" pitchFamily="18" charset="2"/>
              <a:buChar char="-"/>
            </a:pPr>
            <a:endParaRPr lang="de-DE" sz="1870" dirty="0"/>
          </a:p>
          <a:p>
            <a:endParaRPr lang="de-DE" sz="1870" dirty="0"/>
          </a:p>
          <a:p>
            <a:endParaRPr lang="de-DE" sz="1870" dirty="0"/>
          </a:p>
          <a:p>
            <a:endParaRPr lang="de-DE" sz="1870" dirty="0"/>
          </a:p>
          <a:p>
            <a:endParaRPr lang="de-DE" sz="1870" dirty="0"/>
          </a:p>
        </p:txBody>
      </p:sp>
      <p:pic>
        <p:nvPicPr>
          <p:cNvPr id="24" name="Grafik 23">
            <a:extLst>
              <a:ext uri="{FF2B5EF4-FFF2-40B4-BE49-F238E27FC236}">
                <a16:creationId xmlns:a16="http://schemas.microsoft.com/office/drawing/2014/main" id="{01FAAFE5-397A-4813-C586-EBB5975561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3602" y="1297647"/>
            <a:ext cx="5511475" cy="3336573"/>
          </a:xfrm>
          <a:prstGeom prst="rect">
            <a:avLst/>
          </a:prstGeom>
          <a:ln>
            <a:solidFill>
              <a:schemeClr val="tx1"/>
            </a:solidFill>
          </a:ln>
        </p:spPr>
      </p:pic>
      <p:sp>
        <p:nvSpPr>
          <p:cNvPr id="11" name="Textplatzhalter 6">
            <a:extLst>
              <a:ext uri="{FF2B5EF4-FFF2-40B4-BE49-F238E27FC236}">
                <a16:creationId xmlns:a16="http://schemas.microsoft.com/office/drawing/2014/main" id="{3C55811D-1143-0B8F-2047-9E5C1C5AC64C}"/>
              </a:ext>
            </a:extLst>
          </p:cNvPr>
          <p:cNvSpPr txBox="1">
            <a:spLocks/>
          </p:cNvSpPr>
          <p:nvPr/>
        </p:nvSpPr>
        <p:spPr>
          <a:xfrm>
            <a:off x="273602" y="6127043"/>
            <a:ext cx="5734380" cy="125810"/>
          </a:xfrm>
          <a:prstGeom prst="rect">
            <a:avLst/>
          </a:prstGeom>
        </p:spPr>
        <p:txBody>
          <a:bodyPr vert="horz" lIns="0" tIns="0" rIns="0" bIns="0" rtlCol="0" anchor="b">
            <a:noAutofit/>
          </a:bodyPr>
          <a:lstStyle>
            <a:lvl1pPr marL="0" indent="0" algn="l" defTabSz="914377" rtl="0" eaLnBrk="1" latinLnBrk="0" hangingPunct="1">
              <a:lnSpc>
                <a:spcPct val="109000"/>
              </a:lnSpc>
              <a:spcBef>
                <a:spcPts val="0"/>
              </a:spcBef>
              <a:buFont typeface="+mj-lt"/>
              <a:buNone/>
              <a:defRPr sz="1200" kern="1200" spc="0" baseline="0">
                <a:solidFill>
                  <a:schemeClr val="tx1"/>
                </a:solidFill>
                <a:latin typeface="+mn-lt"/>
                <a:ea typeface="+mn-ea"/>
                <a:cs typeface="+mn-cs"/>
              </a:defRPr>
            </a:lvl1pPr>
            <a:lvl2pPr marL="22679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2pPr>
            <a:lvl3pPr marL="65878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3pPr>
            <a:lvl4pPr marL="1090773"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4pPr>
            <a:lvl5pPr marL="1522762"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Oesch et al., 2025, </a:t>
            </a:r>
            <a:r>
              <a:rPr lang="de-DE" dirty="0" err="1"/>
              <a:t>manuscript</a:t>
            </a:r>
            <a:r>
              <a:rPr lang="de-DE" dirty="0"/>
              <a:t> </a:t>
            </a:r>
            <a:r>
              <a:rPr lang="de-DE" dirty="0" err="1"/>
              <a:t>under</a:t>
            </a:r>
            <a:r>
              <a:rPr lang="de-DE" dirty="0"/>
              <a:t> review, </a:t>
            </a:r>
            <a:r>
              <a:rPr lang="de-DE" dirty="0" err="1"/>
              <a:t>please</a:t>
            </a:r>
            <a:r>
              <a:rPr lang="de-DE" dirty="0"/>
              <a:t> do not </a:t>
            </a:r>
            <a:r>
              <a:rPr lang="de-DE" dirty="0" err="1"/>
              <a:t>take</a:t>
            </a:r>
            <a:r>
              <a:rPr lang="de-DE" dirty="0"/>
              <a:t> </a:t>
            </a:r>
            <a:r>
              <a:rPr lang="de-DE" dirty="0" err="1"/>
              <a:t>pictures</a:t>
            </a:r>
            <a:r>
              <a:rPr lang="de-DE" dirty="0"/>
              <a:t> of </a:t>
            </a:r>
            <a:r>
              <a:rPr lang="de-DE" dirty="0" err="1"/>
              <a:t>this</a:t>
            </a:r>
            <a:r>
              <a:rPr lang="de-DE" dirty="0"/>
              <a:t> </a:t>
            </a:r>
            <a:r>
              <a:rPr lang="de-DE" dirty="0" err="1"/>
              <a:t>slide</a:t>
            </a:r>
            <a:r>
              <a:rPr lang="de-DE" dirty="0"/>
              <a:t>.</a:t>
            </a:r>
            <a:endParaRPr lang="de-CH" dirty="0"/>
          </a:p>
        </p:txBody>
      </p:sp>
      <p:pic>
        <p:nvPicPr>
          <p:cNvPr id="12" name="Grafik 11">
            <a:extLst>
              <a:ext uri="{FF2B5EF4-FFF2-40B4-BE49-F238E27FC236}">
                <a16:creationId xmlns:a16="http://schemas.microsoft.com/office/drawing/2014/main" id="{F61C3DAE-5FC2-B531-873A-82040D376E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75791" y="1273979"/>
            <a:ext cx="5386521" cy="3368978"/>
          </a:xfrm>
          <a:prstGeom prst="rect">
            <a:avLst/>
          </a:prstGeom>
          <a:ln>
            <a:solidFill>
              <a:schemeClr val="tx1"/>
            </a:solidFill>
          </a:ln>
        </p:spPr>
      </p:pic>
    </p:spTree>
    <p:extLst>
      <p:ext uri="{BB962C8B-B14F-4D97-AF65-F5344CB8AC3E}">
        <p14:creationId xmlns:p14="http://schemas.microsoft.com/office/powerpoint/2010/main" val="22272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8270-4B15-D426-9D7F-CFC193793B3B}"/>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E45EBC1-1F6B-9E68-7E29-EEBB5C9F78AE}"/>
              </a:ext>
            </a:extLst>
          </p:cNvPr>
          <p:cNvSpPr>
            <a:spLocks noGrp="1"/>
          </p:cNvSpPr>
          <p:nvPr>
            <p:ph type="ftr" sz="quarter" idx="15"/>
          </p:nvPr>
        </p:nvSpPr>
        <p:spPr/>
        <p:txBody>
          <a:bodyPr/>
          <a:lstStyle/>
          <a:p>
            <a:r>
              <a:rPr lang="en-US" noProof="0" dirty="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1A032B08-1AE8-72CE-8E40-F0AFBDCC76F1}"/>
              </a:ext>
            </a:extLst>
          </p:cNvPr>
          <p:cNvSpPr>
            <a:spLocks noGrp="1"/>
          </p:cNvSpPr>
          <p:nvPr>
            <p:ph type="sldNum" sz="quarter" idx="16"/>
          </p:nvPr>
        </p:nvSpPr>
        <p:spPr/>
        <p:txBody>
          <a:bodyPr/>
          <a:lstStyle/>
          <a:p>
            <a:fld id="{442AD375-037F-43D0-B059-5172DA06796A}" type="slidenum">
              <a:rPr lang="en-GB" noProof="0" smtClean="0"/>
              <a:pPr/>
              <a:t>21</a:t>
            </a:fld>
            <a:endParaRPr lang="en-GB" noProof="0" dirty="0"/>
          </a:p>
        </p:txBody>
      </p:sp>
      <p:sp>
        <p:nvSpPr>
          <p:cNvPr id="6" name="Titel 5">
            <a:extLst>
              <a:ext uri="{FF2B5EF4-FFF2-40B4-BE49-F238E27FC236}">
                <a16:creationId xmlns:a16="http://schemas.microsoft.com/office/drawing/2014/main" id="{53041C59-5C55-8E65-BD6B-B6F84EE01AEF}"/>
              </a:ext>
            </a:extLst>
          </p:cNvPr>
          <p:cNvSpPr>
            <a:spLocks noGrp="1"/>
          </p:cNvSpPr>
          <p:nvPr>
            <p:ph type="title"/>
          </p:nvPr>
        </p:nvSpPr>
        <p:spPr>
          <a:xfrm>
            <a:off x="273602" y="245269"/>
            <a:ext cx="11439021" cy="845567"/>
          </a:xfrm>
        </p:spPr>
        <p:txBody>
          <a:bodyPr/>
          <a:lstStyle/>
          <a:p>
            <a:r>
              <a:rPr lang="de-DE" dirty="0" err="1"/>
              <a:t>Findings</a:t>
            </a:r>
            <a:r>
              <a:rPr lang="de-DE" dirty="0"/>
              <a:t> – Benefits of </a:t>
            </a:r>
            <a:r>
              <a:rPr lang="de-DE" dirty="0" err="1"/>
              <a:t>the</a:t>
            </a:r>
            <a:r>
              <a:rPr lang="de-DE" dirty="0"/>
              <a:t> FSI</a:t>
            </a:r>
            <a:endParaRPr lang="de-CH" dirty="0"/>
          </a:p>
        </p:txBody>
      </p:sp>
      <p:sp>
        <p:nvSpPr>
          <p:cNvPr id="9" name="Datumsplatzhalter 8">
            <a:extLst>
              <a:ext uri="{FF2B5EF4-FFF2-40B4-BE49-F238E27FC236}">
                <a16:creationId xmlns:a16="http://schemas.microsoft.com/office/drawing/2014/main" id="{7A35F432-C858-A03F-ABE8-D08C6D9964EF}"/>
              </a:ext>
            </a:extLst>
          </p:cNvPr>
          <p:cNvSpPr>
            <a:spLocks noGrp="1"/>
          </p:cNvSpPr>
          <p:nvPr>
            <p:ph type="dt" sz="half" idx="14"/>
          </p:nvPr>
        </p:nvSpPr>
        <p:spPr/>
        <p:txBody>
          <a:bodyPr/>
          <a:lstStyle/>
          <a:p>
            <a:fld id="{45BDDD0D-2F8B-4BAE-A198-6A1FB3B9AF15}" type="datetime1">
              <a:rPr lang="en-US" noProof="0" smtClean="0"/>
              <a:t>4/7/26</a:t>
            </a:fld>
            <a:endParaRPr lang="en-GB" noProof="0" dirty="0"/>
          </a:p>
        </p:txBody>
      </p:sp>
      <p:pic>
        <p:nvPicPr>
          <p:cNvPr id="10" name="Grafik 9">
            <a:extLst>
              <a:ext uri="{FF2B5EF4-FFF2-40B4-BE49-F238E27FC236}">
                <a16:creationId xmlns:a16="http://schemas.microsoft.com/office/drawing/2014/main" id="{B27A43B2-B15F-4EAC-830E-234FB2B1CE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grpSp>
        <p:nvGrpSpPr>
          <p:cNvPr id="21" name="Gruppieren 20">
            <a:extLst>
              <a:ext uri="{FF2B5EF4-FFF2-40B4-BE49-F238E27FC236}">
                <a16:creationId xmlns:a16="http://schemas.microsoft.com/office/drawing/2014/main" id="{E992F245-EEED-C33F-B2F8-00A9954D75EA}"/>
              </a:ext>
            </a:extLst>
          </p:cNvPr>
          <p:cNvGrpSpPr/>
          <p:nvPr/>
        </p:nvGrpSpPr>
        <p:grpSpPr>
          <a:xfrm>
            <a:off x="270001" y="919684"/>
            <a:ext cx="6569123" cy="4577952"/>
            <a:chOff x="421194" y="868441"/>
            <a:chExt cx="6066840" cy="4262185"/>
          </a:xfrm>
        </p:grpSpPr>
        <p:pic>
          <p:nvPicPr>
            <p:cNvPr id="15" name="Grafik 14">
              <a:extLst>
                <a:ext uri="{FF2B5EF4-FFF2-40B4-BE49-F238E27FC236}">
                  <a16:creationId xmlns:a16="http://schemas.microsoft.com/office/drawing/2014/main" id="{A9AB8E54-FC3E-78D5-4C88-D51C673ED4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1194" y="868441"/>
              <a:ext cx="6066840" cy="4262185"/>
            </a:xfrm>
            <a:prstGeom prst="rect">
              <a:avLst/>
            </a:prstGeom>
          </p:spPr>
        </p:pic>
        <p:sp>
          <p:nvSpPr>
            <p:cNvPr id="17" name="Textfeld 16">
              <a:extLst>
                <a:ext uri="{FF2B5EF4-FFF2-40B4-BE49-F238E27FC236}">
                  <a16:creationId xmlns:a16="http://schemas.microsoft.com/office/drawing/2014/main" id="{F3166DD7-C023-D277-6DB4-06CBB5891F8F}"/>
                </a:ext>
              </a:extLst>
            </p:cNvPr>
            <p:cNvSpPr txBox="1"/>
            <p:nvPr/>
          </p:nvSpPr>
          <p:spPr>
            <a:xfrm>
              <a:off x="1490746" y="1797353"/>
              <a:ext cx="1292773" cy="165879"/>
            </a:xfrm>
            <a:prstGeom prst="rect">
              <a:avLst/>
            </a:prstGeom>
            <a:noFill/>
          </p:spPr>
          <p:txBody>
            <a:bodyPr wrap="square" lIns="0" tIns="0" rIns="0" bIns="0" rtlCol="0">
              <a:spAutoFit/>
            </a:bodyPr>
            <a:lstStyle/>
            <a:p>
              <a:r>
                <a:rPr lang="de-DE" sz="1100" dirty="0"/>
                <a:t>mean=4.33</a:t>
              </a:r>
              <a:endParaRPr lang="de-CH" sz="1100" dirty="0"/>
            </a:p>
          </p:txBody>
        </p:sp>
        <p:sp>
          <p:nvSpPr>
            <p:cNvPr id="18" name="Textfeld 17">
              <a:extLst>
                <a:ext uri="{FF2B5EF4-FFF2-40B4-BE49-F238E27FC236}">
                  <a16:creationId xmlns:a16="http://schemas.microsoft.com/office/drawing/2014/main" id="{B0A7452D-B0E7-22CA-5CDD-6BFADE25F277}"/>
                </a:ext>
              </a:extLst>
            </p:cNvPr>
            <p:cNvSpPr txBox="1"/>
            <p:nvPr/>
          </p:nvSpPr>
          <p:spPr>
            <a:xfrm>
              <a:off x="3936120" y="2042924"/>
              <a:ext cx="1292773" cy="165879"/>
            </a:xfrm>
            <a:prstGeom prst="rect">
              <a:avLst/>
            </a:prstGeom>
            <a:noFill/>
          </p:spPr>
          <p:txBody>
            <a:bodyPr wrap="square" lIns="0" tIns="0" rIns="0" bIns="0" rtlCol="0">
              <a:spAutoFit/>
            </a:bodyPr>
            <a:lstStyle/>
            <a:p>
              <a:r>
                <a:rPr lang="de-DE" sz="1100" dirty="0"/>
                <a:t>mean=3.93</a:t>
              </a:r>
              <a:endParaRPr lang="de-CH" sz="1100" dirty="0"/>
            </a:p>
          </p:txBody>
        </p:sp>
        <p:sp>
          <p:nvSpPr>
            <p:cNvPr id="19" name="Textfeld 18">
              <a:extLst>
                <a:ext uri="{FF2B5EF4-FFF2-40B4-BE49-F238E27FC236}">
                  <a16:creationId xmlns:a16="http://schemas.microsoft.com/office/drawing/2014/main" id="{6149808B-F168-228A-7A65-96B25AD6D502}"/>
                </a:ext>
              </a:extLst>
            </p:cNvPr>
            <p:cNvSpPr txBox="1"/>
            <p:nvPr/>
          </p:nvSpPr>
          <p:spPr>
            <a:xfrm>
              <a:off x="2693661" y="2027928"/>
              <a:ext cx="1292773" cy="165879"/>
            </a:xfrm>
            <a:prstGeom prst="rect">
              <a:avLst/>
            </a:prstGeom>
            <a:noFill/>
          </p:spPr>
          <p:txBody>
            <a:bodyPr wrap="square" lIns="0" tIns="0" rIns="0" bIns="0" rtlCol="0">
              <a:spAutoFit/>
            </a:bodyPr>
            <a:lstStyle/>
            <a:p>
              <a:r>
                <a:rPr lang="de-DE" sz="1100" dirty="0"/>
                <a:t>mean=3.95</a:t>
              </a:r>
              <a:endParaRPr lang="de-CH" sz="1100" dirty="0"/>
            </a:p>
          </p:txBody>
        </p:sp>
        <p:sp>
          <p:nvSpPr>
            <p:cNvPr id="20" name="Textfeld 19">
              <a:extLst>
                <a:ext uri="{FF2B5EF4-FFF2-40B4-BE49-F238E27FC236}">
                  <a16:creationId xmlns:a16="http://schemas.microsoft.com/office/drawing/2014/main" id="{07BC0896-4D00-DE83-D6F1-1703EDCC3CC0}"/>
                </a:ext>
              </a:extLst>
            </p:cNvPr>
            <p:cNvSpPr txBox="1"/>
            <p:nvPr/>
          </p:nvSpPr>
          <p:spPr>
            <a:xfrm>
              <a:off x="5171081" y="2037669"/>
              <a:ext cx="1292773" cy="165879"/>
            </a:xfrm>
            <a:prstGeom prst="rect">
              <a:avLst/>
            </a:prstGeom>
            <a:noFill/>
          </p:spPr>
          <p:txBody>
            <a:bodyPr wrap="square" lIns="0" tIns="0" rIns="0" bIns="0" rtlCol="0">
              <a:spAutoFit/>
            </a:bodyPr>
            <a:lstStyle/>
            <a:p>
              <a:r>
                <a:rPr lang="de-DE" sz="1100" dirty="0"/>
                <a:t>mean=3.88</a:t>
              </a:r>
              <a:endParaRPr lang="de-CH" sz="1100" dirty="0"/>
            </a:p>
          </p:txBody>
        </p:sp>
      </p:grpSp>
      <p:sp>
        <p:nvSpPr>
          <p:cNvPr id="4" name="Textplatzhalter 6">
            <a:extLst>
              <a:ext uri="{FF2B5EF4-FFF2-40B4-BE49-F238E27FC236}">
                <a16:creationId xmlns:a16="http://schemas.microsoft.com/office/drawing/2014/main" id="{D753DBA5-7E44-1BD0-ECB7-6BF64CC1531E}"/>
              </a:ext>
            </a:extLst>
          </p:cNvPr>
          <p:cNvSpPr txBox="1">
            <a:spLocks/>
          </p:cNvSpPr>
          <p:nvPr/>
        </p:nvSpPr>
        <p:spPr>
          <a:xfrm>
            <a:off x="273602" y="6127043"/>
            <a:ext cx="5734380" cy="125810"/>
          </a:xfrm>
          <a:prstGeom prst="rect">
            <a:avLst/>
          </a:prstGeom>
        </p:spPr>
        <p:txBody>
          <a:bodyPr vert="horz" lIns="0" tIns="0" rIns="0" bIns="0" rtlCol="0" anchor="b">
            <a:noAutofit/>
          </a:bodyPr>
          <a:lstStyle>
            <a:lvl1pPr marL="0" indent="0" algn="l" defTabSz="914377" rtl="0" eaLnBrk="1" latinLnBrk="0" hangingPunct="1">
              <a:lnSpc>
                <a:spcPct val="109000"/>
              </a:lnSpc>
              <a:spcBef>
                <a:spcPts val="0"/>
              </a:spcBef>
              <a:buFont typeface="+mj-lt"/>
              <a:buNone/>
              <a:defRPr sz="1200" kern="1200" spc="0" baseline="0">
                <a:solidFill>
                  <a:schemeClr val="tx1"/>
                </a:solidFill>
                <a:latin typeface="+mn-lt"/>
                <a:ea typeface="+mn-ea"/>
                <a:cs typeface="+mn-cs"/>
              </a:defRPr>
            </a:lvl1pPr>
            <a:lvl2pPr marL="22679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2pPr>
            <a:lvl3pPr marL="65878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3pPr>
            <a:lvl4pPr marL="1090773"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4pPr>
            <a:lvl5pPr marL="1522762"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Oesch et al., 2025, </a:t>
            </a:r>
            <a:r>
              <a:rPr lang="de-DE" dirty="0" err="1"/>
              <a:t>manuscript</a:t>
            </a:r>
            <a:r>
              <a:rPr lang="de-DE" dirty="0"/>
              <a:t> </a:t>
            </a:r>
            <a:r>
              <a:rPr lang="de-DE" dirty="0" err="1"/>
              <a:t>under</a:t>
            </a:r>
            <a:r>
              <a:rPr lang="de-DE" dirty="0"/>
              <a:t> review, </a:t>
            </a:r>
            <a:r>
              <a:rPr lang="de-DE" dirty="0" err="1"/>
              <a:t>please</a:t>
            </a:r>
            <a:r>
              <a:rPr lang="de-DE" dirty="0"/>
              <a:t> do not </a:t>
            </a:r>
            <a:r>
              <a:rPr lang="de-DE" dirty="0" err="1"/>
              <a:t>take</a:t>
            </a:r>
            <a:r>
              <a:rPr lang="de-DE" dirty="0"/>
              <a:t> </a:t>
            </a:r>
            <a:r>
              <a:rPr lang="de-DE" dirty="0" err="1"/>
              <a:t>pictures</a:t>
            </a:r>
            <a:r>
              <a:rPr lang="de-DE" dirty="0"/>
              <a:t> of </a:t>
            </a:r>
            <a:r>
              <a:rPr lang="de-DE" dirty="0" err="1"/>
              <a:t>this</a:t>
            </a:r>
            <a:r>
              <a:rPr lang="de-DE" dirty="0"/>
              <a:t> </a:t>
            </a:r>
            <a:r>
              <a:rPr lang="de-DE" dirty="0" err="1"/>
              <a:t>slide</a:t>
            </a:r>
            <a:r>
              <a:rPr lang="de-DE" dirty="0"/>
              <a:t>.</a:t>
            </a:r>
            <a:endParaRPr lang="de-CH" dirty="0"/>
          </a:p>
        </p:txBody>
      </p:sp>
    </p:spTree>
    <p:extLst>
      <p:ext uri="{BB962C8B-B14F-4D97-AF65-F5344CB8AC3E}">
        <p14:creationId xmlns:p14="http://schemas.microsoft.com/office/powerpoint/2010/main" val="413331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E410-B5DC-5C89-9E7B-FB6C8FF10BD1}"/>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57CC0E28-2F93-9008-F540-BBE59A4836B8}"/>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F324327F-7168-4224-1EC9-1EF13D92ADE9}"/>
              </a:ext>
            </a:extLst>
          </p:cNvPr>
          <p:cNvSpPr>
            <a:spLocks noGrp="1"/>
          </p:cNvSpPr>
          <p:nvPr>
            <p:ph type="sldNum" sz="quarter" idx="16"/>
          </p:nvPr>
        </p:nvSpPr>
        <p:spPr/>
        <p:txBody>
          <a:bodyPr/>
          <a:lstStyle/>
          <a:p>
            <a:fld id="{442AD375-037F-43D0-B059-5172DA06796A}" type="slidenum">
              <a:rPr lang="en-GB" noProof="0" smtClean="0"/>
              <a:pPr/>
              <a:t>22</a:t>
            </a:fld>
            <a:endParaRPr lang="en-GB" noProof="0" dirty="0"/>
          </a:p>
        </p:txBody>
      </p:sp>
      <p:sp>
        <p:nvSpPr>
          <p:cNvPr id="6" name="Titel 5">
            <a:extLst>
              <a:ext uri="{FF2B5EF4-FFF2-40B4-BE49-F238E27FC236}">
                <a16:creationId xmlns:a16="http://schemas.microsoft.com/office/drawing/2014/main" id="{85FE85AB-05B5-B869-5C8D-DD2D02A9EECB}"/>
              </a:ext>
            </a:extLst>
          </p:cNvPr>
          <p:cNvSpPr>
            <a:spLocks noGrp="1"/>
          </p:cNvSpPr>
          <p:nvPr>
            <p:ph type="title"/>
          </p:nvPr>
        </p:nvSpPr>
        <p:spPr>
          <a:xfrm>
            <a:off x="273602" y="245269"/>
            <a:ext cx="11439021" cy="845567"/>
          </a:xfrm>
        </p:spPr>
        <p:txBody>
          <a:bodyPr/>
          <a:lstStyle/>
          <a:p>
            <a:r>
              <a:rPr lang="de-DE" dirty="0" err="1"/>
              <a:t>Findings</a:t>
            </a:r>
            <a:r>
              <a:rPr lang="de-DE" dirty="0"/>
              <a:t> – </a:t>
            </a:r>
            <a:r>
              <a:rPr lang="de-DE" dirty="0" err="1"/>
              <a:t>Predictors</a:t>
            </a:r>
            <a:r>
              <a:rPr lang="de-DE" dirty="0"/>
              <a:t> of FSI </a:t>
            </a:r>
            <a:r>
              <a:rPr lang="de-DE" dirty="0" err="1"/>
              <a:t>integration</a:t>
            </a:r>
            <a:r>
              <a:rPr lang="de-DE" dirty="0"/>
              <a:t> and </a:t>
            </a:r>
            <a:r>
              <a:rPr lang="de-DE" dirty="0" err="1"/>
              <a:t>benefit</a:t>
            </a:r>
            <a:endParaRPr lang="de-CH" dirty="0"/>
          </a:p>
        </p:txBody>
      </p:sp>
      <p:sp>
        <p:nvSpPr>
          <p:cNvPr id="9" name="Datumsplatzhalter 8">
            <a:extLst>
              <a:ext uri="{FF2B5EF4-FFF2-40B4-BE49-F238E27FC236}">
                <a16:creationId xmlns:a16="http://schemas.microsoft.com/office/drawing/2014/main" id="{33DDA172-32BD-AA64-AFB7-E043FDB9DC37}"/>
              </a:ext>
            </a:extLst>
          </p:cNvPr>
          <p:cNvSpPr>
            <a:spLocks noGrp="1"/>
          </p:cNvSpPr>
          <p:nvPr>
            <p:ph type="dt" sz="half" idx="14"/>
          </p:nvPr>
        </p:nvSpPr>
        <p:spPr/>
        <p:txBody>
          <a:bodyPr/>
          <a:lstStyle/>
          <a:p>
            <a:fld id="{05FCED25-1698-4213-8821-23408A947B3E}" type="datetime1">
              <a:rPr lang="en-US" noProof="0" smtClean="0"/>
              <a:t>4/7/26</a:t>
            </a:fld>
            <a:endParaRPr lang="en-GB" noProof="0" dirty="0"/>
          </a:p>
        </p:txBody>
      </p:sp>
      <p:pic>
        <p:nvPicPr>
          <p:cNvPr id="4" name="Grafik 3">
            <a:extLst>
              <a:ext uri="{FF2B5EF4-FFF2-40B4-BE49-F238E27FC236}">
                <a16:creationId xmlns:a16="http://schemas.microsoft.com/office/drawing/2014/main" id="{A403CE64-ED60-443C-ECD8-8AEC9B5BC9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pic>
        <p:nvPicPr>
          <p:cNvPr id="8" name="Grafik 7">
            <a:extLst>
              <a:ext uri="{FF2B5EF4-FFF2-40B4-BE49-F238E27FC236}">
                <a16:creationId xmlns:a16="http://schemas.microsoft.com/office/drawing/2014/main" id="{2009137D-850E-27EA-E0CC-F64B47960D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8573" y="868441"/>
            <a:ext cx="9498169" cy="4793350"/>
          </a:xfrm>
          <a:prstGeom prst="rect">
            <a:avLst/>
          </a:prstGeom>
        </p:spPr>
      </p:pic>
      <p:sp>
        <p:nvSpPr>
          <p:cNvPr id="5" name="Textplatzhalter 6">
            <a:extLst>
              <a:ext uri="{FF2B5EF4-FFF2-40B4-BE49-F238E27FC236}">
                <a16:creationId xmlns:a16="http://schemas.microsoft.com/office/drawing/2014/main" id="{E9C0442C-5A21-ECE8-535C-1B8C19BBFD96}"/>
              </a:ext>
            </a:extLst>
          </p:cNvPr>
          <p:cNvSpPr txBox="1">
            <a:spLocks/>
          </p:cNvSpPr>
          <p:nvPr/>
        </p:nvSpPr>
        <p:spPr>
          <a:xfrm>
            <a:off x="273602" y="6127043"/>
            <a:ext cx="5734380" cy="125810"/>
          </a:xfrm>
          <a:prstGeom prst="rect">
            <a:avLst/>
          </a:prstGeom>
        </p:spPr>
        <p:txBody>
          <a:bodyPr vert="horz" lIns="0" tIns="0" rIns="0" bIns="0" rtlCol="0" anchor="b">
            <a:noAutofit/>
          </a:bodyPr>
          <a:lstStyle>
            <a:lvl1pPr marL="0" indent="0" algn="l" defTabSz="914377" rtl="0" eaLnBrk="1" latinLnBrk="0" hangingPunct="1">
              <a:lnSpc>
                <a:spcPct val="109000"/>
              </a:lnSpc>
              <a:spcBef>
                <a:spcPts val="0"/>
              </a:spcBef>
              <a:buFont typeface="+mj-lt"/>
              <a:buNone/>
              <a:defRPr sz="1200" kern="1200" spc="0" baseline="0">
                <a:solidFill>
                  <a:schemeClr val="tx1"/>
                </a:solidFill>
                <a:latin typeface="+mn-lt"/>
                <a:ea typeface="+mn-ea"/>
                <a:cs typeface="+mn-cs"/>
              </a:defRPr>
            </a:lvl1pPr>
            <a:lvl2pPr marL="22679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2pPr>
            <a:lvl3pPr marL="658784"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3pPr>
            <a:lvl4pPr marL="1090773"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4pPr>
            <a:lvl5pPr marL="1522762" indent="-226794" algn="l" defTabSz="914377"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Oesch et al., 2025, </a:t>
            </a:r>
            <a:r>
              <a:rPr lang="de-DE" dirty="0" err="1"/>
              <a:t>manuscript</a:t>
            </a:r>
            <a:r>
              <a:rPr lang="de-DE" dirty="0"/>
              <a:t> </a:t>
            </a:r>
            <a:r>
              <a:rPr lang="de-DE" dirty="0" err="1"/>
              <a:t>under</a:t>
            </a:r>
            <a:r>
              <a:rPr lang="de-DE" dirty="0"/>
              <a:t> review, </a:t>
            </a:r>
            <a:r>
              <a:rPr lang="de-DE" dirty="0" err="1"/>
              <a:t>please</a:t>
            </a:r>
            <a:r>
              <a:rPr lang="de-DE" dirty="0"/>
              <a:t> do not </a:t>
            </a:r>
            <a:r>
              <a:rPr lang="de-DE" dirty="0" err="1"/>
              <a:t>take</a:t>
            </a:r>
            <a:r>
              <a:rPr lang="de-DE" dirty="0"/>
              <a:t> </a:t>
            </a:r>
            <a:r>
              <a:rPr lang="de-DE" dirty="0" err="1"/>
              <a:t>pictures</a:t>
            </a:r>
            <a:r>
              <a:rPr lang="de-DE" dirty="0"/>
              <a:t> of </a:t>
            </a:r>
            <a:r>
              <a:rPr lang="de-DE" dirty="0" err="1"/>
              <a:t>this</a:t>
            </a:r>
            <a:r>
              <a:rPr lang="de-DE" dirty="0"/>
              <a:t> </a:t>
            </a:r>
            <a:r>
              <a:rPr lang="de-DE" dirty="0" err="1"/>
              <a:t>slide</a:t>
            </a:r>
            <a:r>
              <a:rPr lang="de-DE" dirty="0"/>
              <a:t>.</a:t>
            </a:r>
            <a:endParaRPr lang="de-CH" dirty="0"/>
          </a:p>
        </p:txBody>
      </p:sp>
    </p:spTree>
    <p:extLst>
      <p:ext uri="{BB962C8B-B14F-4D97-AF65-F5344CB8AC3E}">
        <p14:creationId xmlns:p14="http://schemas.microsoft.com/office/powerpoint/2010/main" val="2492529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79352E8-DC15-BA52-863E-94BDA1BD0C12}"/>
              </a:ext>
            </a:extLst>
          </p:cNvPr>
          <p:cNvSpPr>
            <a:spLocks noGrp="1"/>
          </p:cNvSpPr>
          <p:nvPr>
            <p:ph type="dt" sz="half" idx="14"/>
          </p:nvPr>
        </p:nvSpPr>
        <p:spPr/>
        <p:txBody>
          <a:bodyPr/>
          <a:lstStyle/>
          <a:p>
            <a:fld id="{9D9AF038-8110-492D-B99F-3FE6CB27BB76}" type="datetime1">
              <a:rPr lang="en-US" noProof="0" smtClean="0"/>
              <a:t>4/7/26</a:t>
            </a:fld>
            <a:endParaRPr lang="en-GB" noProof="0" dirty="0"/>
          </a:p>
        </p:txBody>
      </p:sp>
      <p:sp>
        <p:nvSpPr>
          <p:cNvPr id="3" name="Fußzeilenplatzhalter 2">
            <a:extLst>
              <a:ext uri="{FF2B5EF4-FFF2-40B4-BE49-F238E27FC236}">
                <a16:creationId xmlns:a16="http://schemas.microsoft.com/office/drawing/2014/main" id="{96ED8C3A-CBF4-B1F2-A190-1B871469054B}"/>
              </a:ext>
            </a:extLst>
          </p:cNvPr>
          <p:cNvSpPr>
            <a:spLocks noGrp="1"/>
          </p:cNvSpPr>
          <p:nvPr>
            <p:ph type="ftr" sz="quarter" idx="15"/>
          </p:nvPr>
        </p:nvSpPr>
        <p:spPr/>
        <p:txBody>
          <a:bodyPr/>
          <a:lstStyle/>
          <a:p>
            <a:r>
              <a:rPr lang="en-US" noProof="0" dirty="0"/>
              <a:t>Institute for Implementation Science in Health Care I Saskia Oesch, MSc</a:t>
            </a:r>
            <a:endParaRPr lang="en-GB" noProof="0" dirty="0"/>
          </a:p>
        </p:txBody>
      </p:sp>
      <p:sp>
        <p:nvSpPr>
          <p:cNvPr id="4" name="Foliennummernplatzhalter 3">
            <a:extLst>
              <a:ext uri="{FF2B5EF4-FFF2-40B4-BE49-F238E27FC236}">
                <a16:creationId xmlns:a16="http://schemas.microsoft.com/office/drawing/2014/main" id="{00F31870-ED40-CBBF-5E1A-9C88EA0D1464}"/>
              </a:ext>
            </a:extLst>
          </p:cNvPr>
          <p:cNvSpPr>
            <a:spLocks noGrp="1"/>
          </p:cNvSpPr>
          <p:nvPr>
            <p:ph type="sldNum" sz="quarter" idx="16"/>
          </p:nvPr>
        </p:nvSpPr>
        <p:spPr/>
        <p:txBody>
          <a:bodyPr/>
          <a:lstStyle/>
          <a:p>
            <a:fld id="{442AD375-037F-43D0-B059-5172DA06796A}" type="slidenum">
              <a:rPr lang="en-GB" noProof="0" smtClean="0"/>
              <a:pPr/>
              <a:t>23</a:t>
            </a:fld>
            <a:endParaRPr lang="en-GB" noProof="0" dirty="0"/>
          </a:p>
        </p:txBody>
      </p:sp>
      <p:sp>
        <p:nvSpPr>
          <p:cNvPr id="7" name="Titel 6">
            <a:extLst>
              <a:ext uri="{FF2B5EF4-FFF2-40B4-BE49-F238E27FC236}">
                <a16:creationId xmlns:a16="http://schemas.microsoft.com/office/drawing/2014/main" id="{214A2421-34B0-BD83-F737-938AE77040DF}"/>
              </a:ext>
            </a:extLst>
          </p:cNvPr>
          <p:cNvSpPr>
            <a:spLocks noGrp="1"/>
          </p:cNvSpPr>
          <p:nvPr>
            <p:ph type="title"/>
          </p:nvPr>
        </p:nvSpPr>
        <p:spPr/>
        <p:txBody>
          <a:bodyPr/>
          <a:lstStyle/>
          <a:p>
            <a:r>
              <a:rPr lang="de-DE" dirty="0" err="1"/>
              <a:t>Conclusion</a:t>
            </a:r>
            <a:endParaRPr lang="de-CH" dirty="0"/>
          </a:p>
        </p:txBody>
      </p:sp>
      <p:pic>
        <p:nvPicPr>
          <p:cNvPr id="5" name="Grafik 4">
            <a:extLst>
              <a:ext uri="{FF2B5EF4-FFF2-40B4-BE49-F238E27FC236}">
                <a16:creationId xmlns:a16="http://schemas.microsoft.com/office/drawing/2014/main" id="{2E6FD9BA-6B2A-6BF2-4BEE-AE8DD3992C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80030" y="165044"/>
            <a:ext cx="703397" cy="703397"/>
          </a:xfrm>
          <a:prstGeom prst="rect">
            <a:avLst/>
          </a:prstGeom>
        </p:spPr>
      </p:pic>
      <p:grpSp>
        <p:nvGrpSpPr>
          <p:cNvPr id="37" name="Gruppieren 36">
            <a:extLst>
              <a:ext uri="{FF2B5EF4-FFF2-40B4-BE49-F238E27FC236}">
                <a16:creationId xmlns:a16="http://schemas.microsoft.com/office/drawing/2014/main" id="{CDE72FDA-A67A-408C-42E6-93EE1D4B25BC}"/>
              </a:ext>
            </a:extLst>
          </p:cNvPr>
          <p:cNvGrpSpPr/>
          <p:nvPr/>
        </p:nvGrpSpPr>
        <p:grpSpPr>
          <a:xfrm>
            <a:off x="409378" y="2806163"/>
            <a:ext cx="10971144" cy="719016"/>
            <a:chOff x="412734" y="956160"/>
            <a:chExt cx="8408441" cy="845567"/>
          </a:xfrm>
          <a:solidFill>
            <a:schemeClr val="accent5">
              <a:lumMod val="60000"/>
              <a:lumOff val="40000"/>
            </a:schemeClr>
          </a:solidFill>
        </p:grpSpPr>
        <p:sp>
          <p:nvSpPr>
            <p:cNvPr id="20" name="Rechteck: abgerundete Ecken 19">
              <a:extLst>
                <a:ext uri="{FF2B5EF4-FFF2-40B4-BE49-F238E27FC236}">
                  <a16:creationId xmlns:a16="http://schemas.microsoft.com/office/drawing/2014/main" id="{72A76236-FE3E-88FF-CE32-26C9955F1B91}"/>
                </a:ext>
              </a:extLst>
            </p:cNvPr>
            <p:cNvSpPr/>
            <p:nvPr/>
          </p:nvSpPr>
          <p:spPr>
            <a:xfrm>
              <a:off x="412734" y="956160"/>
              <a:ext cx="8408441" cy="845567"/>
            </a:xfrm>
            <a:prstGeom prst="roundRect">
              <a:avLst/>
            </a:prstGeom>
            <a:gr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alpha val="90000"/>
                <a:hueOff val="0"/>
                <a:satOff val="0"/>
                <a:lumOff val="0"/>
                <a:alphaOff val="0"/>
              </a:schemeClr>
            </a:effectRef>
            <a:fontRef idx="minor">
              <a:schemeClr val="dk1"/>
            </a:fontRef>
          </p:style>
          <p:txBody>
            <a:bodyPr/>
            <a:lstStyle/>
            <a:p>
              <a:endParaRPr lang="de-CH" sz="1800"/>
            </a:p>
          </p:txBody>
        </p:sp>
        <p:sp>
          <p:nvSpPr>
            <p:cNvPr id="21" name="Rechteck: abgerundete Ecken 4">
              <a:extLst>
                <a:ext uri="{FF2B5EF4-FFF2-40B4-BE49-F238E27FC236}">
                  <a16:creationId xmlns:a16="http://schemas.microsoft.com/office/drawing/2014/main" id="{0BC32F92-3636-B441-D2D6-6E0AE769D066}"/>
                </a:ext>
              </a:extLst>
            </p:cNvPr>
            <p:cNvSpPr txBox="1"/>
            <p:nvPr/>
          </p:nvSpPr>
          <p:spPr>
            <a:xfrm>
              <a:off x="453669" y="1058154"/>
              <a:ext cx="8326570" cy="689813"/>
            </a:xfrm>
            <a:prstGeom prst="rect">
              <a:avLst/>
            </a:prstGeom>
            <a:grp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1346200" lvl="0" indent="0" algn="l" defTabSz="889000">
                <a:lnSpc>
                  <a:spcPct val="90000"/>
                </a:lnSpc>
                <a:spcBef>
                  <a:spcPct val="0"/>
                </a:spcBef>
                <a:spcAft>
                  <a:spcPct val="35000"/>
                </a:spcAft>
                <a:buNone/>
              </a:pPr>
              <a:r>
                <a:rPr lang="en-US" sz="2400" b="1" kern="1200" baseline="0" dirty="0"/>
                <a:t>Normalization</a:t>
              </a:r>
              <a:r>
                <a:rPr lang="en-US" sz="2400" kern="1200" baseline="0" dirty="0"/>
                <a:t> is associated with FSI </a:t>
              </a:r>
              <a:r>
                <a:rPr lang="en-US" sz="2400" b="1" kern="1200" baseline="0" dirty="0"/>
                <a:t>acceptability, appropriateness and feasibility.</a:t>
              </a:r>
              <a:endParaRPr lang="de-CH" sz="2400" kern="1200" dirty="0"/>
            </a:p>
          </p:txBody>
        </p:sp>
      </p:grpSp>
      <p:pic>
        <p:nvPicPr>
          <p:cNvPr id="19" name="Grafik 18" descr="Daumen hoch-Zeichen mit einfarbiger Füllung">
            <a:extLst>
              <a:ext uri="{FF2B5EF4-FFF2-40B4-BE49-F238E27FC236}">
                <a16:creationId xmlns:a16="http://schemas.microsoft.com/office/drawing/2014/main" id="{90BB641A-5E2A-63E1-F057-73CD22CA0B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9487" y="2814856"/>
            <a:ext cx="470284" cy="640414"/>
          </a:xfrm>
          <a:prstGeom prst="rect">
            <a:avLst/>
          </a:prstGeom>
        </p:spPr>
      </p:pic>
      <p:grpSp>
        <p:nvGrpSpPr>
          <p:cNvPr id="38" name="Gruppieren 37">
            <a:extLst>
              <a:ext uri="{FF2B5EF4-FFF2-40B4-BE49-F238E27FC236}">
                <a16:creationId xmlns:a16="http://schemas.microsoft.com/office/drawing/2014/main" id="{5FD0D379-1C13-33F3-2503-8B1811351D39}"/>
              </a:ext>
            </a:extLst>
          </p:cNvPr>
          <p:cNvGrpSpPr/>
          <p:nvPr/>
        </p:nvGrpSpPr>
        <p:grpSpPr>
          <a:xfrm>
            <a:off x="405074" y="4255954"/>
            <a:ext cx="10955789" cy="719016"/>
            <a:chOff x="412734" y="956160"/>
            <a:chExt cx="8408441" cy="845567"/>
          </a:xfrm>
          <a:solidFill>
            <a:schemeClr val="accent5">
              <a:lumMod val="40000"/>
              <a:lumOff val="60000"/>
            </a:schemeClr>
          </a:solidFill>
        </p:grpSpPr>
        <p:sp>
          <p:nvSpPr>
            <p:cNvPr id="39" name="Rechteck: abgerundete Ecken 38">
              <a:extLst>
                <a:ext uri="{FF2B5EF4-FFF2-40B4-BE49-F238E27FC236}">
                  <a16:creationId xmlns:a16="http://schemas.microsoft.com/office/drawing/2014/main" id="{34781D41-302D-8B6F-8E56-0825BCFD3796}"/>
                </a:ext>
              </a:extLst>
            </p:cNvPr>
            <p:cNvSpPr/>
            <p:nvPr/>
          </p:nvSpPr>
          <p:spPr>
            <a:xfrm>
              <a:off x="412734" y="956160"/>
              <a:ext cx="8408441" cy="845567"/>
            </a:xfrm>
            <a:prstGeom prst="roundRect">
              <a:avLst/>
            </a:prstGeom>
            <a:gr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alpha val="90000"/>
                <a:hueOff val="0"/>
                <a:satOff val="0"/>
                <a:lumOff val="0"/>
                <a:alphaOff val="0"/>
              </a:schemeClr>
            </a:effectRef>
            <a:fontRef idx="minor">
              <a:schemeClr val="dk1"/>
            </a:fontRef>
          </p:style>
          <p:txBody>
            <a:bodyPr/>
            <a:lstStyle/>
            <a:p>
              <a:endParaRPr lang="de-CH" sz="1400"/>
            </a:p>
          </p:txBody>
        </p:sp>
        <p:sp>
          <p:nvSpPr>
            <p:cNvPr id="40" name="Rechteck: abgerundete Ecken 4">
              <a:extLst>
                <a:ext uri="{FF2B5EF4-FFF2-40B4-BE49-F238E27FC236}">
                  <a16:creationId xmlns:a16="http://schemas.microsoft.com/office/drawing/2014/main" id="{EE5199EB-5FBE-4A79-6473-D16C1AEF511F}"/>
                </a:ext>
              </a:extLst>
            </p:cNvPr>
            <p:cNvSpPr txBox="1"/>
            <p:nvPr/>
          </p:nvSpPr>
          <p:spPr>
            <a:xfrm>
              <a:off x="453669" y="1058154"/>
              <a:ext cx="8326570" cy="722372"/>
            </a:xfrm>
            <a:prstGeom prst="rect">
              <a:avLst/>
            </a:prstGeom>
            <a:grp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1346200" lvl="0" indent="0" algn="l" defTabSz="889000">
                <a:lnSpc>
                  <a:spcPct val="90000"/>
                </a:lnSpc>
                <a:spcBef>
                  <a:spcPct val="0"/>
                </a:spcBef>
                <a:spcAft>
                  <a:spcPct val="35000"/>
                </a:spcAft>
                <a:buNone/>
              </a:pPr>
              <a:r>
                <a:rPr lang="en-US" sz="2400" b="1" kern="1200" baseline="0" dirty="0">
                  <a:latin typeface="Source Sans Pro"/>
                  <a:ea typeface="+mn-ea"/>
                  <a:cs typeface="+mn-cs"/>
                </a:rPr>
                <a:t>Feasibility</a:t>
              </a:r>
              <a:r>
                <a:rPr lang="en-US" sz="2400" kern="1200" baseline="0" dirty="0">
                  <a:latin typeface="Source Sans Pro"/>
                  <a:ea typeface="+mn-ea"/>
                  <a:cs typeface="+mn-cs"/>
                </a:rPr>
                <a:t> – critical to </a:t>
              </a:r>
              <a:r>
                <a:rPr lang="en-US" sz="2400" b="1" kern="1200" baseline="0" dirty="0">
                  <a:latin typeface="Source Sans Pro"/>
                  <a:ea typeface="+mn-ea"/>
                  <a:cs typeface="+mn-cs"/>
                </a:rPr>
                <a:t>sustainability</a:t>
              </a:r>
              <a:r>
                <a:rPr lang="en-US" sz="2400" kern="1200" baseline="0" dirty="0">
                  <a:latin typeface="Source Sans Pro"/>
                  <a:ea typeface="+mn-ea"/>
                  <a:cs typeface="+mn-cs"/>
                </a:rPr>
                <a:t> in complex health interventions.</a:t>
              </a:r>
              <a:endParaRPr lang="de-CH" sz="2400" kern="1200" baseline="0" dirty="0">
                <a:latin typeface="Source Sans Pro"/>
                <a:ea typeface="+mn-ea"/>
                <a:cs typeface="+mn-cs"/>
              </a:endParaRPr>
            </a:p>
          </p:txBody>
        </p:sp>
      </p:grpSp>
      <p:grpSp>
        <p:nvGrpSpPr>
          <p:cNvPr id="44" name="Gruppieren 43">
            <a:extLst>
              <a:ext uri="{FF2B5EF4-FFF2-40B4-BE49-F238E27FC236}">
                <a16:creationId xmlns:a16="http://schemas.microsoft.com/office/drawing/2014/main" id="{042BEE0F-E556-BDA1-4B5B-36E7D0F7A906}"/>
              </a:ext>
            </a:extLst>
          </p:cNvPr>
          <p:cNvGrpSpPr/>
          <p:nvPr/>
        </p:nvGrpSpPr>
        <p:grpSpPr>
          <a:xfrm>
            <a:off x="405074" y="1444531"/>
            <a:ext cx="10995109" cy="719016"/>
            <a:chOff x="412734" y="956160"/>
            <a:chExt cx="8408441" cy="845567"/>
          </a:xfrm>
        </p:grpSpPr>
        <p:sp>
          <p:nvSpPr>
            <p:cNvPr id="45" name="Rechteck: abgerundete Ecken 44">
              <a:extLst>
                <a:ext uri="{FF2B5EF4-FFF2-40B4-BE49-F238E27FC236}">
                  <a16:creationId xmlns:a16="http://schemas.microsoft.com/office/drawing/2014/main" id="{C0003E13-C2C6-F5F1-E79C-F323C0D30FA6}"/>
                </a:ext>
              </a:extLst>
            </p:cNvPr>
            <p:cNvSpPr/>
            <p:nvPr/>
          </p:nvSpPr>
          <p:spPr>
            <a:xfrm>
              <a:off x="412734" y="956160"/>
              <a:ext cx="8408441" cy="845567"/>
            </a:xfrm>
            <a:prstGeom prst="roundRect">
              <a:avLst/>
            </a:prstGeom>
            <a:solidFill>
              <a:schemeClr val="accent4">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alpha val="90000"/>
                <a:hueOff val="0"/>
                <a:satOff val="0"/>
                <a:lumOff val="0"/>
                <a:alphaOff val="0"/>
              </a:schemeClr>
            </a:effectRef>
            <a:fontRef idx="minor">
              <a:schemeClr val="dk1"/>
            </a:fontRef>
          </p:style>
          <p:txBody>
            <a:bodyPr/>
            <a:lstStyle/>
            <a:p>
              <a:endParaRPr lang="de-CH" dirty="0"/>
            </a:p>
          </p:txBody>
        </p:sp>
        <p:sp>
          <p:nvSpPr>
            <p:cNvPr id="46" name="Rechteck: abgerundete Ecken 4">
              <a:extLst>
                <a:ext uri="{FF2B5EF4-FFF2-40B4-BE49-F238E27FC236}">
                  <a16:creationId xmlns:a16="http://schemas.microsoft.com/office/drawing/2014/main" id="{3A0381D8-18A0-D8F9-E849-347AE34E05C3}"/>
                </a:ext>
              </a:extLst>
            </p:cNvPr>
            <p:cNvSpPr txBox="1"/>
            <p:nvPr/>
          </p:nvSpPr>
          <p:spPr>
            <a:xfrm>
              <a:off x="453669" y="1011904"/>
              <a:ext cx="8326570" cy="734080"/>
            </a:xfrm>
            <a:prstGeom prst="rect">
              <a:avLst/>
            </a:prstGeom>
            <a:solidFill>
              <a:schemeClr val="accent4">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1346200" lvl="0" indent="0" algn="l" defTabSz="889000">
                <a:lnSpc>
                  <a:spcPct val="90000"/>
                </a:lnSpc>
                <a:spcBef>
                  <a:spcPct val="0"/>
                </a:spcBef>
                <a:spcAft>
                  <a:spcPct val="35000"/>
                </a:spcAft>
                <a:buNone/>
              </a:pPr>
              <a:r>
                <a:rPr lang="en-US" sz="2400" b="1" kern="1200" baseline="0" dirty="0">
                  <a:latin typeface="Source Sans Pro"/>
                  <a:ea typeface="+mn-ea"/>
                  <a:cs typeface="+mn-cs"/>
                </a:rPr>
                <a:t>FSI</a:t>
              </a:r>
              <a:r>
                <a:rPr lang="en-US" sz="2400" kern="1200" baseline="0" dirty="0">
                  <a:latin typeface="Source Sans Pro"/>
                  <a:ea typeface="+mn-ea"/>
                  <a:cs typeface="+mn-cs"/>
                </a:rPr>
                <a:t> as an acceptable, appropriate, feasible and beneficial </a:t>
              </a:r>
              <a:r>
                <a:rPr lang="en-US" sz="2400" b="1" kern="1200" baseline="0" dirty="0">
                  <a:latin typeface="Source Sans Pro"/>
                  <a:ea typeface="+mn-ea"/>
                  <a:cs typeface="+mn-cs"/>
                </a:rPr>
                <a:t>nursing health intervention</a:t>
              </a:r>
              <a:r>
                <a:rPr lang="en-US" sz="2400" kern="1200" baseline="0" dirty="0">
                  <a:latin typeface="Source Sans Pro"/>
                  <a:ea typeface="+mn-ea"/>
                  <a:cs typeface="+mn-cs"/>
                </a:rPr>
                <a:t>. </a:t>
              </a:r>
            </a:p>
          </p:txBody>
        </p:sp>
      </p:grpSp>
      <p:pic>
        <p:nvPicPr>
          <p:cNvPr id="52" name="Grafik 51" descr="Puzzleteile mit einfarbiger Füllung">
            <a:extLst>
              <a:ext uri="{FF2B5EF4-FFF2-40B4-BE49-F238E27FC236}">
                <a16:creationId xmlns:a16="http://schemas.microsoft.com/office/drawing/2014/main" id="{D5FA74EA-A0E1-C751-C970-C27479CF57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3240" y="4266237"/>
            <a:ext cx="636872" cy="636872"/>
          </a:xfrm>
          <a:prstGeom prst="rect">
            <a:avLst/>
          </a:prstGeom>
        </p:spPr>
      </p:pic>
      <p:pic>
        <p:nvPicPr>
          <p:cNvPr id="34" name="Grafik 33" descr="Pflege mit einfarbiger Füllung">
            <a:extLst>
              <a:ext uri="{FF2B5EF4-FFF2-40B4-BE49-F238E27FC236}">
                <a16:creationId xmlns:a16="http://schemas.microsoft.com/office/drawing/2014/main" id="{49927BAC-E780-91A7-B819-7A222A17D51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2560" y="1422023"/>
            <a:ext cx="671616" cy="671616"/>
          </a:xfrm>
          <a:prstGeom prst="rect">
            <a:avLst/>
          </a:prstGeom>
        </p:spPr>
      </p:pic>
    </p:spTree>
    <p:extLst>
      <p:ext uri="{BB962C8B-B14F-4D97-AF65-F5344CB8AC3E}">
        <p14:creationId xmlns:p14="http://schemas.microsoft.com/office/powerpoint/2010/main" val="22481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8F44-E427-914C-0C23-26763D164FD1}"/>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50E8E6A3-6C01-3F8B-8D86-5BE54C13EC5C}"/>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4EC83EED-A9D6-B1EA-8DCD-47090F8EBEB9}"/>
              </a:ext>
            </a:extLst>
          </p:cNvPr>
          <p:cNvSpPr>
            <a:spLocks noGrp="1"/>
          </p:cNvSpPr>
          <p:nvPr>
            <p:ph type="sldNum" sz="quarter" idx="16"/>
          </p:nvPr>
        </p:nvSpPr>
        <p:spPr/>
        <p:txBody>
          <a:bodyPr/>
          <a:lstStyle/>
          <a:p>
            <a:fld id="{442AD375-037F-43D0-B059-5172DA06796A}" type="slidenum">
              <a:rPr lang="en-GB" noProof="0" smtClean="0"/>
              <a:pPr/>
              <a:t>24</a:t>
            </a:fld>
            <a:endParaRPr lang="en-GB" noProof="0" dirty="0"/>
          </a:p>
        </p:txBody>
      </p:sp>
      <p:sp>
        <p:nvSpPr>
          <p:cNvPr id="10" name="Textfeld 9">
            <a:extLst>
              <a:ext uri="{FF2B5EF4-FFF2-40B4-BE49-F238E27FC236}">
                <a16:creationId xmlns:a16="http://schemas.microsoft.com/office/drawing/2014/main" id="{A69D39DB-69D3-A0E4-2932-56FF91E7E7FE}"/>
              </a:ext>
            </a:extLst>
          </p:cNvPr>
          <p:cNvSpPr txBox="1"/>
          <p:nvPr/>
        </p:nvSpPr>
        <p:spPr>
          <a:xfrm>
            <a:off x="-167017" y="42757"/>
            <a:ext cx="8313683" cy="1734321"/>
          </a:xfrm>
          <a:prstGeom prst="rect">
            <a:avLst/>
          </a:prstGeom>
          <a:noFill/>
        </p:spPr>
        <p:txBody>
          <a:bodyPr wrap="square" lIns="0" tIns="0" rIns="0" bIns="0" rtlCol="0">
            <a:spAutoFit/>
          </a:bodyPr>
          <a:lstStyle/>
          <a:p>
            <a:pPr algn="r"/>
            <a:r>
              <a:rPr lang="de-DE" sz="11500" b="1" dirty="0">
                <a:solidFill>
                  <a:srgbClr val="E07E01"/>
                </a:solidFill>
              </a:rPr>
              <a:t>THANK YOU!</a:t>
            </a:r>
            <a:endParaRPr lang="de-CH" sz="11500" b="1" dirty="0">
              <a:solidFill>
                <a:srgbClr val="E07E01"/>
              </a:solidFill>
            </a:endParaRPr>
          </a:p>
        </p:txBody>
      </p:sp>
      <p:pic>
        <p:nvPicPr>
          <p:cNvPr id="4" name="Inhaltsplatzhalter 12">
            <a:extLst>
              <a:ext uri="{FF2B5EF4-FFF2-40B4-BE49-F238E27FC236}">
                <a16:creationId xmlns:a16="http://schemas.microsoft.com/office/drawing/2014/main" id="{932A57DF-1E54-A7A1-6ED3-39A3AC31616F}"/>
              </a:ext>
            </a:extLst>
          </p:cNvPr>
          <p:cNvPicPr>
            <a:picLocks noChangeAspect="1"/>
          </p:cNvPicPr>
          <p:nvPr/>
        </p:nvPicPr>
        <p:blipFill>
          <a:blip r:embed="rId3"/>
          <a:stretch>
            <a:fillRect/>
          </a:stretch>
        </p:blipFill>
        <p:spPr bwMode="auto">
          <a:xfrm>
            <a:off x="7664135" y="5218647"/>
            <a:ext cx="1780237" cy="4035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5" name="Picture 2">
            <a:extLst>
              <a:ext uri="{FF2B5EF4-FFF2-40B4-BE49-F238E27FC236}">
                <a16:creationId xmlns:a16="http://schemas.microsoft.com/office/drawing/2014/main" id="{C5204262-6C13-80D4-674B-C9E0F09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691" y="5625188"/>
            <a:ext cx="2501790" cy="60854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5538CAB-F1D0-D32D-C7C7-D9973EAA118C}"/>
              </a:ext>
            </a:extLst>
          </p:cNvPr>
          <p:cNvPicPr>
            <a:picLocks noChangeAspect="1"/>
          </p:cNvPicPr>
          <p:nvPr/>
        </p:nvPicPr>
        <p:blipFill>
          <a:blip r:embed="rId5"/>
          <a:stretch>
            <a:fillRect/>
          </a:stretch>
        </p:blipFill>
        <p:spPr>
          <a:xfrm>
            <a:off x="257248" y="5296918"/>
            <a:ext cx="7167064" cy="994142"/>
          </a:xfrm>
          <a:prstGeom prst="rect">
            <a:avLst/>
          </a:prstGeom>
        </p:spPr>
      </p:pic>
      <p:sp>
        <p:nvSpPr>
          <p:cNvPr id="7" name="Datumsplatzhalter 6">
            <a:extLst>
              <a:ext uri="{FF2B5EF4-FFF2-40B4-BE49-F238E27FC236}">
                <a16:creationId xmlns:a16="http://schemas.microsoft.com/office/drawing/2014/main" id="{17517689-5168-28D5-B0A9-8AF6BE76CEB7}"/>
              </a:ext>
            </a:extLst>
          </p:cNvPr>
          <p:cNvSpPr>
            <a:spLocks noGrp="1"/>
          </p:cNvSpPr>
          <p:nvPr>
            <p:ph type="dt" sz="half" idx="14"/>
          </p:nvPr>
        </p:nvSpPr>
        <p:spPr/>
        <p:txBody>
          <a:bodyPr/>
          <a:lstStyle/>
          <a:p>
            <a:fld id="{F6CF2D75-66C3-4C54-B8C0-6DF7588682A6}" type="datetime1">
              <a:rPr lang="en-US" noProof="0" smtClean="0"/>
              <a:t>4/7/26</a:t>
            </a:fld>
            <a:endParaRPr lang="en-GB" noProof="0" dirty="0"/>
          </a:p>
        </p:txBody>
      </p:sp>
      <p:pic>
        <p:nvPicPr>
          <p:cNvPr id="11" name="Grafik 10">
            <a:extLst>
              <a:ext uri="{FF2B5EF4-FFF2-40B4-BE49-F238E27FC236}">
                <a16:creationId xmlns:a16="http://schemas.microsoft.com/office/drawing/2014/main" id="{D5FFCEB7-D64B-BDDB-2182-463D112A86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77623" y="2526121"/>
            <a:ext cx="2577187" cy="2577187"/>
          </a:xfrm>
          <a:prstGeom prst="rect">
            <a:avLst/>
          </a:prstGeom>
        </p:spPr>
      </p:pic>
      <p:sp>
        <p:nvSpPr>
          <p:cNvPr id="13" name="Textfeld 12">
            <a:extLst>
              <a:ext uri="{FF2B5EF4-FFF2-40B4-BE49-F238E27FC236}">
                <a16:creationId xmlns:a16="http://schemas.microsoft.com/office/drawing/2014/main" id="{5A809257-BBAF-D9D4-65FD-CEB8AB68D4B2}"/>
              </a:ext>
            </a:extLst>
          </p:cNvPr>
          <p:cNvSpPr txBox="1"/>
          <p:nvPr/>
        </p:nvSpPr>
        <p:spPr>
          <a:xfrm>
            <a:off x="267093" y="3205170"/>
            <a:ext cx="3027893" cy="1328954"/>
          </a:xfrm>
          <a:prstGeom prst="rect">
            <a:avLst/>
          </a:prstGeom>
          <a:noFill/>
        </p:spPr>
        <p:txBody>
          <a:bodyPr wrap="square">
            <a:spAutoFit/>
          </a:bodyPr>
          <a:lstStyle/>
          <a:p>
            <a:r>
              <a:rPr lang="en-US" b="1" dirty="0"/>
              <a:t>CONTACT</a:t>
            </a:r>
          </a:p>
          <a:p>
            <a:r>
              <a:rPr lang="en-US" dirty="0"/>
              <a:t>Saskia Oesch</a:t>
            </a:r>
          </a:p>
          <a:p>
            <a:r>
              <a:rPr lang="en-US" dirty="0"/>
              <a:t>saskia.oesch2@uzh.ch                   </a:t>
            </a:r>
          </a:p>
          <a:p>
            <a:r>
              <a:rPr lang="en-US" dirty="0"/>
              <a:t>www.ifis.uzh.ch</a:t>
            </a:r>
            <a:r>
              <a:rPr lang="en-US" sz="1800" b="0" i="0" dirty="0">
                <a:solidFill>
                  <a:srgbClr val="242424"/>
                </a:solidFill>
                <a:effectLst/>
                <a:latin typeface="Source Sans Pro" panose="020B0503030403020204" pitchFamily="34" charset="0"/>
              </a:rPr>
              <a:t> </a:t>
            </a:r>
          </a:p>
          <a:p>
            <a:r>
              <a:rPr lang="en-US" b="0" i="0" dirty="0">
                <a:solidFill>
                  <a:srgbClr val="242424"/>
                </a:solidFill>
                <a:effectLst/>
                <a:latin typeface="Source Sans Pro" panose="020B0503030403020204" pitchFamily="34" charset="0"/>
              </a:rPr>
              <a:t>Find </a:t>
            </a:r>
            <a:r>
              <a:rPr lang="en-US" b="0" i="0" dirty="0" err="1">
                <a:solidFill>
                  <a:srgbClr val="242424"/>
                </a:solidFill>
                <a:effectLst/>
                <a:latin typeface="Source Sans Pro" panose="020B0503030403020204" pitchFamily="34" charset="0"/>
              </a:rPr>
              <a:t>IfIS</a:t>
            </a:r>
            <a:r>
              <a:rPr lang="en-US" b="0" i="0" dirty="0">
                <a:solidFill>
                  <a:srgbClr val="242424"/>
                </a:solidFill>
                <a:effectLst/>
                <a:latin typeface="Source Sans Pro" panose="020B0503030403020204" pitchFamily="34" charset="0"/>
              </a:rPr>
              <a:t> on </a:t>
            </a:r>
            <a:r>
              <a:rPr lang="en-US" b="0" i="0" u="sng" dirty="0">
                <a:solidFill>
                  <a:srgbClr val="467886"/>
                </a:solidFill>
                <a:effectLst/>
                <a:latin typeface="Source Sans Pro" panose="020B0503030403020204" pitchFamily="34" charset="0"/>
                <a:hlinkClick r:id="rId7" tooltip="https://www.linkedin.com/company/ifis-uzh/"/>
              </a:rPr>
              <a:t>LinkedIn</a:t>
            </a:r>
            <a:r>
              <a:rPr lang="en-US" b="0" i="0" dirty="0">
                <a:solidFill>
                  <a:srgbClr val="242424"/>
                </a:solidFill>
                <a:effectLst/>
                <a:latin typeface="Source Sans Pro" panose="020B0503030403020204" pitchFamily="34" charset="0"/>
              </a:rPr>
              <a:t> and </a:t>
            </a:r>
            <a:r>
              <a:rPr lang="en-US" b="0" i="0" u="sng" dirty="0">
                <a:solidFill>
                  <a:srgbClr val="467886"/>
                </a:solidFill>
                <a:effectLst/>
                <a:latin typeface="Source Sans Pro" panose="020B0503030403020204" pitchFamily="34" charset="0"/>
                <a:hlinkClick r:id="rId8" tooltip="https://bsky.app/profile/uzh-ifisuzhch.bsky.social"/>
              </a:rPr>
              <a:t>Bluesky</a:t>
            </a:r>
            <a:endParaRPr lang="en-US" sz="1400" dirty="0"/>
          </a:p>
        </p:txBody>
      </p:sp>
      <p:pic>
        <p:nvPicPr>
          <p:cNvPr id="9" name="Grafik 8">
            <a:extLst>
              <a:ext uri="{FF2B5EF4-FFF2-40B4-BE49-F238E27FC236}">
                <a16:creationId xmlns:a16="http://schemas.microsoft.com/office/drawing/2014/main" id="{E166BE2F-4865-17C4-AF45-F63C7898E7C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54810" y="4453098"/>
            <a:ext cx="627825" cy="627825"/>
          </a:xfrm>
          <a:prstGeom prst="rect">
            <a:avLst/>
          </a:prstGeom>
        </p:spPr>
      </p:pic>
      <p:pic>
        <p:nvPicPr>
          <p:cNvPr id="15" name="Grafik 14">
            <a:extLst>
              <a:ext uri="{FF2B5EF4-FFF2-40B4-BE49-F238E27FC236}">
                <a16:creationId xmlns:a16="http://schemas.microsoft.com/office/drawing/2014/main" id="{5A3DC397-7505-BC48-D2A9-1E3442E1599D}"/>
              </a:ext>
            </a:extLst>
          </p:cNvPr>
          <p:cNvPicPr>
            <a:picLocks noChangeAspect="1"/>
          </p:cNvPicPr>
          <p:nvPr/>
        </p:nvPicPr>
        <p:blipFill>
          <a:blip r:embed="rId10"/>
          <a:stretch>
            <a:fillRect/>
          </a:stretch>
        </p:blipFill>
        <p:spPr>
          <a:xfrm>
            <a:off x="336666" y="4541641"/>
            <a:ext cx="641318" cy="641318"/>
          </a:xfrm>
          <a:prstGeom prst="rect">
            <a:avLst/>
          </a:prstGeom>
        </p:spPr>
      </p:pic>
    </p:spTree>
    <p:extLst>
      <p:ext uri="{BB962C8B-B14F-4D97-AF65-F5344CB8AC3E}">
        <p14:creationId xmlns:p14="http://schemas.microsoft.com/office/powerpoint/2010/main" val="2908651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BEE7-C684-122E-242B-FFCCDEF8F2DE}"/>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27E70DEA-2D8E-1AE0-E73C-647012A33D78}"/>
              </a:ext>
            </a:extLst>
          </p:cNvPr>
          <p:cNvSpPr>
            <a:spLocks noGrp="1"/>
          </p:cNvSpPr>
          <p:nvPr>
            <p:ph type="ftr" sz="quarter" idx="15"/>
          </p:nvPr>
        </p:nvSpPr>
        <p:spPr/>
        <p:txBody>
          <a:bodyPr/>
          <a:lstStyle/>
          <a:p>
            <a:r>
              <a:rPr lang="en-US" noProof="0"/>
              <a:t>Institute for Implementation Science in Health Care I Saskia Oesch, MSc</a:t>
            </a:r>
            <a:endParaRPr lang="en-GB" noProof="0" dirty="0"/>
          </a:p>
        </p:txBody>
      </p:sp>
      <p:sp>
        <p:nvSpPr>
          <p:cNvPr id="3" name="Foliennummernplatzhalter 2">
            <a:extLst>
              <a:ext uri="{FF2B5EF4-FFF2-40B4-BE49-F238E27FC236}">
                <a16:creationId xmlns:a16="http://schemas.microsoft.com/office/drawing/2014/main" id="{F59353C1-6512-F790-7F6A-45C2323E691F}"/>
              </a:ext>
            </a:extLst>
          </p:cNvPr>
          <p:cNvSpPr>
            <a:spLocks noGrp="1"/>
          </p:cNvSpPr>
          <p:nvPr>
            <p:ph type="sldNum" sz="quarter" idx="16"/>
          </p:nvPr>
        </p:nvSpPr>
        <p:spPr/>
        <p:txBody>
          <a:bodyPr/>
          <a:lstStyle/>
          <a:p>
            <a:fld id="{442AD375-037F-43D0-B059-5172DA06796A}" type="slidenum">
              <a:rPr lang="en-GB" noProof="0" smtClean="0"/>
              <a:pPr/>
              <a:t>25</a:t>
            </a:fld>
            <a:endParaRPr lang="en-GB" noProof="0" dirty="0"/>
          </a:p>
        </p:txBody>
      </p:sp>
      <p:sp>
        <p:nvSpPr>
          <p:cNvPr id="5" name="Inhaltsplatzhalter 4">
            <a:extLst>
              <a:ext uri="{FF2B5EF4-FFF2-40B4-BE49-F238E27FC236}">
                <a16:creationId xmlns:a16="http://schemas.microsoft.com/office/drawing/2014/main" id="{6751999C-F10E-45BD-7DB5-C8266C47BDF8}"/>
              </a:ext>
            </a:extLst>
          </p:cNvPr>
          <p:cNvSpPr>
            <a:spLocks noGrp="1"/>
          </p:cNvSpPr>
          <p:nvPr>
            <p:ph idx="1"/>
          </p:nvPr>
        </p:nvSpPr>
        <p:spPr>
          <a:xfrm>
            <a:off x="271462" y="1371600"/>
            <a:ext cx="11441161" cy="4628621"/>
          </a:xfrm>
        </p:spPr>
        <p:txBody>
          <a:bodyPr/>
          <a:lstStyle/>
          <a:p>
            <a:pPr marL="342900" indent="-342900">
              <a:buFont typeface="+mj-lt"/>
              <a:buAutoNum type="arabicPeriod"/>
            </a:pPr>
            <a:r>
              <a:rPr lang="en-US" dirty="0">
                <a:latin typeface="+mj-lt"/>
                <a:ea typeface="Calibri" panose="020F0502020204030204" pitchFamily="34" charset="0"/>
              </a:rPr>
              <a:t>Freund J, Piotrowski A, </a:t>
            </a:r>
            <a:r>
              <a:rPr lang="en-US" dirty="0" err="1">
                <a:latin typeface="+mj-lt"/>
                <a:ea typeface="Calibri" panose="020F0502020204030204" pitchFamily="34" charset="0"/>
              </a:rPr>
              <a:t>Bührmann</a:t>
            </a:r>
            <a:r>
              <a:rPr lang="en-US" dirty="0">
                <a:latin typeface="+mj-lt"/>
                <a:ea typeface="Calibri" panose="020F0502020204030204" pitchFamily="34" charset="0"/>
              </a:rPr>
              <a:t> L, Oehler C, </a:t>
            </a:r>
            <a:r>
              <a:rPr lang="en-US" dirty="0" err="1">
                <a:latin typeface="+mj-lt"/>
                <a:ea typeface="Calibri" panose="020F0502020204030204" pitchFamily="34" charset="0"/>
              </a:rPr>
              <a:t>Titzler</a:t>
            </a:r>
            <a:r>
              <a:rPr lang="en-US" dirty="0">
                <a:latin typeface="+mj-lt"/>
                <a:ea typeface="Calibri" panose="020F0502020204030204" pitchFamily="34" charset="0"/>
              </a:rPr>
              <a:t> I, Netter A-L, et al. Validation of the German </a:t>
            </a:r>
            <a:r>
              <a:rPr lang="en-US" dirty="0" err="1">
                <a:latin typeface="+mj-lt"/>
                <a:ea typeface="Calibri" panose="020F0502020204030204" pitchFamily="34" charset="0"/>
              </a:rPr>
              <a:t>Normalisation</a:t>
            </a:r>
            <a:r>
              <a:rPr lang="en-US" dirty="0">
                <a:latin typeface="+mj-lt"/>
                <a:ea typeface="Calibri" panose="020F0502020204030204" pitchFamily="34" charset="0"/>
              </a:rPr>
              <a:t> Process Theory Measure G-</a:t>
            </a:r>
            <a:r>
              <a:rPr lang="en-US" dirty="0" err="1">
                <a:latin typeface="+mj-lt"/>
                <a:ea typeface="Calibri" panose="020F0502020204030204" pitchFamily="34" charset="0"/>
              </a:rPr>
              <a:t>NoMAD</a:t>
            </a:r>
            <a:r>
              <a:rPr lang="en-US" dirty="0">
                <a:latin typeface="+mj-lt"/>
                <a:ea typeface="Calibri" panose="020F0502020204030204" pitchFamily="34" charset="0"/>
              </a:rPr>
              <a:t>: translation, adaptation, and pilot testing. Implementation Science Communications. 2023;4(1):126.</a:t>
            </a:r>
          </a:p>
          <a:p>
            <a:pPr marL="342900" indent="-342900">
              <a:buFont typeface="+mj-lt"/>
              <a:buAutoNum type="arabicPeriod"/>
            </a:pPr>
            <a:r>
              <a:rPr lang="de-CH" dirty="0">
                <a:effectLst/>
                <a:latin typeface="+mj-lt"/>
                <a:ea typeface="Calibri" panose="020F0502020204030204" pitchFamily="34" charset="0"/>
              </a:rPr>
              <a:t>Kien C, Griebler U, Schultes M-T, Thaler K, Stamm T. </a:t>
            </a:r>
            <a:r>
              <a:rPr lang="de-CH" dirty="0" err="1">
                <a:effectLst/>
                <a:latin typeface="+mj-lt"/>
                <a:ea typeface="Calibri" panose="020F0502020204030204" pitchFamily="34" charset="0"/>
              </a:rPr>
              <a:t>Psychometric</a:t>
            </a:r>
            <a:r>
              <a:rPr lang="de-CH" dirty="0">
                <a:effectLst/>
                <a:latin typeface="+mj-lt"/>
                <a:ea typeface="Calibri" panose="020F0502020204030204" pitchFamily="34" charset="0"/>
              </a:rPr>
              <a:t> </a:t>
            </a:r>
            <a:r>
              <a:rPr lang="de-CH" dirty="0" err="1">
                <a:effectLst/>
                <a:latin typeface="+mj-lt"/>
                <a:ea typeface="Calibri" panose="020F0502020204030204" pitchFamily="34" charset="0"/>
              </a:rPr>
              <a:t>Testing</a:t>
            </a:r>
            <a:r>
              <a:rPr lang="de-CH" dirty="0">
                <a:effectLst/>
                <a:latin typeface="+mj-lt"/>
                <a:ea typeface="Calibri" panose="020F0502020204030204" pitchFamily="34" charset="0"/>
              </a:rPr>
              <a:t> of </a:t>
            </a:r>
            <a:r>
              <a:rPr lang="de-CH" dirty="0" err="1">
                <a:effectLst/>
                <a:latin typeface="+mj-lt"/>
                <a:ea typeface="Calibri" panose="020F0502020204030204" pitchFamily="34" charset="0"/>
              </a:rPr>
              <a:t>the</a:t>
            </a:r>
            <a:r>
              <a:rPr lang="de-CH" dirty="0">
                <a:effectLst/>
                <a:latin typeface="+mj-lt"/>
                <a:ea typeface="Calibri" panose="020F0502020204030204" pitchFamily="34" charset="0"/>
              </a:rPr>
              <a:t> German Versions of </a:t>
            </a:r>
            <a:r>
              <a:rPr lang="de-CH" dirty="0" err="1">
                <a:effectLst/>
                <a:latin typeface="+mj-lt"/>
                <a:ea typeface="Calibri" panose="020F0502020204030204" pitchFamily="34" charset="0"/>
              </a:rPr>
              <a:t>Three</a:t>
            </a:r>
            <a:r>
              <a:rPr lang="de-CH" dirty="0">
                <a:effectLst/>
                <a:latin typeface="+mj-lt"/>
                <a:ea typeface="Calibri" panose="020F0502020204030204" pitchFamily="34" charset="0"/>
              </a:rPr>
              <a:t> Implementation Outcome </a:t>
            </a:r>
            <a:r>
              <a:rPr lang="de-CH" dirty="0" err="1">
                <a:effectLst/>
                <a:latin typeface="+mj-lt"/>
                <a:ea typeface="Calibri" panose="020F0502020204030204" pitchFamily="34" charset="0"/>
              </a:rPr>
              <a:t>Measures</a:t>
            </a:r>
            <a:r>
              <a:rPr lang="de-CH" dirty="0">
                <a:effectLst/>
                <a:latin typeface="+mj-lt"/>
                <a:ea typeface="Calibri" panose="020F0502020204030204" pitchFamily="34" charset="0"/>
              </a:rPr>
              <a:t>. Global Implementation Research and </a:t>
            </a:r>
            <a:r>
              <a:rPr lang="de-CH" dirty="0" err="1">
                <a:effectLst/>
                <a:latin typeface="+mj-lt"/>
                <a:ea typeface="Calibri" panose="020F0502020204030204" pitchFamily="34" charset="0"/>
              </a:rPr>
              <a:t>Applications</a:t>
            </a:r>
            <a:r>
              <a:rPr lang="de-CH" dirty="0">
                <a:effectLst/>
                <a:latin typeface="+mj-lt"/>
                <a:ea typeface="Calibri" panose="020F0502020204030204" pitchFamily="34" charset="0"/>
              </a:rPr>
              <a:t>. 2021;1.</a:t>
            </a:r>
          </a:p>
          <a:p>
            <a:pPr marL="342900" indent="-342900">
              <a:buFont typeface="+mj-lt"/>
              <a:buAutoNum type="arabicPeriod"/>
            </a:pPr>
            <a:r>
              <a:rPr lang="en-US" dirty="0">
                <a:latin typeface="+mj-lt"/>
                <a:ea typeface="Calibri" panose="020F0502020204030204" pitchFamily="34" charset="0"/>
              </a:rPr>
              <a:t>Naef R, Filipovic M, Jeitziner M-M, von Felten S, Safford J, Riguzzi M, et al. A multicomponent family support intervention in intensive care units: study protocol for a multicenter cluster-randomized trial (FICUS Trial). Trials. 2022;23(1):533.</a:t>
            </a:r>
          </a:p>
          <a:p>
            <a:pPr marL="342900" indent="-342900">
              <a:buFont typeface="+mj-lt"/>
              <a:buAutoNum type="arabicPeriod"/>
            </a:pPr>
            <a:r>
              <a:rPr lang="de-CH" dirty="0">
                <a:latin typeface="+mj-lt"/>
                <a:ea typeface="Calibri" panose="020F0502020204030204" pitchFamily="34" charset="0"/>
              </a:rPr>
              <a:t>Oesch S, Verweij L, Clack L, Finch T, Riguzzi M, Naef R. Implementation of a </a:t>
            </a:r>
            <a:r>
              <a:rPr lang="de-CH" dirty="0" err="1">
                <a:latin typeface="+mj-lt"/>
                <a:ea typeface="Calibri" panose="020F0502020204030204" pitchFamily="34" charset="0"/>
              </a:rPr>
              <a:t>multicomponent</a:t>
            </a:r>
            <a:r>
              <a:rPr lang="de-CH" dirty="0">
                <a:latin typeface="+mj-lt"/>
                <a:ea typeface="Calibri" panose="020F0502020204030204" pitchFamily="34" charset="0"/>
              </a:rPr>
              <a:t> </a:t>
            </a:r>
            <a:r>
              <a:rPr lang="de-CH" dirty="0" err="1">
                <a:latin typeface="+mj-lt"/>
                <a:ea typeface="Calibri" panose="020F0502020204030204" pitchFamily="34" charset="0"/>
              </a:rPr>
              <a:t>family</a:t>
            </a:r>
            <a:r>
              <a:rPr lang="de-CH" dirty="0">
                <a:latin typeface="+mj-lt"/>
                <a:ea typeface="Calibri" panose="020F0502020204030204" pitchFamily="34" charset="0"/>
              </a:rPr>
              <a:t> support </a:t>
            </a:r>
            <a:r>
              <a:rPr lang="de-CH" dirty="0" err="1">
                <a:latin typeface="+mj-lt"/>
                <a:ea typeface="Calibri" panose="020F0502020204030204" pitchFamily="34" charset="0"/>
              </a:rPr>
              <a:t>intervention</a:t>
            </a:r>
            <a:r>
              <a:rPr lang="de-CH" dirty="0">
                <a:latin typeface="+mj-lt"/>
                <a:ea typeface="Calibri" panose="020F0502020204030204" pitchFamily="34" charset="0"/>
              </a:rPr>
              <a:t> in adult intensive care </a:t>
            </a:r>
            <a:r>
              <a:rPr lang="de-CH" dirty="0" err="1">
                <a:latin typeface="+mj-lt"/>
                <a:ea typeface="Calibri" panose="020F0502020204030204" pitchFamily="34" charset="0"/>
              </a:rPr>
              <a:t>units</a:t>
            </a:r>
            <a:r>
              <a:rPr lang="de-CH" dirty="0">
                <a:latin typeface="+mj-lt"/>
                <a:ea typeface="Calibri" panose="020F0502020204030204" pitchFamily="34" charset="0"/>
              </a:rPr>
              <a:t>: </a:t>
            </a:r>
            <a:r>
              <a:rPr lang="de-CH" dirty="0" err="1">
                <a:latin typeface="+mj-lt"/>
                <a:ea typeface="Calibri" panose="020F0502020204030204" pitchFamily="34" charset="0"/>
              </a:rPr>
              <a:t>study</a:t>
            </a:r>
            <a:r>
              <a:rPr lang="de-CH" dirty="0">
                <a:latin typeface="+mj-lt"/>
                <a:ea typeface="Calibri" panose="020F0502020204030204" pitchFamily="34" charset="0"/>
              </a:rPr>
              <a:t> </a:t>
            </a:r>
            <a:r>
              <a:rPr lang="de-CH" dirty="0" err="1">
                <a:latin typeface="+mj-lt"/>
                <a:ea typeface="Calibri" panose="020F0502020204030204" pitchFamily="34" charset="0"/>
              </a:rPr>
              <a:t>protocol</a:t>
            </a:r>
            <a:r>
              <a:rPr lang="de-CH" dirty="0">
                <a:latin typeface="+mj-lt"/>
                <a:ea typeface="Calibri" panose="020F0502020204030204" pitchFamily="34" charset="0"/>
              </a:rPr>
              <a:t> </a:t>
            </a:r>
            <a:r>
              <a:rPr lang="de-CH" dirty="0" err="1">
                <a:latin typeface="+mj-lt"/>
                <a:ea typeface="Calibri" panose="020F0502020204030204" pitchFamily="34" charset="0"/>
              </a:rPr>
              <a:t>for</a:t>
            </a:r>
            <a:r>
              <a:rPr lang="de-CH" dirty="0">
                <a:latin typeface="+mj-lt"/>
                <a:ea typeface="Calibri" panose="020F0502020204030204" pitchFamily="34" charset="0"/>
              </a:rPr>
              <a:t> an </a:t>
            </a:r>
            <a:r>
              <a:rPr lang="de-CH" dirty="0" err="1">
                <a:latin typeface="+mj-lt"/>
                <a:ea typeface="Calibri" panose="020F0502020204030204" pitchFamily="34" charset="0"/>
              </a:rPr>
              <a:t>embedded</a:t>
            </a:r>
            <a:r>
              <a:rPr lang="de-CH" dirty="0">
                <a:latin typeface="+mj-lt"/>
                <a:ea typeface="Calibri" panose="020F0502020204030204" pitchFamily="34" charset="0"/>
              </a:rPr>
              <a:t> </a:t>
            </a:r>
            <a:r>
              <a:rPr lang="de-CH" dirty="0" err="1">
                <a:latin typeface="+mj-lt"/>
                <a:ea typeface="Calibri" panose="020F0502020204030204" pitchFamily="34" charset="0"/>
              </a:rPr>
              <a:t>mixed-methods</a:t>
            </a:r>
            <a:r>
              <a:rPr lang="de-CH" dirty="0">
                <a:latin typeface="+mj-lt"/>
                <a:ea typeface="Calibri" panose="020F0502020204030204" pitchFamily="34" charset="0"/>
              </a:rPr>
              <a:t> multiple </a:t>
            </a:r>
            <a:r>
              <a:rPr lang="de-CH" dirty="0" err="1">
                <a:latin typeface="+mj-lt"/>
                <a:ea typeface="Calibri" panose="020F0502020204030204" pitchFamily="34" charset="0"/>
              </a:rPr>
              <a:t>case</a:t>
            </a:r>
            <a:r>
              <a:rPr lang="de-CH" dirty="0">
                <a:latin typeface="+mj-lt"/>
                <a:ea typeface="Calibri" panose="020F0502020204030204" pitchFamily="34" charset="0"/>
              </a:rPr>
              <a:t> </a:t>
            </a:r>
            <a:r>
              <a:rPr lang="de-CH" dirty="0" err="1">
                <a:latin typeface="+mj-lt"/>
                <a:ea typeface="Calibri" panose="020F0502020204030204" pitchFamily="34" charset="0"/>
              </a:rPr>
              <a:t>study</a:t>
            </a:r>
            <a:r>
              <a:rPr lang="de-CH" dirty="0">
                <a:latin typeface="+mj-lt"/>
                <a:ea typeface="Calibri" panose="020F0502020204030204" pitchFamily="34" charset="0"/>
              </a:rPr>
              <a:t> (FICUS </a:t>
            </a:r>
            <a:r>
              <a:rPr lang="de-CH" dirty="0" err="1">
                <a:latin typeface="+mj-lt"/>
                <a:ea typeface="Calibri" panose="020F0502020204030204" pitchFamily="34" charset="0"/>
              </a:rPr>
              <a:t>implementation</a:t>
            </a:r>
            <a:r>
              <a:rPr lang="de-CH" dirty="0">
                <a:latin typeface="+mj-lt"/>
                <a:ea typeface="Calibri" panose="020F0502020204030204" pitchFamily="34" charset="0"/>
              </a:rPr>
              <a:t> </a:t>
            </a:r>
            <a:r>
              <a:rPr lang="de-CH" dirty="0" err="1">
                <a:latin typeface="+mj-lt"/>
                <a:ea typeface="Calibri" panose="020F0502020204030204" pitchFamily="34" charset="0"/>
              </a:rPr>
              <a:t>study</a:t>
            </a:r>
            <a:r>
              <a:rPr lang="de-CH" dirty="0">
                <a:latin typeface="+mj-lt"/>
                <a:ea typeface="Calibri" panose="020F0502020204030204" pitchFamily="34" charset="0"/>
              </a:rPr>
              <a:t>). BMJ Open. 2023;13(8):e074142.</a:t>
            </a:r>
          </a:p>
          <a:p>
            <a:pPr marL="342900" indent="-342900">
              <a:buFont typeface="+mj-lt"/>
              <a:buAutoNum type="arabicPeriod"/>
            </a:pPr>
            <a:r>
              <a:rPr lang="en-US" dirty="0">
                <a:latin typeface="+mj-lt"/>
                <a:ea typeface="Calibri" panose="020F0502020204030204" pitchFamily="34" charset="0"/>
              </a:rPr>
              <a:t>Verweij L, Oesch S, Naef R. Tailored implementation of the FICUS multicomponent family support intervention in adult intensive care units: findings from a mixed methods contextual analysis. BMC Health Services Research. 2023;23(1):1339.</a:t>
            </a:r>
            <a:endParaRPr lang="de-CH" dirty="0">
              <a:latin typeface="+mj-lt"/>
              <a:ea typeface="Calibri" panose="020F0502020204030204" pitchFamily="34" charset="0"/>
            </a:endParaRPr>
          </a:p>
          <a:p>
            <a:pPr marL="342900" indent="-342900">
              <a:buFont typeface="+mj-lt"/>
              <a:buAutoNum type="arabicPeriod"/>
            </a:pPr>
            <a:endParaRPr lang="de-CH" dirty="0">
              <a:latin typeface="+mj-lt"/>
              <a:ea typeface="Calibri" panose="020F0502020204030204" pitchFamily="34" charset="0"/>
            </a:endParaRPr>
          </a:p>
          <a:p>
            <a:endParaRPr lang="de-CH" dirty="0">
              <a:latin typeface="+mj-lt"/>
              <a:ea typeface="Calibri" panose="020F0502020204030204" pitchFamily="34" charset="0"/>
            </a:endParaRPr>
          </a:p>
          <a:p>
            <a:endParaRPr lang="de-CH" sz="1400" dirty="0">
              <a:latin typeface="+mj-lt"/>
            </a:endParaRPr>
          </a:p>
        </p:txBody>
      </p:sp>
      <p:sp>
        <p:nvSpPr>
          <p:cNvPr id="6" name="Titel 5">
            <a:extLst>
              <a:ext uri="{FF2B5EF4-FFF2-40B4-BE49-F238E27FC236}">
                <a16:creationId xmlns:a16="http://schemas.microsoft.com/office/drawing/2014/main" id="{473F9E76-6158-6355-812F-D24C1A454785}"/>
              </a:ext>
            </a:extLst>
          </p:cNvPr>
          <p:cNvSpPr>
            <a:spLocks noGrp="1"/>
          </p:cNvSpPr>
          <p:nvPr>
            <p:ph type="title"/>
          </p:nvPr>
        </p:nvSpPr>
        <p:spPr>
          <a:xfrm>
            <a:off x="273602" y="245269"/>
            <a:ext cx="11439021" cy="845567"/>
          </a:xfrm>
        </p:spPr>
        <p:txBody>
          <a:bodyPr/>
          <a:lstStyle/>
          <a:p>
            <a:r>
              <a:rPr lang="de-DE" dirty="0"/>
              <a:t>References</a:t>
            </a:r>
            <a:endParaRPr lang="de-CH" dirty="0"/>
          </a:p>
        </p:txBody>
      </p:sp>
      <p:sp>
        <p:nvSpPr>
          <p:cNvPr id="7" name="Textplatzhalter 6">
            <a:extLst>
              <a:ext uri="{FF2B5EF4-FFF2-40B4-BE49-F238E27FC236}">
                <a16:creationId xmlns:a16="http://schemas.microsoft.com/office/drawing/2014/main" id="{701BA9A6-6521-349F-5D65-61EFC9600BA6}"/>
              </a:ext>
            </a:extLst>
          </p:cNvPr>
          <p:cNvSpPr>
            <a:spLocks noGrp="1"/>
          </p:cNvSpPr>
          <p:nvPr>
            <p:ph type="body" sz="quarter" idx="13"/>
          </p:nvPr>
        </p:nvSpPr>
        <p:spPr/>
        <p:txBody>
          <a:bodyPr/>
          <a:lstStyle/>
          <a:p>
            <a:endParaRPr lang="de-CH"/>
          </a:p>
        </p:txBody>
      </p:sp>
      <p:pic>
        <p:nvPicPr>
          <p:cNvPr id="8" name="Grafik 7">
            <a:extLst>
              <a:ext uri="{FF2B5EF4-FFF2-40B4-BE49-F238E27FC236}">
                <a16:creationId xmlns:a16="http://schemas.microsoft.com/office/drawing/2014/main" id="{798168C2-8A4C-3361-C933-3F5D26AA1C21}"/>
              </a:ext>
            </a:extLst>
          </p:cNvPr>
          <p:cNvPicPr>
            <a:picLocks noChangeAspect="1"/>
          </p:cNvPicPr>
          <p:nvPr/>
        </p:nvPicPr>
        <p:blipFill>
          <a:blip r:embed="rId3"/>
          <a:stretch>
            <a:fillRect/>
          </a:stretch>
        </p:blipFill>
        <p:spPr>
          <a:xfrm>
            <a:off x="10819023" y="162365"/>
            <a:ext cx="933115" cy="933115"/>
          </a:xfrm>
          <a:prstGeom prst="rect">
            <a:avLst/>
          </a:prstGeom>
        </p:spPr>
      </p:pic>
      <p:sp>
        <p:nvSpPr>
          <p:cNvPr id="4" name="Datumsplatzhalter 3">
            <a:extLst>
              <a:ext uri="{FF2B5EF4-FFF2-40B4-BE49-F238E27FC236}">
                <a16:creationId xmlns:a16="http://schemas.microsoft.com/office/drawing/2014/main" id="{B1543976-7B7D-97C9-1069-14D79C60E3AA}"/>
              </a:ext>
            </a:extLst>
          </p:cNvPr>
          <p:cNvSpPr>
            <a:spLocks noGrp="1"/>
          </p:cNvSpPr>
          <p:nvPr>
            <p:ph type="dt" sz="half" idx="14"/>
          </p:nvPr>
        </p:nvSpPr>
        <p:spPr/>
        <p:txBody>
          <a:bodyPr/>
          <a:lstStyle/>
          <a:p>
            <a:fld id="{F87D5547-879B-4BFC-9B89-C658F1F7744F}" type="datetime1">
              <a:rPr lang="en-US" noProof="0" smtClean="0"/>
              <a:t>4/7/26</a:t>
            </a:fld>
            <a:endParaRPr lang="en-GB" noProof="0" dirty="0"/>
          </a:p>
        </p:txBody>
      </p:sp>
    </p:spTree>
    <p:extLst>
      <p:ext uri="{BB962C8B-B14F-4D97-AF65-F5344CB8AC3E}">
        <p14:creationId xmlns:p14="http://schemas.microsoft.com/office/powerpoint/2010/main" val="1692948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253" y="2469263"/>
            <a:ext cx="10876547" cy="1424322"/>
          </a:xfrm>
        </p:spPr>
        <p:txBody>
          <a:bodyPr>
            <a:noAutofit/>
          </a:bodyPr>
          <a:lstStyle/>
          <a:p>
            <a:pPr algn="ctr">
              <a:lnSpc>
                <a:spcPct val="120000"/>
              </a:lnSpc>
            </a:pPr>
            <a:br>
              <a:rPr lang="en-GB" sz="1800" dirty="0">
                <a:solidFill>
                  <a:schemeClr val="bg1">
                    <a:lumMod val="65000"/>
                  </a:schemeClr>
                </a:solidFill>
                <a:latin typeface="+mn-lt"/>
              </a:rPr>
            </a:br>
            <a:br>
              <a:rPr lang="en-GB" sz="2200" dirty="0"/>
            </a:br>
            <a:br>
              <a:rPr lang="en-GB" sz="2200" dirty="0"/>
            </a:br>
            <a:r>
              <a:rPr lang="en-GB" sz="2200" dirty="0"/>
              <a:t>Systematic review of applications and properties of the NoMAD instrument for assessing implementation outcomes </a:t>
            </a:r>
            <a:br>
              <a:rPr lang="en-GB" sz="2200" dirty="0"/>
            </a:br>
            <a:br>
              <a:rPr lang="en-GB" sz="2200" dirty="0"/>
            </a:br>
            <a:r>
              <a:rPr lang="en-GB" sz="2200" i="1" dirty="0">
                <a:solidFill>
                  <a:schemeClr val="bg1">
                    <a:lumMod val="50000"/>
                  </a:schemeClr>
                </a:solidFill>
              </a:rPr>
              <a:t>Can implementation outcome measurement be both robust and pragmatic? </a:t>
            </a:r>
            <a:endParaRPr lang="en-GB" sz="2200" i="1" dirty="0">
              <a:solidFill>
                <a:schemeClr val="bg1">
                  <a:lumMod val="50000"/>
                </a:schemeClr>
              </a:solidFill>
              <a:latin typeface="+mn-lt"/>
            </a:endParaRPr>
          </a:p>
        </p:txBody>
      </p:sp>
      <p:sp>
        <p:nvSpPr>
          <p:cNvPr id="3" name="Subtitle 2"/>
          <p:cNvSpPr>
            <a:spLocks noGrp="1"/>
          </p:cNvSpPr>
          <p:nvPr>
            <p:ph type="subTitle" idx="1"/>
          </p:nvPr>
        </p:nvSpPr>
        <p:spPr>
          <a:xfrm>
            <a:off x="477253" y="4323839"/>
            <a:ext cx="10876546" cy="1655762"/>
          </a:xfrm>
        </p:spPr>
        <p:txBody>
          <a:bodyPr>
            <a:normAutofit/>
          </a:bodyPr>
          <a:lstStyle/>
          <a:p>
            <a:pPr>
              <a:lnSpc>
                <a:spcPct val="150000"/>
              </a:lnSpc>
              <a:buNone/>
            </a:pPr>
            <a:r>
              <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Tracy L Finch</a:t>
            </a:r>
            <a:r>
              <a:rPr lang="en-GB" sz="1800" baseline="30000" dirty="0">
                <a:effectLst/>
                <a:latin typeface="Calibri" panose="020F0502020204030204" pitchFamily="34" charset="0"/>
                <a:ea typeface="Aptos" panose="020B0004020202020204" pitchFamily="34" charset="0"/>
                <a:cs typeface="Times New Roman" panose="02020603050405020304" pitchFamily="18" charset="0"/>
              </a:rPr>
              <a:t> </a:t>
            </a:r>
            <a:r>
              <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Leah Bührmann, Sebastian Potthoff, Carl R May, Beckie Gibson, Jiri Gumancik, </a:t>
            </a:r>
            <a:br>
              <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Oliver Wilson-Dickson, Melissa Girling, Jessica Gates, Tim Rapley</a:t>
            </a:r>
            <a:r>
              <a:rPr lang="en-GB" sz="1800" dirty="0">
                <a:effectLst/>
                <a:latin typeface="Calibri" panose="020F0502020204030204" pitchFamily="34" charset="0"/>
                <a:ea typeface="Aptos" panose="020B0004020202020204" pitchFamily="34" charset="0"/>
                <a:cs typeface="Times New Roman" panose="02020603050405020304" pitchFamily="18" charset="0"/>
              </a:rPr>
              <a:t>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20000"/>
              </a:lnSpc>
            </a:pPr>
            <a:br>
              <a:rPr lang="en-GB" sz="1400" b="1" dirty="0"/>
            </a:br>
            <a:r>
              <a:rPr lang="en-GB" sz="2000" b="1" dirty="0"/>
              <a:t>EIE Conference 2025</a:t>
            </a:r>
          </a:p>
        </p:txBody>
      </p:sp>
      <p:pic>
        <p:nvPicPr>
          <p:cNvPr id="6" name="Content Placeholder 3">
            <a:extLst>
              <a:ext uri="{FF2B5EF4-FFF2-40B4-BE49-F238E27FC236}">
                <a16:creationId xmlns:a16="http://schemas.microsoft.com/office/drawing/2014/main" id="{902D5F06-77AF-57F4-211F-89FC2F816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0768" y="256675"/>
            <a:ext cx="2097231" cy="1574384"/>
          </a:xfrm>
          <a:prstGeom prst="rect">
            <a:avLst/>
          </a:prstGeom>
        </p:spPr>
      </p:pic>
      <p:pic>
        <p:nvPicPr>
          <p:cNvPr id="7" name="Picture 6">
            <a:extLst>
              <a:ext uri="{FF2B5EF4-FFF2-40B4-BE49-F238E27FC236}">
                <a16:creationId xmlns:a16="http://schemas.microsoft.com/office/drawing/2014/main" id="{7297E888-0ED4-FC82-ABF8-314B952003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5099" y="4531789"/>
            <a:ext cx="1449648" cy="1928520"/>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940DA0FA-7B45-8E15-6DF4-3E730FC611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426" y="5979601"/>
            <a:ext cx="2547717" cy="637235"/>
          </a:xfrm>
          <a:prstGeom prst="rect">
            <a:avLst/>
          </a:prstGeom>
        </p:spPr>
      </p:pic>
    </p:spTree>
    <p:extLst>
      <p:ext uri="{BB962C8B-B14F-4D97-AF65-F5344CB8AC3E}">
        <p14:creationId xmlns:p14="http://schemas.microsoft.com/office/powerpoint/2010/main" val="1181521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E041BE-F465-1AAA-9661-1C91FFFA4FE4}"/>
              </a:ext>
            </a:extLst>
          </p:cNvPr>
          <p:cNvSpPr>
            <a:spLocks noGrp="1"/>
          </p:cNvSpPr>
          <p:nvPr>
            <p:ph type="title" idx="4294967295"/>
          </p:nvPr>
        </p:nvSpPr>
        <p:spPr>
          <a:xfrm>
            <a:off x="755374" y="428624"/>
            <a:ext cx="9285288" cy="1139825"/>
          </a:xfrm>
        </p:spPr>
        <p:txBody>
          <a:bodyPr>
            <a:normAutofit/>
          </a:bodyPr>
          <a:lstStyle/>
          <a:p>
            <a:r>
              <a:rPr lang="en-US" sz="2800" dirty="0"/>
              <a:t>Moving from theory to ‘measurement’</a:t>
            </a:r>
          </a:p>
        </p:txBody>
      </p:sp>
      <p:pic>
        <p:nvPicPr>
          <p:cNvPr id="3" name="Picture 14">
            <a:extLst>
              <a:ext uri="{FF2B5EF4-FFF2-40B4-BE49-F238E27FC236}">
                <a16:creationId xmlns:a16="http://schemas.microsoft.com/office/drawing/2014/main" id="{D55B0527-355B-8EEA-D851-0BCB5392D5C0}"/>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850281" y="1922702"/>
            <a:ext cx="3452544" cy="35179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C0169D-CAB9-7057-B505-EC40650440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9177" y="1922702"/>
            <a:ext cx="2542307" cy="2009638"/>
          </a:xfrm>
          <a:prstGeom prst="rect">
            <a:avLst/>
          </a:prstGeom>
        </p:spPr>
      </p:pic>
      <p:sp>
        <p:nvSpPr>
          <p:cNvPr id="6" name="Right Arrow 5">
            <a:extLst>
              <a:ext uri="{FF2B5EF4-FFF2-40B4-BE49-F238E27FC236}">
                <a16:creationId xmlns:a16="http://schemas.microsoft.com/office/drawing/2014/main" id="{90D9F471-76A0-F8C5-513E-309E586B7A78}"/>
              </a:ext>
            </a:extLst>
          </p:cNvPr>
          <p:cNvSpPr/>
          <p:nvPr/>
        </p:nvSpPr>
        <p:spPr>
          <a:xfrm>
            <a:off x="5645426" y="2640439"/>
            <a:ext cx="901148" cy="48039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D9575E-143D-2774-96A1-DC46C4206A1B}"/>
              </a:ext>
            </a:extLst>
          </p:cNvPr>
          <p:cNvSpPr txBox="1"/>
          <p:nvPr/>
        </p:nvSpPr>
        <p:spPr>
          <a:xfrm>
            <a:off x="9160330" y="503741"/>
            <a:ext cx="2355198" cy="430887"/>
          </a:xfrm>
          <a:prstGeom prst="rect">
            <a:avLst/>
          </a:prstGeom>
          <a:noFill/>
        </p:spPr>
        <p:txBody>
          <a:bodyPr wrap="square" rtlCol="0">
            <a:spAutoFit/>
          </a:bodyPr>
          <a:lstStyle/>
          <a:p>
            <a:r>
              <a:rPr lang="en-US" sz="2200" b="1" dirty="0"/>
              <a:t>2012 – 2015</a:t>
            </a:r>
          </a:p>
        </p:txBody>
      </p:sp>
      <p:pic>
        <p:nvPicPr>
          <p:cNvPr id="8" name="Picture 7">
            <a:extLst>
              <a:ext uri="{FF2B5EF4-FFF2-40B4-BE49-F238E27FC236}">
                <a16:creationId xmlns:a16="http://schemas.microsoft.com/office/drawing/2014/main" id="{93863DD7-63AC-936D-0595-778529CFDC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56738" y="558944"/>
            <a:ext cx="759775" cy="631501"/>
          </a:xfrm>
          <a:prstGeom prst="rect">
            <a:avLst/>
          </a:prstGeom>
        </p:spPr>
      </p:pic>
      <p:sp>
        <p:nvSpPr>
          <p:cNvPr id="2" name="TextBox 1">
            <a:extLst>
              <a:ext uri="{FF2B5EF4-FFF2-40B4-BE49-F238E27FC236}">
                <a16:creationId xmlns:a16="http://schemas.microsoft.com/office/drawing/2014/main" id="{3049390A-3E33-ACB6-41BA-4100B645829E}"/>
              </a:ext>
            </a:extLst>
          </p:cNvPr>
          <p:cNvSpPr txBox="1"/>
          <p:nvPr/>
        </p:nvSpPr>
        <p:spPr>
          <a:xfrm>
            <a:off x="5146226" y="5004330"/>
            <a:ext cx="6502434" cy="1631216"/>
          </a:xfrm>
          <a:prstGeom prst="rect">
            <a:avLst/>
          </a:prstGeom>
          <a:noFill/>
        </p:spPr>
        <p:txBody>
          <a:bodyPr wrap="square" rtlCol="0">
            <a:spAutoFit/>
          </a:bodyPr>
          <a:lstStyle/>
          <a:p>
            <a:pPr>
              <a:lnSpc>
                <a:spcPct val="120000"/>
              </a:lnSpc>
              <a:spcBef>
                <a:spcPts val="1200"/>
              </a:spcBef>
            </a:pPr>
            <a:r>
              <a:rPr lang="en-US" sz="2000" b="1" dirty="0">
                <a:solidFill>
                  <a:srgbClr val="C00000"/>
                </a:solidFill>
              </a:rPr>
              <a:t>Theoretical integrity </a:t>
            </a:r>
            <a:r>
              <a:rPr lang="en-US" sz="2000" dirty="0"/>
              <a:t>– </a:t>
            </a:r>
            <a:r>
              <a:rPr lang="en-US" sz="2000" i="1" dirty="0"/>
              <a:t>item generation, workshops, expert ratings</a:t>
            </a:r>
          </a:p>
          <a:p>
            <a:pPr>
              <a:lnSpc>
                <a:spcPct val="120000"/>
              </a:lnSpc>
              <a:spcBef>
                <a:spcPts val="1200"/>
              </a:spcBef>
            </a:pPr>
            <a:r>
              <a:rPr lang="en-US" sz="2000" b="1" dirty="0">
                <a:solidFill>
                  <a:srgbClr val="C00000"/>
                </a:solidFill>
              </a:rPr>
              <a:t>User/ responder focused work </a:t>
            </a:r>
            <a:r>
              <a:rPr lang="en-US" sz="2000" dirty="0"/>
              <a:t>– </a:t>
            </a:r>
            <a:r>
              <a:rPr lang="en-US" sz="2000" i="1" dirty="0"/>
              <a:t>cognitive interviews</a:t>
            </a:r>
            <a:endParaRPr lang="en-US" dirty="0"/>
          </a:p>
          <a:p>
            <a:endParaRPr lang="en-US" dirty="0"/>
          </a:p>
        </p:txBody>
      </p:sp>
      <p:pic>
        <p:nvPicPr>
          <p:cNvPr id="9" name="Picture 8" descr="A black text on a white background&#10;&#10;Description automatically generated">
            <a:extLst>
              <a:ext uri="{FF2B5EF4-FFF2-40B4-BE49-F238E27FC236}">
                <a16:creationId xmlns:a16="http://schemas.microsoft.com/office/drawing/2014/main" id="{9807CD83-7FAC-C639-2700-E561D3869F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427" y="6095864"/>
            <a:ext cx="2082888" cy="520972"/>
          </a:xfrm>
          <a:prstGeom prst="rect">
            <a:avLst/>
          </a:prstGeom>
        </p:spPr>
      </p:pic>
    </p:spTree>
    <p:extLst>
      <p:ext uri="{BB962C8B-B14F-4D97-AF65-F5344CB8AC3E}">
        <p14:creationId xmlns:p14="http://schemas.microsoft.com/office/powerpoint/2010/main" val="81167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15893-3A85-68F5-B918-4C054773B970}"/>
            </a:ext>
          </a:extLst>
        </p:cNvPr>
        <p:cNvGrpSpPr/>
        <p:nvPr/>
      </p:nvGrpSpPr>
      <p:grpSpPr>
        <a:xfrm>
          <a:off x="0" y="0"/>
          <a:ext cx="0" cy="0"/>
          <a:chOff x="0" y="0"/>
          <a:chExt cx="0" cy="0"/>
        </a:xfrm>
      </p:grpSpPr>
      <p:pic>
        <p:nvPicPr>
          <p:cNvPr id="2" name="Picture 1" descr="NPT instrument Coherence.png">
            <a:extLst>
              <a:ext uri="{FF2B5EF4-FFF2-40B4-BE49-F238E27FC236}">
                <a16:creationId xmlns:a16="http://schemas.microsoft.com/office/drawing/2014/main" id="{8D932042-3ACF-A1CE-BBC7-E4AED6E633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8648" y="435677"/>
            <a:ext cx="10914703" cy="5414927"/>
          </a:xfrm>
          <a:prstGeom prst="rect">
            <a:avLst/>
          </a:prstGeom>
        </p:spPr>
      </p:pic>
      <p:sp>
        <p:nvSpPr>
          <p:cNvPr id="3" name="TextBox 2">
            <a:extLst>
              <a:ext uri="{FF2B5EF4-FFF2-40B4-BE49-F238E27FC236}">
                <a16:creationId xmlns:a16="http://schemas.microsoft.com/office/drawing/2014/main" id="{B04A7C36-7430-C386-2FC6-5C1181166570}"/>
              </a:ext>
            </a:extLst>
          </p:cNvPr>
          <p:cNvSpPr txBox="1"/>
          <p:nvPr/>
        </p:nvSpPr>
        <p:spPr>
          <a:xfrm>
            <a:off x="795132" y="6237657"/>
            <a:ext cx="6485493" cy="369332"/>
          </a:xfrm>
          <a:prstGeom prst="rect">
            <a:avLst/>
          </a:prstGeom>
          <a:noFill/>
        </p:spPr>
        <p:txBody>
          <a:bodyPr wrap="none" rtlCol="0">
            <a:spAutoFit/>
          </a:bodyPr>
          <a:lstStyle/>
          <a:p>
            <a:r>
              <a:rPr lang="en-US" b="1" i="1" dirty="0">
                <a:solidFill>
                  <a:srgbClr val="C00000"/>
                </a:solidFill>
              </a:rPr>
              <a:t>20 construct-specific items; 3 ‘general assessment’ items</a:t>
            </a:r>
          </a:p>
        </p:txBody>
      </p:sp>
      <p:pic>
        <p:nvPicPr>
          <p:cNvPr id="4" name="Picture 3" descr="A black text on a white background&#10;&#10;Description automatically generated">
            <a:extLst>
              <a:ext uri="{FF2B5EF4-FFF2-40B4-BE49-F238E27FC236}">
                <a16:creationId xmlns:a16="http://schemas.microsoft.com/office/drawing/2014/main" id="{2D25FC58-F76A-7C87-9302-7375B0E10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8759" y="6086017"/>
            <a:ext cx="2082888" cy="520972"/>
          </a:xfrm>
          <a:prstGeom prst="rect">
            <a:avLst/>
          </a:prstGeom>
        </p:spPr>
      </p:pic>
    </p:spTree>
    <p:extLst>
      <p:ext uri="{BB962C8B-B14F-4D97-AF65-F5344CB8AC3E}">
        <p14:creationId xmlns:p14="http://schemas.microsoft.com/office/powerpoint/2010/main" val="305253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EEF0-6CBB-7B47-6F7D-9702B9F570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E7D2C5-5D1D-505A-7C2B-101462F881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5369" y="512956"/>
            <a:ext cx="3253192" cy="1918240"/>
          </a:xfrm>
          <a:prstGeom prst="rect">
            <a:avLst/>
          </a:prstGeom>
        </p:spPr>
      </p:pic>
      <p:pic>
        <p:nvPicPr>
          <p:cNvPr id="3" name="Picture 2">
            <a:extLst>
              <a:ext uri="{FF2B5EF4-FFF2-40B4-BE49-F238E27FC236}">
                <a16:creationId xmlns:a16="http://schemas.microsoft.com/office/drawing/2014/main" id="{BA58EF61-E14E-3716-EB7C-68B66A883A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30849" y="422446"/>
            <a:ext cx="3707711" cy="2008750"/>
          </a:xfrm>
          <a:prstGeom prst="rect">
            <a:avLst/>
          </a:prstGeom>
        </p:spPr>
      </p:pic>
      <p:sp>
        <p:nvSpPr>
          <p:cNvPr id="6" name="TextBox 5">
            <a:extLst>
              <a:ext uri="{FF2B5EF4-FFF2-40B4-BE49-F238E27FC236}">
                <a16:creationId xmlns:a16="http://schemas.microsoft.com/office/drawing/2014/main" id="{4B4EFEC0-5EDA-1797-EB2F-6DCDFB605789}"/>
              </a:ext>
            </a:extLst>
          </p:cNvPr>
          <p:cNvSpPr txBox="1"/>
          <p:nvPr/>
        </p:nvSpPr>
        <p:spPr>
          <a:xfrm>
            <a:off x="4625526" y="422446"/>
            <a:ext cx="35126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NoMAD</a:t>
            </a: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4A071EF-2AE2-B515-6E25-858E6A48C072}"/>
              </a:ext>
            </a:extLst>
          </p:cNvPr>
          <p:cNvSpPr txBox="1"/>
          <p:nvPr/>
        </p:nvSpPr>
        <p:spPr>
          <a:xfrm>
            <a:off x="402520" y="2910350"/>
            <a:ext cx="6194512" cy="3533275"/>
          </a:xfrm>
          <a:prstGeom prst="rect">
            <a:avLst/>
          </a:prstGeom>
          <a:noFill/>
        </p:spPr>
        <p:txBody>
          <a:bodyPr wrap="square" rtlCol="0">
            <a:spAutoFit/>
          </a:bodyPr>
          <a:lstStyle/>
          <a:p>
            <a:pPr>
              <a:lnSpc>
                <a:spcPct val="120000"/>
              </a:lnSpc>
              <a:spcBef>
                <a:spcPts val="1200"/>
              </a:spcBef>
            </a:pPr>
            <a:r>
              <a:rPr lang="en-US" sz="2000" b="1" dirty="0"/>
              <a:t>Development study </a:t>
            </a:r>
            <a:r>
              <a:rPr lang="en-US" sz="2000" dirty="0"/>
              <a:t>told us:</a:t>
            </a:r>
            <a:br>
              <a:rPr lang="en-US" sz="2000" dirty="0"/>
            </a:br>
            <a:endParaRPr lang="en-US" sz="2000" dirty="0"/>
          </a:p>
          <a:p>
            <a:pPr marL="285750" indent="-285750">
              <a:lnSpc>
                <a:spcPct val="120000"/>
              </a:lnSpc>
              <a:spcBef>
                <a:spcPts val="1200"/>
              </a:spcBef>
              <a:buFont typeface="Arial" panose="020B0604020202020204" pitchFamily="34" charset="0"/>
              <a:buChar char="•"/>
            </a:pPr>
            <a:r>
              <a:rPr lang="en-US" sz="2000" dirty="0"/>
              <a:t>Items make sense (</a:t>
            </a:r>
            <a:r>
              <a:rPr lang="en-US" sz="2000" b="1" dirty="0">
                <a:solidFill>
                  <a:srgbClr val="C00000"/>
                </a:solidFill>
              </a:rPr>
              <a:t>face validity</a:t>
            </a:r>
            <a:r>
              <a:rPr lang="en-US" sz="2000" dirty="0"/>
              <a:t>) but….</a:t>
            </a:r>
          </a:p>
          <a:p>
            <a:pPr marL="285750" indent="-285750">
              <a:lnSpc>
                <a:spcPct val="120000"/>
              </a:lnSpc>
              <a:spcBef>
                <a:spcPts val="1200"/>
              </a:spcBef>
              <a:buFont typeface="Arial" panose="020B0604020202020204" pitchFamily="34" charset="0"/>
              <a:buChar char="•"/>
            </a:pPr>
            <a:r>
              <a:rPr lang="en-US" sz="2000" dirty="0"/>
              <a:t>Consider (different) </a:t>
            </a:r>
            <a:r>
              <a:rPr lang="en-US" sz="2000" b="1" i="1" dirty="0">
                <a:solidFill>
                  <a:srgbClr val="C00000"/>
                </a:solidFill>
              </a:rPr>
              <a:t>roles</a:t>
            </a:r>
          </a:p>
          <a:p>
            <a:pPr marL="285750" indent="-285750">
              <a:lnSpc>
                <a:spcPct val="120000"/>
              </a:lnSpc>
              <a:spcBef>
                <a:spcPts val="1200"/>
              </a:spcBef>
              <a:buFont typeface="Arial" panose="020B0604020202020204" pitchFamily="34" charset="0"/>
              <a:buChar char="•"/>
            </a:pPr>
            <a:r>
              <a:rPr lang="en-US" sz="2000" dirty="0"/>
              <a:t>Consider </a:t>
            </a:r>
            <a:r>
              <a:rPr lang="en-US" sz="2000" b="1" i="1" dirty="0">
                <a:solidFill>
                  <a:srgbClr val="C00000"/>
                </a:solidFill>
              </a:rPr>
              <a:t>temporality</a:t>
            </a:r>
            <a:r>
              <a:rPr lang="en-US" sz="2000" dirty="0">
                <a:solidFill>
                  <a:srgbClr val="C00000"/>
                </a:solidFill>
              </a:rPr>
              <a:t> (</a:t>
            </a:r>
            <a:r>
              <a:rPr lang="en-US" sz="2000" dirty="0"/>
              <a:t>tense) of implementation</a:t>
            </a:r>
          </a:p>
          <a:p>
            <a:pPr marL="285750" indent="-285750">
              <a:lnSpc>
                <a:spcPct val="120000"/>
              </a:lnSpc>
              <a:spcBef>
                <a:spcPts val="1200"/>
              </a:spcBef>
              <a:buFont typeface="Arial" panose="020B0604020202020204" pitchFamily="34" charset="0"/>
              <a:buChar char="•"/>
            </a:pPr>
            <a:r>
              <a:rPr lang="en-US" sz="2000" b="1" i="1" dirty="0" err="1">
                <a:solidFill>
                  <a:srgbClr val="C00000"/>
                </a:solidFill>
              </a:rPr>
              <a:t>Contextualise</a:t>
            </a:r>
            <a:r>
              <a:rPr lang="en-US" sz="2000" b="1" i="1" dirty="0">
                <a:solidFill>
                  <a:srgbClr val="C00000"/>
                </a:solidFill>
              </a:rPr>
              <a:t> use</a:t>
            </a:r>
            <a:r>
              <a:rPr lang="en-US" sz="2000" dirty="0">
                <a:solidFill>
                  <a:srgbClr val="C00000"/>
                </a:solidFill>
              </a:rPr>
              <a:t> </a:t>
            </a:r>
            <a:r>
              <a:rPr lang="en-US" sz="2000" dirty="0"/>
              <a:t>for specific study</a:t>
            </a:r>
          </a:p>
          <a:p>
            <a:pPr>
              <a:lnSpc>
                <a:spcPct val="120000"/>
              </a:lnSpc>
            </a:pP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53B81A14-3A76-937B-7C0F-F2D81C1AC71F}"/>
              </a:ext>
            </a:extLst>
          </p:cNvPr>
          <p:cNvSpPr txBox="1"/>
          <p:nvPr/>
        </p:nvSpPr>
        <p:spPr>
          <a:xfrm>
            <a:off x="7179928" y="2910350"/>
            <a:ext cx="4609552" cy="3225498"/>
          </a:xfrm>
          <a:prstGeom prst="rect">
            <a:avLst/>
          </a:prstGeom>
          <a:noFill/>
        </p:spPr>
        <p:txBody>
          <a:bodyPr wrap="square" rtlCol="0">
            <a:spAutoFit/>
          </a:bodyPr>
          <a:lstStyle/>
          <a:p>
            <a:pPr>
              <a:lnSpc>
                <a:spcPct val="120000"/>
              </a:lnSpc>
              <a:spcBef>
                <a:spcPts val="1200"/>
              </a:spcBef>
            </a:pPr>
            <a:r>
              <a:rPr lang="en-US" sz="2000" b="1" dirty="0"/>
              <a:t>Validation study </a:t>
            </a:r>
            <a:r>
              <a:rPr lang="en-US" sz="2000" dirty="0"/>
              <a:t>told us:</a:t>
            </a:r>
            <a:br>
              <a:rPr lang="en-US" sz="2000" dirty="0"/>
            </a:br>
            <a:endParaRPr lang="en-US" sz="2000" dirty="0"/>
          </a:p>
          <a:p>
            <a:pPr marL="342900" indent="-342900">
              <a:lnSpc>
                <a:spcPct val="120000"/>
              </a:lnSpc>
              <a:spcBef>
                <a:spcPts val="1200"/>
              </a:spcBef>
              <a:buFont typeface="Arial" panose="020B0604020202020204" pitchFamily="34" charset="0"/>
              <a:buChar char="•"/>
            </a:pPr>
            <a:r>
              <a:rPr lang="en-US" sz="2000" b="1" i="1" dirty="0">
                <a:solidFill>
                  <a:srgbClr val="C00000"/>
                </a:solidFill>
              </a:rPr>
              <a:t>theoretical structure </a:t>
            </a:r>
            <a:r>
              <a:rPr lang="en-US" sz="2000" dirty="0"/>
              <a:t>(four NPT constructs) supported statistically</a:t>
            </a:r>
          </a:p>
          <a:p>
            <a:pPr marL="285750" indent="-285750">
              <a:lnSpc>
                <a:spcPct val="120000"/>
              </a:lnSpc>
              <a:spcBef>
                <a:spcPts val="1200"/>
              </a:spcBef>
              <a:buFont typeface="Arial" panose="020B0604020202020204" pitchFamily="34" charset="0"/>
              <a:buChar char="•"/>
            </a:pPr>
            <a:r>
              <a:rPr lang="en-US" sz="2000" b="1" i="1" dirty="0"/>
              <a:t>‘</a:t>
            </a:r>
            <a:r>
              <a:rPr lang="en-US" sz="2000" b="1" i="1" dirty="0">
                <a:solidFill>
                  <a:srgbClr val="C00000"/>
                </a:solidFill>
              </a:rPr>
              <a:t>Not applicable</a:t>
            </a:r>
            <a:r>
              <a:rPr lang="en-US" sz="2000" dirty="0">
                <a:solidFill>
                  <a:srgbClr val="C00000"/>
                </a:solidFill>
              </a:rPr>
              <a:t>’</a:t>
            </a:r>
            <a:r>
              <a:rPr lang="en-US" sz="2000" dirty="0"/>
              <a:t> responding can be legitimate and informative</a:t>
            </a:r>
          </a:p>
          <a:p>
            <a:pPr marL="285750" indent="-285750">
              <a:lnSpc>
                <a:spcPct val="120000"/>
              </a:lnSpc>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descr="A black text on a white background&#10;&#10;Description automatically generated">
            <a:extLst>
              <a:ext uri="{FF2B5EF4-FFF2-40B4-BE49-F238E27FC236}">
                <a16:creationId xmlns:a16="http://schemas.microsoft.com/office/drawing/2014/main" id="{C6CA2B6A-8020-0832-DFA7-1836B850D4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6592" y="6094030"/>
            <a:ext cx="2082888" cy="520972"/>
          </a:xfrm>
          <a:prstGeom prst="rect">
            <a:avLst/>
          </a:prstGeom>
        </p:spPr>
      </p:pic>
    </p:spTree>
    <p:extLst>
      <p:ext uri="{BB962C8B-B14F-4D97-AF65-F5344CB8AC3E}">
        <p14:creationId xmlns:p14="http://schemas.microsoft.com/office/powerpoint/2010/main" val="144407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424C0178-174A-4C09-9CCA-BDB128963BEB}"/>
              </a:ext>
            </a:extLst>
          </p:cNvPr>
          <p:cNvSpPr/>
          <p:nvPr/>
        </p:nvSpPr>
        <p:spPr>
          <a:xfrm>
            <a:off x="5695627" y="3002365"/>
            <a:ext cx="1009972" cy="64748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3EA0FE6-369A-4184-9108-EF762B3BAC45}"/>
              </a:ext>
            </a:extLst>
          </p:cNvPr>
          <p:cNvSpPr/>
          <p:nvPr/>
        </p:nvSpPr>
        <p:spPr>
          <a:xfrm>
            <a:off x="176757" y="6525967"/>
            <a:ext cx="110377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Mozaffarian</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Circulation</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2016;133:187-225</a:t>
            </a:r>
          </a:p>
        </p:txBody>
      </p:sp>
      <p:pic>
        <p:nvPicPr>
          <p:cNvPr id="3" name="Picture 2">
            <a:extLst>
              <a:ext uri="{FF2B5EF4-FFF2-40B4-BE49-F238E27FC236}">
                <a16:creationId xmlns:a16="http://schemas.microsoft.com/office/drawing/2014/main" id="{12D56530-874D-51B9-F8B3-9D90FEBB076E}"/>
              </a:ext>
            </a:extLst>
          </p:cNvPr>
          <p:cNvPicPr>
            <a:picLocks noChangeAspect="1"/>
          </p:cNvPicPr>
          <p:nvPr/>
        </p:nvPicPr>
        <p:blipFill>
          <a:blip r:embed="rId3"/>
          <a:stretch>
            <a:fillRect/>
          </a:stretch>
        </p:blipFill>
        <p:spPr>
          <a:xfrm>
            <a:off x="349094" y="2303035"/>
            <a:ext cx="4865253" cy="2702918"/>
          </a:xfrm>
          <a:prstGeom prst="rect">
            <a:avLst/>
          </a:prstGeom>
        </p:spPr>
      </p:pic>
      <p:sp>
        <p:nvSpPr>
          <p:cNvPr id="4" name="Rectangle 3">
            <a:extLst>
              <a:ext uri="{FF2B5EF4-FFF2-40B4-BE49-F238E27FC236}">
                <a16:creationId xmlns:a16="http://schemas.microsoft.com/office/drawing/2014/main" id="{B85BF65E-13C7-137E-0871-B6DF648870D0}"/>
              </a:ext>
            </a:extLst>
          </p:cNvPr>
          <p:cNvSpPr/>
          <p:nvPr/>
        </p:nvSpPr>
        <p:spPr>
          <a:xfrm>
            <a:off x="93435" y="170245"/>
            <a:ext cx="11756552" cy="1323439"/>
          </a:xfrm>
          <a:prstGeom prst="rect">
            <a:avLst/>
          </a:prstGeom>
          <a:noFill/>
        </p:spPr>
        <p:txBody>
          <a:bodyPr wrap="none" lIns="91440" tIns="45720" rIns="91440" bIns="45720">
            <a:spAutoFit/>
          </a:bodyPr>
          <a:lstStyle/>
          <a:p>
            <a:pPr algn="ctr"/>
            <a:r>
              <a:rPr lang="en-GB" sz="4000" dirty="0">
                <a:ln w="0"/>
                <a:solidFill>
                  <a:schemeClr val="accent1">
                    <a:lumMod val="75000"/>
                  </a:schemeClr>
                </a:solidFill>
                <a:effectLst>
                  <a:outerShdw blurRad="38100" dist="25400" dir="5400000" algn="ctr" rotWithShape="0">
                    <a:srgbClr val="6E747A">
                      <a:alpha val="43000"/>
                    </a:srgbClr>
                  </a:outerShdw>
                </a:effectLst>
              </a:rPr>
              <a:t>Cardiovascular Disease (CVD) and Type 2 diabetes (T2D)</a:t>
            </a:r>
          </a:p>
          <a:p>
            <a:pPr algn="ctr"/>
            <a:r>
              <a:rPr lang="en-GB" sz="4000" b="0" cap="none" spc="0" dirty="0">
                <a:ln w="0"/>
                <a:solidFill>
                  <a:schemeClr val="accent1">
                    <a:lumMod val="75000"/>
                  </a:schemeClr>
                </a:solidFill>
                <a:effectLst>
                  <a:outerShdw blurRad="38100" dist="25400" dir="5400000" algn="ctr" rotWithShape="0">
                    <a:srgbClr val="6E747A">
                      <a:alpha val="43000"/>
                    </a:srgbClr>
                  </a:outerShdw>
                </a:effectLst>
              </a:rPr>
              <a:t>Nutrition evidence has evolved</a:t>
            </a:r>
            <a:endParaRPr lang="en-AU" sz="4000" b="0" cap="none" spc="0" dirty="0">
              <a:ln w="0"/>
              <a:solidFill>
                <a:schemeClr val="accent1">
                  <a:lumMod val="75000"/>
                </a:schemeClr>
              </a:solidFill>
              <a:effectLst>
                <a:outerShdw blurRad="38100" dist="25400" dir="5400000" algn="ctr" rotWithShape="0">
                  <a:srgbClr val="6E747A">
                    <a:alpha val="43000"/>
                  </a:srgbClr>
                </a:outerShdw>
              </a:effectLst>
            </a:endParaRPr>
          </a:p>
        </p:txBody>
      </p:sp>
      <p:pic>
        <p:nvPicPr>
          <p:cNvPr id="2" name="Picture 1" descr="A bunch of food on a table&#10;&#10;Description automatically generated">
            <a:extLst>
              <a:ext uri="{FF2B5EF4-FFF2-40B4-BE49-F238E27FC236}">
                <a16:creationId xmlns:a16="http://schemas.microsoft.com/office/drawing/2014/main" id="{00023F4E-5855-40E3-E8E9-2AA8952E8F03}"/>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9109" r="31691" b="-2"/>
          <a:stretch/>
        </p:blipFill>
        <p:spPr>
          <a:xfrm>
            <a:off x="7205755" y="1715082"/>
            <a:ext cx="3255602" cy="3670857"/>
          </a:xfrm>
          <a:prstGeom prst="rect">
            <a:avLst/>
          </a:prstGeom>
        </p:spPr>
      </p:pic>
      <p:sp>
        <p:nvSpPr>
          <p:cNvPr id="5" name="TextBox 4">
            <a:extLst>
              <a:ext uri="{FF2B5EF4-FFF2-40B4-BE49-F238E27FC236}">
                <a16:creationId xmlns:a16="http://schemas.microsoft.com/office/drawing/2014/main" id="{59A908E5-A6BD-0E3B-73D0-D2BFE6BE2463}"/>
              </a:ext>
            </a:extLst>
          </p:cNvPr>
          <p:cNvSpPr txBox="1"/>
          <p:nvPr/>
        </p:nvSpPr>
        <p:spPr>
          <a:xfrm>
            <a:off x="6366046" y="5602637"/>
            <a:ext cx="4848450" cy="923330"/>
          </a:xfrm>
          <a:prstGeom prst="rect">
            <a:avLst/>
          </a:prstGeom>
          <a:noFill/>
        </p:spPr>
        <p:txBody>
          <a:bodyPr wrap="square" rtlCol="0">
            <a:spAutoFit/>
          </a:bodyPr>
          <a:lstStyle/>
          <a:p>
            <a:pPr algn="ctr"/>
            <a:r>
              <a:rPr lang="en-AU" i="1" dirty="0">
                <a:solidFill>
                  <a:prstClr val="black"/>
                </a:solidFill>
                <a:latin typeface="Calibri" panose="020F0502020204030204"/>
              </a:rPr>
              <a:t>Class 1 Level A (CVD) or Level B (T2DM) evidence for Mediterranean diet pattern (</a:t>
            </a:r>
            <a:r>
              <a:rPr lang="en-AU" i="1" dirty="0" err="1">
                <a:solidFill>
                  <a:prstClr val="black"/>
                </a:solidFill>
                <a:latin typeface="Calibri" panose="020F0502020204030204"/>
              </a:rPr>
              <a:t>MedDiet</a:t>
            </a:r>
            <a:r>
              <a:rPr lang="en-AU" i="1" dirty="0">
                <a:solidFill>
                  <a:prstClr val="black"/>
                </a:solidFill>
                <a:latin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endParaRPr lang="en-AU" dirty="0"/>
          </a:p>
        </p:txBody>
      </p:sp>
    </p:spTree>
    <p:extLst>
      <p:ext uri="{BB962C8B-B14F-4D97-AF65-F5344CB8AC3E}">
        <p14:creationId xmlns:p14="http://schemas.microsoft.com/office/powerpoint/2010/main" val="6876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CB88-4A4E-33C5-6A4D-1D3E2A4023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4FBBF1-314C-046E-A24B-2F09795CC259}"/>
              </a:ext>
            </a:extLst>
          </p:cNvPr>
          <p:cNvSpPr>
            <a:spLocks noGrp="1"/>
          </p:cNvSpPr>
          <p:nvPr>
            <p:ph type="title"/>
          </p:nvPr>
        </p:nvSpPr>
        <p:spPr/>
        <p:txBody>
          <a:bodyPr>
            <a:normAutofit/>
          </a:bodyPr>
          <a:lstStyle/>
          <a:p>
            <a:r>
              <a:rPr lang="en-US" sz="2800" dirty="0"/>
              <a:t>We concluded that……</a:t>
            </a:r>
          </a:p>
        </p:txBody>
      </p:sp>
      <p:sp>
        <p:nvSpPr>
          <p:cNvPr id="3" name="Content Placeholder 2">
            <a:extLst>
              <a:ext uri="{FF2B5EF4-FFF2-40B4-BE49-F238E27FC236}">
                <a16:creationId xmlns:a16="http://schemas.microsoft.com/office/drawing/2014/main" id="{79FBE09C-664A-4DF1-7169-0A621EE4B88C}"/>
              </a:ext>
            </a:extLst>
          </p:cNvPr>
          <p:cNvSpPr>
            <a:spLocks noGrp="1"/>
          </p:cNvSpPr>
          <p:nvPr>
            <p:ph idx="1"/>
          </p:nvPr>
        </p:nvSpPr>
        <p:spPr>
          <a:xfrm>
            <a:off x="455427" y="1820204"/>
            <a:ext cx="10371599" cy="4448074"/>
          </a:xfrm>
        </p:spPr>
        <p:txBody>
          <a:bodyPr/>
          <a:lstStyle/>
          <a:p>
            <a:pPr marL="0" indent="0">
              <a:lnSpc>
                <a:spcPct val="120000"/>
              </a:lnSpc>
              <a:buNone/>
            </a:pPr>
            <a:endParaRPr lang="en-GB" sz="2200" b="0" i="0" dirty="0">
              <a:effectLst/>
            </a:endParaRPr>
          </a:p>
          <a:p>
            <a:pPr marL="0" indent="0">
              <a:lnSpc>
                <a:spcPct val="120000"/>
              </a:lnSpc>
              <a:buNone/>
            </a:pPr>
            <a:r>
              <a:rPr lang="en-GB" sz="2200" b="0" i="0" dirty="0">
                <a:effectLst/>
              </a:rPr>
              <a:t>NoMAD is a </a:t>
            </a:r>
            <a:r>
              <a:rPr lang="en-GB" sz="2200" b="1" i="1" dirty="0">
                <a:solidFill>
                  <a:srgbClr val="C00000"/>
                </a:solidFill>
                <a:effectLst/>
              </a:rPr>
              <a:t>theoretically derived instrument for assessing implementation processes</a:t>
            </a:r>
            <a:r>
              <a:rPr lang="en-GB" sz="2200" b="0" i="0" dirty="0">
                <a:effectLst/>
              </a:rPr>
              <a:t> from the </a:t>
            </a:r>
            <a:r>
              <a:rPr lang="en-GB" sz="2200" b="1" i="1" dirty="0">
                <a:solidFill>
                  <a:srgbClr val="C00000"/>
                </a:solidFill>
                <a:effectLst/>
              </a:rPr>
              <a:t>perspective of individuals involved</a:t>
            </a:r>
            <a:r>
              <a:rPr lang="en-GB" sz="2200" b="0" i="0" dirty="0">
                <a:effectLst/>
              </a:rPr>
              <a:t> in (collective) implementation activity</a:t>
            </a:r>
            <a:endParaRPr lang="en-US" sz="2200" dirty="0"/>
          </a:p>
          <a:p>
            <a:pPr marL="0" indent="0">
              <a:buNone/>
            </a:pPr>
            <a:endParaRPr lang="en-US" dirty="0"/>
          </a:p>
          <a:p>
            <a:pPr marL="0" indent="0">
              <a:buNone/>
            </a:pPr>
            <a:r>
              <a:rPr lang="en-US" sz="2600" b="1" dirty="0"/>
              <a:t>And advised:</a:t>
            </a:r>
          </a:p>
          <a:p>
            <a:pPr>
              <a:spcBef>
                <a:spcPts val="1600"/>
              </a:spcBef>
            </a:pPr>
            <a:r>
              <a:rPr lang="en-GB" sz="2200" i="1" kern="0" dirty="0">
                <a:latin typeface="Arial" panose="020B0604020202020204" pitchFamily="34" charset="0"/>
                <a:ea typeface="Times New Roman" panose="02020603050405020304" pitchFamily="18" charset="0"/>
                <a:cs typeface="Times New Roman" panose="02020603050405020304" pitchFamily="18" charset="0"/>
              </a:rPr>
              <a:t>Apply flexibly, </a:t>
            </a:r>
            <a:r>
              <a:rPr lang="en-GB" sz="2200" i="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adapt</a:t>
            </a:r>
            <a:r>
              <a:rPr lang="en-GB" sz="2200" i="1" kern="0" dirty="0">
                <a:latin typeface="Arial" panose="020B0604020202020204" pitchFamily="34" charset="0"/>
                <a:ea typeface="Times New Roman" panose="02020603050405020304" pitchFamily="18" charset="0"/>
                <a:cs typeface="Times New Roman" panose="02020603050405020304" pitchFamily="18" charset="0"/>
              </a:rPr>
              <a:t> to own implementation research and practice needs</a:t>
            </a:r>
          </a:p>
          <a:p>
            <a:pPr>
              <a:spcBef>
                <a:spcPts val="1600"/>
              </a:spcBef>
            </a:pPr>
            <a:r>
              <a:rPr lang="en-US" sz="2200" i="1" dirty="0">
                <a:solidFill>
                  <a:srgbClr val="C00000"/>
                </a:solidFill>
              </a:rPr>
              <a:t>Select</a:t>
            </a:r>
            <a:r>
              <a:rPr lang="en-US" sz="2200" dirty="0"/>
              <a:t> items (or item sets) as appropriate </a:t>
            </a:r>
          </a:p>
          <a:p>
            <a:pPr>
              <a:spcBef>
                <a:spcPts val="1600"/>
              </a:spcBef>
            </a:pPr>
            <a:r>
              <a:rPr lang="en-US" sz="2200" dirty="0"/>
              <a:t>Exercise </a:t>
            </a:r>
            <a:r>
              <a:rPr lang="en-US" sz="2200" i="1" dirty="0">
                <a:solidFill>
                  <a:srgbClr val="C00000"/>
                </a:solidFill>
              </a:rPr>
              <a:t>judgement on validity </a:t>
            </a:r>
            <a:r>
              <a:rPr lang="en-US" sz="2200" dirty="0"/>
              <a:t>claims where adaptations made</a:t>
            </a:r>
          </a:p>
          <a:p>
            <a:pPr marL="0" indent="0">
              <a:buNone/>
            </a:pPr>
            <a:endParaRPr lang="en-US" sz="2200" dirty="0"/>
          </a:p>
        </p:txBody>
      </p:sp>
      <p:pic>
        <p:nvPicPr>
          <p:cNvPr id="2" name="Picture 1" descr="A screenshot of a computer screen&#10;&#10;AI-generated content may be incorrect.">
            <a:extLst>
              <a:ext uri="{FF2B5EF4-FFF2-40B4-BE49-F238E27FC236}">
                <a16:creationId xmlns:a16="http://schemas.microsoft.com/office/drawing/2014/main" id="{8A1C1505-3977-F9F6-0496-134C6832B36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22365" y="276304"/>
            <a:ext cx="3414208" cy="1809158"/>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36959CF2-989A-06AE-846A-B10CF006AD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9469" y="6057197"/>
            <a:ext cx="2082888" cy="520972"/>
          </a:xfrm>
          <a:prstGeom prst="rect">
            <a:avLst/>
          </a:prstGeom>
        </p:spPr>
      </p:pic>
    </p:spTree>
    <p:extLst>
      <p:ext uri="{BB962C8B-B14F-4D97-AF65-F5344CB8AC3E}">
        <p14:creationId xmlns:p14="http://schemas.microsoft.com/office/powerpoint/2010/main" val="2717225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3221-182C-014A-CACE-ECC0F29606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0FF7-2F4A-3470-8858-3969C20A285D}"/>
              </a:ext>
            </a:extLst>
          </p:cNvPr>
          <p:cNvSpPr>
            <a:spLocks noGrp="1"/>
          </p:cNvSpPr>
          <p:nvPr>
            <p:ph idx="1"/>
          </p:nvPr>
        </p:nvSpPr>
        <p:spPr>
          <a:xfrm>
            <a:off x="7819374" y="3747030"/>
            <a:ext cx="3843132" cy="1805609"/>
          </a:xfrm>
        </p:spPr>
        <p:txBody>
          <a:bodyPr>
            <a:normAutofit/>
          </a:bodyPr>
          <a:lstStyle/>
          <a:p>
            <a:pPr marL="0" indent="0">
              <a:lnSpc>
                <a:spcPct val="120000"/>
              </a:lnSpc>
              <a:buNone/>
            </a:pPr>
            <a:r>
              <a:rPr lang="en-US" sz="2000" b="1" dirty="0"/>
              <a:t>A focus on: </a:t>
            </a:r>
          </a:p>
          <a:p>
            <a:pPr marL="342900" indent="-342900">
              <a:lnSpc>
                <a:spcPct val="120000"/>
              </a:lnSpc>
              <a:buFont typeface="+mj-lt"/>
              <a:buAutoNum type="arabicPeriod"/>
            </a:pPr>
            <a:r>
              <a:rPr lang="en-GB" sz="1800" kern="0" dirty="0">
                <a:solidFill>
                  <a:srgbClr val="000000"/>
                </a:solidFill>
                <a:ea typeface="Aptos" panose="020B0004020202020204" pitchFamily="34" charset="0"/>
              </a:rPr>
              <a:t>How NoMAD was used</a:t>
            </a:r>
          </a:p>
          <a:p>
            <a:pPr marL="342900" indent="-342900">
              <a:lnSpc>
                <a:spcPct val="120000"/>
              </a:lnSpc>
              <a:buFont typeface="+mj-lt"/>
              <a:buAutoNum type="arabicPeriod"/>
            </a:pPr>
            <a:r>
              <a:rPr lang="en-GB" sz="1800" kern="0" dirty="0">
                <a:solidFill>
                  <a:srgbClr val="000000"/>
                </a:solidFill>
                <a:ea typeface="Aptos" panose="020B0004020202020204" pitchFamily="34" charset="0"/>
              </a:rPr>
              <a:t>Psychometric properties</a:t>
            </a:r>
            <a:br>
              <a:rPr lang="en-US" sz="2000" dirty="0"/>
            </a:br>
            <a:endParaRPr lang="en-US" sz="2000" dirty="0"/>
          </a:p>
        </p:txBody>
      </p:sp>
      <p:sp>
        <p:nvSpPr>
          <p:cNvPr id="4" name="Title 3">
            <a:extLst>
              <a:ext uri="{FF2B5EF4-FFF2-40B4-BE49-F238E27FC236}">
                <a16:creationId xmlns:a16="http://schemas.microsoft.com/office/drawing/2014/main" id="{729BE7A6-5F6F-B3BC-0B96-5A7AC26C98D0}"/>
              </a:ext>
            </a:extLst>
          </p:cNvPr>
          <p:cNvSpPr>
            <a:spLocks noGrp="1"/>
          </p:cNvSpPr>
          <p:nvPr>
            <p:ph type="title"/>
          </p:nvPr>
        </p:nvSpPr>
        <p:spPr/>
        <p:txBody>
          <a:bodyPr>
            <a:normAutofit/>
          </a:bodyPr>
          <a:lstStyle/>
          <a:p>
            <a:r>
              <a:rPr lang="en-US" sz="2800" dirty="0"/>
              <a:t>10 years on: Systematic review</a:t>
            </a:r>
          </a:p>
        </p:txBody>
      </p:sp>
      <p:pic>
        <p:nvPicPr>
          <p:cNvPr id="5" name="Picture 4" descr="A close-up of a document&#10;&#10;AI-generated content may be incorrect.">
            <a:extLst>
              <a:ext uri="{FF2B5EF4-FFF2-40B4-BE49-F238E27FC236}">
                <a16:creationId xmlns:a16="http://schemas.microsoft.com/office/drawing/2014/main" id="{C4B80F2E-D6D6-0603-E450-B09A5D53A3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6990" y="258179"/>
            <a:ext cx="4424775" cy="2007459"/>
          </a:xfrm>
          <a:prstGeom prst="rect">
            <a:avLst/>
          </a:prstGeom>
        </p:spPr>
      </p:pic>
      <p:sp>
        <p:nvSpPr>
          <p:cNvPr id="6" name="Content Placeholder 1">
            <a:extLst>
              <a:ext uri="{FF2B5EF4-FFF2-40B4-BE49-F238E27FC236}">
                <a16:creationId xmlns:a16="http://schemas.microsoft.com/office/drawing/2014/main" id="{CAFF02AA-6815-3895-9869-684CDF795724}"/>
              </a:ext>
            </a:extLst>
          </p:cNvPr>
          <p:cNvSpPr txBox="1">
            <a:spLocks/>
          </p:cNvSpPr>
          <p:nvPr/>
        </p:nvSpPr>
        <p:spPr>
          <a:xfrm>
            <a:off x="529494" y="2880153"/>
            <a:ext cx="6554973" cy="4432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573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br>
              <a:rPr lang="en-US" sz="1800" dirty="0"/>
            </a:br>
            <a:r>
              <a:rPr lang="en-US" sz="2000" b="1" dirty="0"/>
              <a:t>Methods:</a:t>
            </a:r>
          </a:p>
          <a:p>
            <a:pPr>
              <a:lnSpc>
                <a:spcPct val="140000"/>
              </a:lnSpc>
            </a:pPr>
            <a:r>
              <a:rPr lang="en-GB" sz="1800" kern="0" dirty="0">
                <a:solidFill>
                  <a:srgbClr val="000000"/>
                </a:solidFill>
                <a:ea typeface="Aptos" panose="020B0004020202020204" pitchFamily="34" charset="0"/>
              </a:rPr>
              <a:t>PubMed AND NoMAD key publications citation search</a:t>
            </a:r>
          </a:p>
          <a:p>
            <a:pPr>
              <a:lnSpc>
                <a:spcPct val="140000"/>
              </a:lnSpc>
            </a:pPr>
            <a:r>
              <a:rPr lang="en-GB" sz="1800" kern="0" dirty="0">
                <a:solidFill>
                  <a:srgbClr val="000000"/>
                </a:solidFill>
                <a:ea typeface="Aptos" panose="020B0004020202020204" pitchFamily="34" charset="0"/>
              </a:rPr>
              <a:t>Search period: 2015 to Aug 2023 </a:t>
            </a:r>
          </a:p>
          <a:p>
            <a:pPr>
              <a:lnSpc>
                <a:spcPct val="140000"/>
              </a:lnSpc>
            </a:pPr>
            <a:r>
              <a:rPr lang="en-GB" sz="1800" kern="0" dirty="0">
                <a:solidFill>
                  <a:srgbClr val="000000"/>
                </a:solidFill>
              </a:rPr>
              <a:t>Papers used NoMAD and reported data</a:t>
            </a:r>
          </a:p>
          <a:p>
            <a:pPr>
              <a:lnSpc>
                <a:spcPct val="140000"/>
              </a:lnSpc>
            </a:pPr>
            <a:r>
              <a:rPr lang="en-GB" sz="1800" kern="0" dirty="0">
                <a:solidFill>
                  <a:srgbClr val="000000"/>
                </a:solidFill>
              </a:rPr>
              <a:t>Independent double screening (titles, abstracts, full papers)</a:t>
            </a:r>
          </a:p>
          <a:p>
            <a:pPr>
              <a:lnSpc>
                <a:spcPct val="140000"/>
              </a:lnSpc>
            </a:pPr>
            <a:r>
              <a:rPr lang="en-GB" sz="1800" kern="0" dirty="0">
                <a:solidFill>
                  <a:srgbClr val="000000"/>
                </a:solidFill>
              </a:rPr>
              <a:t>Structured data extraction</a:t>
            </a:r>
            <a:endParaRPr lang="en-US" sz="1800" kern="0" dirty="0">
              <a:solidFill>
                <a:srgbClr val="000000"/>
              </a:solidFill>
            </a:endParaRPr>
          </a:p>
        </p:txBody>
      </p:sp>
      <p:sp>
        <p:nvSpPr>
          <p:cNvPr id="3" name="TextBox 2">
            <a:extLst>
              <a:ext uri="{FF2B5EF4-FFF2-40B4-BE49-F238E27FC236}">
                <a16:creationId xmlns:a16="http://schemas.microsoft.com/office/drawing/2014/main" id="{EC8A0D8D-1FAB-FC1D-A238-34EC0C7349E6}"/>
              </a:ext>
            </a:extLst>
          </p:cNvPr>
          <p:cNvSpPr txBox="1"/>
          <p:nvPr/>
        </p:nvSpPr>
        <p:spPr>
          <a:xfrm>
            <a:off x="529494" y="1510314"/>
            <a:ext cx="6056836" cy="307777"/>
          </a:xfrm>
          <a:prstGeom prst="rect">
            <a:avLst/>
          </a:prstGeom>
          <a:noFill/>
        </p:spPr>
        <p:txBody>
          <a:bodyPr wrap="square" rtlCol="0">
            <a:spAutoFit/>
          </a:bodyPr>
          <a:lstStyle/>
          <a:p>
            <a:r>
              <a:rPr lang="en-US" sz="1400" b="1" i="1" dirty="0">
                <a:solidFill>
                  <a:srgbClr val="C00000"/>
                </a:solidFill>
              </a:rPr>
              <a:t>*</a:t>
            </a:r>
            <a:r>
              <a:rPr lang="en-US" sz="1200" b="1" i="1" dirty="0">
                <a:solidFill>
                  <a:srgbClr val="C00000"/>
                </a:solidFill>
              </a:rPr>
              <a:t>Manuscript of results is currently under review for publication</a:t>
            </a:r>
          </a:p>
        </p:txBody>
      </p:sp>
      <p:pic>
        <p:nvPicPr>
          <p:cNvPr id="7" name="Picture 6" descr="A black text on a white background&#10;&#10;Description automatically generated">
            <a:extLst>
              <a:ext uri="{FF2B5EF4-FFF2-40B4-BE49-F238E27FC236}">
                <a16:creationId xmlns:a16="http://schemas.microsoft.com/office/drawing/2014/main" id="{DCC0C9E2-FA7D-759D-AF3A-87F2C247A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0940" y="6159030"/>
            <a:ext cx="2082888" cy="520972"/>
          </a:xfrm>
          <a:prstGeom prst="rect">
            <a:avLst/>
          </a:prstGeom>
        </p:spPr>
      </p:pic>
    </p:spTree>
    <p:extLst>
      <p:ext uri="{BB962C8B-B14F-4D97-AF65-F5344CB8AC3E}">
        <p14:creationId xmlns:p14="http://schemas.microsoft.com/office/powerpoint/2010/main" val="2660982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AA91-D625-67B0-AB33-9F5F41C242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5FF975-9E4D-4309-6EF7-8FCC571A948B}"/>
              </a:ext>
            </a:extLst>
          </p:cNvPr>
          <p:cNvSpPr>
            <a:spLocks noGrp="1"/>
          </p:cNvSpPr>
          <p:nvPr>
            <p:ph type="title"/>
          </p:nvPr>
        </p:nvSpPr>
        <p:spPr>
          <a:xfrm>
            <a:off x="720470" y="343227"/>
            <a:ext cx="9285514" cy="1140582"/>
          </a:xfrm>
        </p:spPr>
        <p:txBody>
          <a:bodyPr>
            <a:normAutofit/>
          </a:bodyPr>
          <a:lstStyle/>
          <a:p>
            <a:r>
              <a:rPr lang="en-US" sz="2800" dirty="0"/>
              <a:t>What we found: Overview</a:t>
            </a:r>
          </a:p>
        </p:txBody>
      </p:sp>
      <p:sp>
        <p:nvSpPr>
          <p:cNvPr id="6" name="Content Placeholder 1">
            <a:extLst>
              <a:ext uri="{FF2B5EF4-FFF2-40B4-BE49-F238E27FC236}">
                <a16:creationId xmlns:a16="http://schemas.microsoft.com/office/drawing/2014/main" id="{B6E3F60B-7D74-CAAA-FEA2-31F2EFB34FEF}"/>
              </a:ext>
            </a:extLst>
          </p:cNvPr>
          <p:cNvSpPr txBox="1">
            <a:spLocks/>
          </p:cNvSpPr>
          <p:nvPr/>
        </p:nvSpPr>
        <p:spPr>
          <a:xfrm>
            <a:off x="720470" y="1734602"/>
            <a:ext cx="10407657" cy="4660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573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800"/>
              </a:spcBef>
              <a:buNone/>
            </a:pPr>
            <a:r>
              <a:rPr lang="en-GB" sz="1800" b="1" kern="0" dirty="0">
                <a:solidFill>
                  <a:srgbClr val="C00000"/>
                </a:solidFill>
                <a:ea typeface="Aptos" panose="020B0004020202020204" pitchFamily="34" charset="0"/>
              </a:rPr>
              <a:t>64 papers</a:t>
            </a:r>
            <a:r>
              <a:rPr lang="en-GB" sz="1800" kern="0" dirty="0">
                <a:solidFill>
                  <a:srgbClr val="000000"/>
                </a:solidFill>
                <a:ea typeface="Aptos" panose="020B0004020202020204" pitchFamily="34" charset="0"/>
              </a:rPr>
              <a:t>, totalling </a:t>
            </a:r>
            <a:r>
              <a:rPr lang="en-GB" sz="1800" b="1" kern="0" dirty="0">
                <a:solidFill>
                  <a:srgbClr val="C00000"/>
                </a:solidFill>
                <a:latin typeface="Arial" panose="020B0604020202020204" pitchFamily="34" charset="0"/>
                <a:ea typeface="Aptos" panose="020B0004020202020204" pitchFamily="34" charset="0"/>
              </a:rPr>
              <a:t>10,949</a:t>
            </a:r>
            <a:r>
              <a:rPr lang="en-GB" sz="1800" b="1" kern="0" dirty="0">
                <a:solidFill>
                  <a:srgbClr val="C00000"/>
                </a:solidFill>
                <a:ea typeface="Aptos" panose="020B0004020202020204" pitchFamily="34" charset="0"/>
              </a:rPr>
              <a:t> </a:t>
            </a:r>
            <a:r>
              <a:rPr lang="en-GB" sz="1800" b="1" kern="0" dirty="0">
                <a:solidFill>
                  <a:srgbClr val="C00000"/>
                </a:solidFill>
                <a:latin typeface="Arial" panose="020B0604020202020204" pitchFamily="34" charset="0"/>
                <a:ea typeface="Aptos" panose="020B0004020202020204" pitchFamily="34" charset="0"/>
              </a:rPr>
              <a:t>NoMAD surveys</a:t>
            </a:r>
            <a:r>
              <a:rPr lang="en-GB" sz="1800" b="1" dirty="0">
                <a:solidFill>
                  <a:srgbClr val="C00000"/>
                </a:solidFill>
              </a:rPr>
              <a:t> </a:t>
            </a:r>
            <a:br>
              <a:rPr lang="en-GB" sz="1800" b="1" kern="0" dirty="0">
                <a:solidFill>
                  <a:srgbClr val="000000"/>
                </a:solidFill>
              </a:rPr>
            </a:br>
            <a:br>
              <a:rPr lang="en-GB" sz="1800" b="1" kern="0" dirty="0">
                <a:solidFill>
                  <a:srgbClr val="000000"/>
                </a:solidFill>
              </a:rPr>
            </a:br>
            <a:r>
              <a:rPr lang="en-GB" sz="1800" b="1" u="sng" kern="0" dirty="0">
                <a:solidFill>
                  <a:srgbClr val="000000"/>
                </a:solidFill>
              </a:rPr>
              <a:t>Sample size</a:t>
            </a:r>
            <a:r>
              <a:rPr lang="en-GB" sz="1800" b="1" kern="0" dirty="0">
                <a:solidFill>
                  <a:srgbClr val="000000"/>
                </a:solidFill>
              </a:rPr>
              <a:t>: </a:t>
            </a:r>
            <a:r>
              <a:rPr lang="en-GB" sz="1800" kern="0" dirty="0">
                <a:solidFill>
                  <a:srgbClr val="000000"/>
                </a:solidFill>
              </a:rPr>
              <a:t>range 6-1342, mean = 174; median =101</a:t>
            </a:r>
            <a:br>
              <a:rPr lang="en-GB" sz="1800" b="1" kern="0" dirty="0">
                <a:solidFill>
                  <a:srgbClr val="000000"/>
                </a:solidFill>
              </a:rPr>
            </a:br>
            <a:br>
              <a:rPr lang="en-GB" sz="1800" b="1" kern="0" dirty="0">
                <a:solidFill>
                  <a:srgbClr val="000000"/>
                </a:solidFill>
              </a:rPr>
            </a:br>
            <a:r>
              <a:rPr lang="en-GB" sz="1800" b="1" u="sng" kern="0" dirty="0">
                <a:solidFill>
                  <a:srgbClr val="000000"/>
                </a:solidFill>
              </a:rPr>
              <a:t>Study type</a:t>
            </a:r>
            <a:r>
              <a:rPr lang="en-GB" sz="1800" b="1" kern="0" dirty="0">
                <a:solidFill>
                  <a:srgbClr val="000000"/>
                </a:solidFill>
              </a:rPr>
              <a:t>:</a:t>
            </a:r>
          </a:p>
          <a:p>
            <a:pPr marL="514350" lvl="1" indent="0">
              <a:lnSpc>
                <a:spcPct val="120000"/>
              </a:lnSpc>
              <a:spcBef>
                <a:spcPts val="1800"/>
              </a:spcBef>
              <a:buNone/>
            </a:pPr>
            <a:r>
              <a:rPr lang="en-GB" sz="1800" kern="0" dirty="0">
                <a:solidFill>
                  <a:srgbClr val="000000"/>
                </a:solidFill>
              </a:rPr>
              <a:t>Implementation and evaluation of specific intervention: n=32 </a:t>
            </a:r>
            <a:r>
              <a:rPr lang="en-GB" sz="1800" b="1" i="1" kern="0" dirty="0">
                <a:solidFill>
                  <a:srgbClr val="000000"/>
                </a:solidFill>
              </a:rPr>
              <a:t>(50%)</a:t>
            </a:r>
            <a:br>
              <a:rPr lang="en-GB" sz="1800" kern="0" dirty="0">
                <a:solidFill>
                  <a:srgbClr val="000000"/>
                </a:solidFill>
              </a:rPr>
            </a:br>
            <a:r>
              <a:rPr lang="en-GB" sz="1800" kern="0" dirty="0">
                <a:solidFill>
                  <a:srgbClr val="000000"/>
                </a:solidFill>
              </a:rPr>
              <a:t>Evaluation of planned intervention, or a general practice: n=21</a:t>
            </a:r>
            <a:br>
              <a:rPr lang="en-GB" sz="1800" kern="0" dirty="0">
                <a:solidFill>
                  <a:srgbClr val="000000"/>
                </a:solidFill>
              </a:rPr>
            </a:br>
            <a:r>
              <a:rPr lang="en-GB" sz="1800" kern="0" dirty="0">
                <a:solidFill>
                  <a:srgbClr val="000000"/>
                </a:solidFill>
              </a:rPr>
              <a:t>Translation and /or validation: n=8 </a:t>
            </a:r>
            <a:br>
              <a:rPr lang="en-GB" sz="1800" kern="0" dirty="0">
                <a:solidFill>
                  <a:srgbClr val="000000"/>
                </a:solidFill>
              </a:rPr>
            </a:br>
            <a:r>
              <a:rPr lang="en-GB" sz="1800" kern="0" dirty="0">
                <a:solidFill>
                  <a:srgbClr val="000000"/>
                </a:solidFill>
              </a:rPr>
              <a:t>Intervention development or optimisation: n=3 </a:t>
            </a:r>
          </a:p>
          <a:p>
            <a:pPr marL="0" indent="0">
              <a:lnSpc>
                <a:spcPct val="120000"/>
              </a:lnSpc>
              <a:spcBef>
                <a:spcPts val="1800"/>
              </a:spcBef>
              <a:buNone/>
            </a:pPr>
            <a:r>
              <a:rPr lang="en-GB" sz="1800" b="1" u="sng" kern="0" dirty="0">
                <a:solidFill>
                  <a:srgbClr val="000000"/>
                </a:solidFill>
              </a:rPr>
              <a:t>Methods</a:t>
            </a:r>
            <a:r>
              <a:rPr lang="en-GB" sz="1800" b="1" kern="0" dirty="0">
                <a:solidFill>
                  <a:srgbClr val="000000"/>
                </a:solidFill>
              </a:rPr>
              <a:t>: </a:t>
            </a:r>
            <a:r>
              <a:rPr lang="en-GB" sz="1800" kern="0" dirty="0">
                <a:solidFill>
                  <a:srgbClr val="000000"/>
                </a:solidFill>
              </a:rPr>
              <a:t>Majority (69%) used NoMAD alongside qualitative methods</a:t>
            </a:r>
            <a:br>
              <a:rPr lang="en-GB" sz="1800" b="1" kern="0" dirty="0">
                <a:solidFill>
                  <a:srgbClr val="000000"/>
                </a:solidFill>
              </a:rPr>
            </a:br>
            <a:br>
              <a:rPr lang="en-GB" sz="1800" b="1" kern="0" dirty="0">
                <a:solidFill>
                  <a:srgbClr val="000000"/>
                </a:solidFill>
              </a:rPr>
            </a:br>
            <a:r>
              <a:rPr lang="en-GB" sz="1800" b="1" u="sng" kern="0" dirty="0">
                <a:solidFill>
                  <a:srgbClr val="000000"/>
                </a:solidFill>
              </a:rPr>
              <a:t>Timepoints</a:t>
            </a:r>
            <a:r>
              <a:rPr lang="en-GB" sz="1800" b="1" kern="0" dirty="0">
                <a:solidFill>
                  <a:srgbClr val="000000"/>
                </a:solidFill>
              </a:rPr>
              <a:t>: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Mostly single </a:t>
            </a:r>
            <a:r>
              <a:rPr lang="en-US" sz="1800" kern="100" dirty="0">
                <a:latin typeface="Arial" panose="020B0604020202020204" pitchFamily="34" charset="0"/>
                <a:ea typeface="Aptos" panose="020B0004020202020204" pitchFamily="34" charset="0"/>
                <a:cs typeface="Times New Roman" panose="02020603050405020304" pitchFamily="18" charset="0"/>
              </a:rPr>
              <a:t>administration (n = 46) or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twice (n = 11)</a:t>
            </a:r>
            <a:r>
              <a:rPr lang="en-GB" sz="1800" kern="100" dirty="0">
                <a:effectLst/>
                <a:latin typeface="Arial" panose="020B0604020202020204" pitchFamily="34" charset="0"/>
                <a:ea typeface="Aptos" panose="020B0004020202020204" pitchFamily="34" charset="0"/>
                <a:cs typeface="Times New Roman" panose="02020603050405020304" pitchFamily="18" charset="0"/>
              </a:rPr>
              <a:t>, </a:t>
            </a:r>
            <a:br>
              <a:rPr lang="en-GB" sz="1800" kern="100" dirty="0">
                <a:effectLst/>
                <a:latin typeface="Arial" panose="020B0604020202020204" pitchFamily="34" charset="0"/>
                <a:ea typeface="Aptos" panose="020B0004020202020204" pitchFamily="34" charset="0"/>
                <a:cs typeface="Times New Roman" panose="02020603050405020304" pitchFamily="18" charset="0"/>
              </a:rPr>
            </a:br>
            <a:r>
              <a:rPr lang="en-GB" sz="1800" kern="100" dirty="0">
                <a:effectLst/>
                <a:latin typeface="Arial" panose="020B0604020202020204" pitchFamily="34" charset="0"/>
                <a:ea typeface="Aptos" panose="020B0004020202020204" pitchFamily="34" charset="0"/>
                <a:cs typeface="Times New Roman" panose="02020603050405020304" pitchFamily="18" charset="0"/>
              </a:rPr>
              <a:t>but up to 10 (n=1)</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Bef>
                <a:spcPts val="1800"/>
              </a:spcBef>
              <a:buNone/>
            </a:pPr>
            <a:endParaRPr lang="en-GB" sz="2000" kern="0" dirty="0">
              <a:solidFill>
                <a:srgbClr val="000000"/>
              </a:solidFill>
            </a:endParaRPr>
          </a:p>
          <a:p>
            <a:pPr marL="0" indent="0">
              <a:buNone/>
            </a:pPr>
            <a:endParaRPr lang="en-GB" sz="1800" kern="0" dirty="0">
              <a:solidFill>
                <a:srgbClr val="000000"/>
              </a:solidFill>
            </a:endParaRPr>
          </a:p>
        </p:txBody>
      </p:sp>
      <p:pic>
        <p:nvPicPr>
          <p:cNvPr id="2" name="Picture 1" descr="A black text on a white background&#10;&#10;Description automatically generated">
            <a:extLst>
              <a:ext uri="{FF2B5EF4-FFF2-40B4-BE49-F238E27FC236}">
                <a16:creationId xmlns:a16="http://schemas.microsoft.com/office/drawing/2014/main" id="{2DD2209A-09A9-116E-8F8B-D7EA62F0C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5984" y="6135017"/>
            <a:ext cx="2082888" cy="520972"/>
          </a:xfrm>
          <a:prstGeom prst="rect">
            <a:avLst/>
          </a:prstGeom>
        </p:spPr>
      </p:pic>
    </p:spTree>
    <p:extLst>
      <p:ext uri="{BB962C8B-B14F-4D97-AF65-F5344CB8AC3E}">
        <p14:creationId xmlns:p14="http://schemas.microsoft.com/office/powerpoint/2010/main" val="4079255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9580-3A8F-4DC9-A4E5-9F13C9C6B7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C3C748-9507-C0EA-88B2-5D3E39453412}"/>
              </a:ext>
            </a:extLst>
          </p:cNvPr>
          <p:cNvSpPr>
            <a:spLocks noGrp="1"/>
          </p:cNvSpPr>
          <p:nvPr>
            <p:ph type="title"/>
          </p:nvPr>
        </p:nvSpPr>
        <p:spPr/>
        <p:txBody>
          <a:bodyPr>
            <a:normAutofit/>
          </a:bodyPr>
          <a:lstStyle/>
          <a:p>
            <a:r>
              <a:rPr lang="en-US" sz="2800" dirty="0"/>
              <a:t>Implementation as collaborative, multi-professional work</a:t>
            </a:r>
          </a:p>
        </p:txBody>
      </p:sp>
      <p:graphicFrame>
        <p:nvGraphicFramePr>
          <p:cNvPr id="3" name="Table 2">
            <a:extLst>
              <a:ext uri="{FF2B5EF4-FFF2-40B4-BE49-F238E27FC236}">
                <a16:creationId xmlns:a16="http://schemas.microsoft.com/office/drawing/2014/main" id="{D6E4732C-F497-3548-56EE-950CA52ECA1A}"/>
              </a:ext>
            </a:extLst>
          </p:cNvPr>
          <p:cNvGraphicFramePr>
            <a:graphicFrameLocks noGrp="1"/>
          </p:cNvGraphicFramePr>
          <p:nvPr/>
        </p:nvGraphicFramePr>
        <p:xfrm>
          <a:off x="657735" y="2337483"/>
          <a:ext cx="5743065" cy="3840480"/>
        </p:xfrm>
        <a:graphic>
          <a:graphicData uri="http://schemas.openxmlformats.org/drawingml/2006/table">
            <a:tbl>
              <a:tblPr firstRow="1" firstCol="1" bandRow="1"/>
              <a:tblGrid>
                <a:gridCol w="4103524">
                  <a:extLst>
                    <a:ext uri="{9D8B030D-6E8A-4147-A177-3AD203B41FA5}">
                      <a16:colId xmlns:a16="http://schemas.microsoft.com/office/drawing/2014/main" val="3529361331"/>
                    </a:ext>
                  </a:extLst>
                </a:gridCol>
                <a:gridCol w="1639541">
                  <a:extLst>
                    <a:ext uri="{9D8B030D-6E8A-4147-A177-3AD203B41FA5}">
                      <a16:colId xmlns:a16="http://schemas.microsoft.com/office/drawing/2014/main" val="2169335386"/>
                    </a:ext>
                  </a:extLst>
                </a:gridCol>
              </a:tblGrid>
              <a:tr h="504676">
                <a:tc>
                  <a:txBody>
                    <a:bodyPr/>
                    <a:lstStyle/>
                    <a:p>
                      <a:pPr>
                        <a:spcBef>
                          <a:spcPts val="300"/>
                        </a:spcBef>
                        <a:spcAft>
                          <a:spcPts val="300"/>
                        </a:spcAft>
                        <a:buNone/>
                      </a:pPr>
                      <a:r>
                        <a:rPr lang="en-GB" sz="1800" b="1" dirty="0">
                          <a:effectLst/>
                          <a:latin typeface="Arial" panose="020B0604020202020204" pitchFamily="34" charset="0"/>
                          <a:ea typeface="Aptos" panose="020B0004020202020204" pitchFamily="34" charset="0"/>
                          <a:cs typeface="Times New Roman" panose="02020603050405020304" pitchFamily="18" charset="0"/>
                        </a:rPr>
                        <a:t>PARTICIPANTS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b="1" dirty="0">
                          <a:effectLst/>
                          <a:latin typeface="Arial" panose="020B0604020202020204" pitchFamily="34" charset="0"/>
                          <a:ea typeface="Aptos" panose="020B0004020202020204" pitchFamily="34" charset="0"/>
                          <a:cs typeface="Times New Roman" panose="02020603050405020304" pitchFamily="18" charset="0"/>
                        </a:rPr>
                        <a:t>NUMBER OF STUDIES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278484977"/>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Clinical professional</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42</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919813493"/>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Dental professional</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4</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981721018"/>
                  </a:ext>
                </a:extLst>
              </a:tr>
              <a:tr h="252338">
                <a:tc>
                  <a:txBody>
                    <a:bodyPr/>
                    <a:lstStyle/>
                    <a:p>
                      <a:pP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Nurse professional</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38</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4133165903"/>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Allied Health professional</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28</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77049320"/>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Support professional (health)</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19</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803657852"/>
                  </a:ext>
                </a:extLst>
              </a:tr>
              <a:tr h="252338">
                <a:tc>
                  <a:txBody>
                    <a:bodyPr/>
                    <a:lstStyle/>
                    <a:p>
                      <a:pP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Social and Community professional</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20</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820480842"/>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Service users and patients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3</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966288975"/>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Managers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13</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962271674"/>
                  </a:ext>
                </a:extLst>
              </a:tr>
              <a:tr h="252338">
                <a:tc>
                  <a:txBody>
                    <a:bodyPr/>
                    <a:lstStyle/>
                    <a:p>
                      <a:pP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Support staff (eg clerical/ admin/ other)</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16</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591787570"/>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Research staff</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3</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244987188"/>
                  </a:ext>
                </a:extLst>
              </a:tr>
              <a:tr h="252338">
                <a:tc>
                  <a:txBody>
                    <a:bodyPr/>
                    <a:lstStyle/>
                    <a:p>
                      <a:pP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Policy professional</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3</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374337547"/>
                  </a:ext>
                </a:extLst>
              </a:tr>
              <a:tr h="252338">
                <a:tc>
                  <a:txBody>
                    <a:bodyPr/>
                    <a:lstStyle/>
                    <a:p>
                      <a:pPr>
                        <a:spcBef>
                          <a:spcPts val="300"/>
                        </a:spcBef>
                        <a:spcAft>
                          <a:spcPts val="300"/>
                        </a:spcAft>
                        <a:buNone/>
                      </a:pPr>
                      <a:r>
                        <a:rPr lang="en-GB" sz="1800">
                          <a:effectLst/>
                          <a:latin typeface="Arial" panose="020B0604020202020204" pitchFamily="34" charset="0"/>
                          <a:ea typeface="Aptos" panose="020B0004020202020204" pitchFamily="34" charset="0"/>
                          <a:cs typeface="Times New Roman" panose="02020603050405020304" pitchFamily="18" charset="0"/>
                        </a:rPr>
                        <a:t>Other (unclassified)</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spcBef>
                          <a:spcPts val="300"/>
                        </a:spcBef>
                        <a:spcAft>
                          <a:spcPts val="300"/>
                        </a:spcAft>
                        <a:buNone/>
                      </a:pPr>
                      <a:r>
                        <a:rPr lang="en-GB" sz="1800" dirty="0">
                          <a:effectLst/>
                          <a:latin typeface="Arial" panose="020B0604020202020204" pitchFamily="34" charset="0"/>
                          <a:ea typeface="Aptos" panose="020B0004020202020204" pitchFamily="34" charset="0"/>
                          <a:cs typeface="Times New Roman" panose="02020603050405020304" pitchFamily="18" charset="0"/>
                        </a:rPr>
                        <a:t>7</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2652926094"/>
                  </a:ext>
                </a:extLst>
              </a:tr>
            </a:tbl>
          </a:graphicData>
        </a:graphic>
      </p:graphicFrame>
      <p:sp>
        <p:nvSpPr>
          <p:cNvPr id="7" name="TextBox 6">
            <a:extLst>
              <a:ext uri="{FF2B5EF4-FFF2-40B4-BE49-F238E27FC236}">
                <a16:creationId xmlns:a16="http://schemas.microsoft.com/office/drawing/2014/main" id="{0D8462B5-33CE-E61D-FDE9-473896DE6E58}"/>
              </a:ext>
            </a:extLst>
          </p:cNvPr>
          <p:cNvSpPr txBox="1"/>
          <p:nvPr/>
        </p:nvSpPr>
        <p:spPr>
          <a:xfrm>
            <a:off x="7577405" y="1796143"/>
            <a:ext cx="4327072" cy="5330152"/>
          </a:xfrm>
          <a:prstGeom prst="rect">
            <a:avLst/>
          </a:prstGeom>
          <a:noFill/>
        </p:spPr>
        <p:txBody>
          <a:bodyPr wrap="square" rtlCol="0">
            <a:spAutoFit/>
          </a:bodyPr>
          <a:lstStyle/>
          <a:p>
            <a:pPr>
              <a:buNone/>
            </a:pPr>
            <a:r>
              <a:rPr lang="en-GB" sz="22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20000"/>
              </a:lnSpc>
              <a:buNone/>
            </a:pPr>
            <a:r>
              <a:rPr lang="en-GB" sz="2200" b="1" dirty="0">
                <a:solidFill>
                  <a:schemeClr val="bg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How many groups included in a study?</a:t>
            </a:r>
            <a:endParaRPr lang="en-GB" sz="2200" b="1"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One group only: 	n=15 	</a:t>
            </a:r>
            <a:r>
              <a:rPr lang="en-GB"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n-GB" i="1"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Two:</a:t>
            </a:r>
            <a:r>
              <a:rPr lang="en-GB"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GB"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n=14 	</a:t>
            </a:r>
            <a:r>
              <a:rPr lang="en-GB"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GB" i="1"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T</a:t>
            </a:r>
            <a:r>
              <a:rPr lang="en-GB"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hree		n=11 	</a:t>
            </a:r>
            <a:r>
              <a:rPr lang="en-GB"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n-GB" i="1"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Four:		n=12 	</a:t>
            </a:r>
            <a:r>
              <a:rPr lang="en-GB"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GB" i="1"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a:t>
            </a: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ive:		n=5, 	</a:t>
            </a:r>
            <a:r>
              <a:rPr lang="en-GB"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GB" i="1"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Si</a:t>
            </a: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n=3 	</a:t>
            </a:r>
            <a:r>
              <a:rPr lang="en-GB"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GB" i="1"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buNone/>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a:t>
            </a: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even:		n=3	</a:t>
            </a:r>
            <a:r>
              <a:rPr lang="en-GB"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a:t>
            </a:r>
            <a:endParaRPr lang="en-GB" i="1"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a:t>
            </a:r>
            <a:r>
              <a:rPr lang="en-GB"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ight:		n=1</a:t>
            </a:r>
            <a:endParaRPr lang="en-GB"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dirty="0">
              <a:solidFill>
                <a:srgbClr val="000000"/>
              </a:solidFill>
              <a:effectLst/>
              <a:latin typeface="Arial" panose="020B0604020202020204" pitchFamily="34" charset="0"/>
              <a:ea typeface="Times New Roman" panose="02020603050405020304" pitchFamily="18" charset="0"/>
            </a:endParaRPr>
          </a:p>
          <a:p>
            <a:endParaRPr lang="en-GB" dirty="0">
              <a:solidFill>
                <a:srgbClr val="000000"/>
              </a:solidFill>
              <a:latin typeface="Arial" panose="020B0604020202020204" pitchFamily="34" charset="0"/>
            </a:endParaRPr>
          </a:p>
          <a:p>
            <a:endParaRPr lang="en-GB" dirty="0"/>
          </a:p>
          <a:p>
            <a:endParaRPr lang="en-US" dirty="0"/>
          </a:p>
        </p:txBody>
      </p:sp>
    </p:spTree>
    <p:extLst>
      <p:ext uri="{BB962C8B-B14F-4D97-AF65-F5344CB8AC3E}">
        <p14:creationId xmlns:p14="http://schemas.microsoft.com/office/powerpoint/2010/main" val="613885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1339-F579-0E47-EBCC-BC3E2BA165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42F46-7957-AA5B-DF7A-2D74F029CDB6}"/>
              </a:ext>
            </a:extLst>
          </p:cNvPr>
          <p:cNvSpPr>
            <a:spLocks noGrp="1"/>
          </p:cNvSpPr>
          <p:nvPr>
            <p:ph idx="1"/>
          </p:nvPr>
        </p:nvSpPr>
        <p:spPr>
          <a:xfrm>
            <a:off x="778743" y="2196685"/>
            <a:ext cx="10326579" cy="3819803"/>
          </a:xfrm>
        </p:spPr>
        <p:txBody>
          <a:bodyPr>
            <a:noAutofit/>
          </a:bodyPr>
          <a:lstStyle/>
          <a:p>
            <a:pPr>
              <a:lnSpc>
                <a:spcPct val="120000"/>
              </a:lnSpc>
              <a:spcBef>
                <a:spcPts val="2400"/>
              </a:spcBef>
            </a:pPr>
            <a:r>
              <a:rPr lang="en-GB" sz="1800" b="1"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Scale structure: </a:t>
            </a:r>
            <a:r>
              <a:rPr lang="en-GB" sz="1800" dirty="0">
                <a:effectLst/>
                <a:latin typeface="Arial" panose="020B0604020202020204" pitchFamily="34" charset="0"/>
                <a:ea typeface="Aptos" panose="020B0004020202020204" pitchFamily="34" charset="0"/>
                <a:cs typeface="Times New Roman" panose="02020603050405020304" pitchFamily="18" charset="0"/>
              </a:rPr>
              <a:t>8 studies, all confirm 4 </a:t>
            </a:r>
            <a:r>
              <a:rPr lang="en-GB" sz="1800" dirty="0">
                <a:latin typeface="Arial" panose="020B0604020202020204" pitchFamily="34" charset="0"/>
                <a:ea typeface="Aptos" panose="020B0004020202020204" pitchFamily="34" charset="0"/>
                <a:cs typeface="Times New Roman" panose="02020603050405020304" pitchFamily="18" charset="0"/>
              </a:rPr>
              <a:t>NPT constructs </a:t>
            </a:r>
            <a:r>
              <a:rPr lang="en-GB" sz="1800" i="1" dirty="0">
                <a:latin typeface="Arial" panose="020B0604020202020204" pitchFamily="34" charset="0"/>
                <a:ea typeface="Aptos" panose="020B0004020202020204" pitchFamily="34" charset="0"/>
                <a:cs typeface="Times New Roman" panose="02020603050405020304" pitchFamily="18" charset="0"/>
              </a:rPr>
              <a:t>(Confirmatory Factor Analyses)</a:t>
            </a:r>
            <a:endParaRPr lang="en-GB" sz="1800" i="1" dirty="0">
              <a:effectLst/>
              <a:latin typeface="Arial" panose="020B0604020202020204" pitchFamily="34" charset="0"/>
              <a:ea typeface="Aptos" panose="020B0004020202020204" pitchFamily="34" charset="0"/>
              <a:cs typeface="Times New Roman" panose="02020603050405020304" pitchFamily="18" charset="0"/>
            </a:endParaRPr>
          </a:p>
          <a:p>
            <a:pPr lvl="1">
              <a:lnSpc>
                <a:spcPct val="120000"/>
              </a:lnSpc>
              <a:spcBef>
                <a:spcPts val="2400"/>
              </a:spcBef>
            </a:pPr>
            <a:r>
              <a:rPr lang="en-GB" sz="1800" i="1" dirty="0">
                <a:effectLst/>
                <a:latin typeface="Arial" panose="020B0604020202020204" pitchFamily="34" charset="0"/>
                <a:ea typeface="Aptos" panose="020B0004020202020204" pitchFamily="34" charset="0"/>
                <a:cs typeface="Times New Roman" panose="02020603050405020304" pitchFamily="18" charset="0"/>
              </a:rPr>
              <a:t>Translations to: Dutch, Swedish, Brazilian Portuguese, Chinese &amp; German</a:t>
            </a:r>
          </a:p>
          <a:p>
            <a:pPr>
              <a:lnSpc>
                <a:spcPct val="120000"/>
              </a:lnSpc>
              <a:spcBef>
                <a:spcPts val="2400"/>
              </a:spcBef>
            </a:pPr>
            <a:r>
              <a:rPr lang="en-GB" sz="1800" b="1"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Internal consistency </a:t>
            </a:r>
            <a:r>
              <a:rPr lang="en-GB" sz="1800" dirty="0">
                <a:effectLst/>
                <a:latin typeface="Arial" panose="020B0604020202020204" pitchFamily="34" charset="0"/>
                <a:ea typeface="Aptos" panose="020B0004020202020204" pitchFamily="34" charset="0"/>
                <a:cs typeface="Times New Roman" panose="02020603050405020304" pitchFamily="18" charset="0"/>
              </a:rPr>
              <a:t>(Cronbach alpha): 20 studies, </a:t>
            </a:r>
            <a:r>
              <a:rPr lang="en-GB" sz="1800" b="1" dirty="0">
                <a:solidFill>
                  <a:srgbClr val="C00000"/>
                </a:solidFill>
                <a:effectLst/>
                <a:latin typeface="Arial" panose="020B0604020202020204" pitchFamily="34" charset="0"/>
                <a:ea typeface="Aptos" panose="020B0004020202020204" pitchFamily="34" charset="0"/>
                <a:cs typeface="Times New Roman" panose="02020603050405020304" pitchFamily="18" charset="0"/>
              </a:rPr>
              <a:t>generally</a:t>
            </a:r>
            <a:r>
              <a:rPr lang="en-GB" sz="1800" dirty="0">
                <a:effectLst/>
                <a:latin typeface="Arial" panose="020B0604020202020204" pitchFamily="34" charset="0"/>
                <a:ea typeface="Aptos" panose="020B0004020202020204" pitchFamily="34" charset="0"/>
                <a:cs typeface="Times New Roman" panose="02020603050405020304" pitchFamily="18" charset="0"/>
              </a:rPr>
              <a:t> </a:t>
            </a:r>
            <a:r>
              <a:rPr lang="en-GB" sz="1800" b="1" dirty="0">
                <a:solidFill>
                  <a:srgbClr val="C00000"/>
                </a:solidFill>
                <a:latin typeface="Arial" panose="020B0604020202020204" pitchFamily="34" charset="0"/>
                <a:ea typeface="Aptos" panose="020B0004020202020204" pitchFamily="34" charset="0"/>
                <a:cs typeface="Times New Roman" panose="02020603050405020304" pitchFamily="18" charset="0"/>
              </a:rPr>
              <a:t>in the target region of &gt;.07</a:t>
            </a:r>
          </a:p>
          <a:p>
            <a:pPr>
              <a:lnSpc>
                <a:spcPct val="120000"/>
              </a:lnSpc>
              <a:spcBef>
                <a:spcPts val="2400"/>
              </a:spcBef>
            </a:pPr>
            <a:r>
              <a:rPr lang="en-GB" sz="18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Concurrent validity</a:t>
            </a:r>
            <a:r>
              <a:rPr lang="en-GB"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 studies </a:t>
            </a:r>
          </a:p>
          <a:p>
            <a:pPr>
              <a:lnSpc>
                <a:spcPct val="120000"/>
              </a:lnSpc>
              <a:spcBef>
                <a:spcPts val="2400"/>
              </a:spcBef>
            </a:pPr>
            <a:r>
              <a:rPr lang="en-GB" sz="18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Test-retest analyses: </a:t>
            </a:r>
            <a:r>
              <a:rPr lang="en-GB" sz="1800" dirty="0">
                <a:latin typeface="Arial" panose="020B0604020202020204" pitchFamily="34" charset="0"/>
                <a:ea typeface="Times New Roman" panose="02020603050405020304" pitchFamily="18" charset="0"/>
                <a:cs typeface="Times New Roman" panose="02020603050405020304" pitchFamily="18" charset="0"/>
              </a:rPr>
              <a:t>No studies</a:t>
            </a:r>
            <a:endParaRPr lang="en-GB" sz="1800" i="1" dirty="0">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2400"/>
              </a:spcBef>
            </a:pPr>
            <a:r>
              <a:rPr lang="en-GB" sz="1800" dirty="0">
                <a:effectLst/>
                <a:latin typeface="Arial" panose="020B0604020202020204" pitchFamily="34" charset="0"/>
                <a:ea typeface="Aptos" panose="020B0004020202020204" pitchFamily="34" charset="0"/>
                <a:cs typeface="Times New Roman" panose="02020603050405020304" pitchFamily="18" charset="0"/>
              </a:rPr>
              <a:t>Use of </a:t>
            </a:r>
            <a:r>
              <a:rPr lang="en-GB" sz="1800" dirty="0">
                <a:latin typeface="Arial" panose="020B0604020202020204" pitchFamily="34" charset="0"/>
                <a:ea typeface="Aptos" panose="020B0004020202020204" pitchFamily="34" charset="0"/>
                <a:cs typeface="Times New Roman" panose="02020603050405020304" pitchFamily="18" charset="0"/>
              </a:rPr>
              <a:t>NoMAD alongside </a:t>
            </a:r>
            <a:r>
              <a:rPr lang="en-GB" sz="1800" b="1" dirty="0">
                <a:solidFill>
                  <a:srgbClr val="C00000"/>
                </a:solidFill>
                <a:latin typeface="Arial" panose="020B0604020202020204" pitchFamily="34" charset="0"/>
                <a:ea typeface="Aptos" panose="020B0004020202020204" pitchFamily="34" charset="0"/>
                <a:cs typeface="Times New Roman" panose="02020603050405020304" pitchFamily="18" charset="0"/>
              </a:rPr>
              <a:t>other implementation outcome measures</a:t>
            </a:r>
            <a:r>
              <a:rPr lang="en-GB" sz="1800" dirty="0">
                <a:latin typeface="Arial" panose="020B0604020202020204" pitchFamily="34" charset="0"/>
                <a:ea typeface="Aptos" panose="020B0004020202020204" pitchFamily="34" charset="0"/>
                <a:cs typeface="Times New Roman" panose="02020603050405020304" pitchFamily="18" charset="0"/>
              </a:rPr>
              <a:t>: Few studies (no reporting of associations)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48643C43-863F-0A9D-3C30-C6B49BF72531}"/>
              </a:ext>
            </a:extLst>
          </p:cNvPr>
          <p:cNvSpPr>
            <a:spLocks noGrp="1"/>
          </p:cNvSpPr>
          <p:nvPr>
            <p:ph type="title"/>
          </p:nvPr>
        </p:nvSpPr>
        <p:spPr/>
        <p:txBody>
          <a:bodyPr>
            <a:normAutofit/>
          </a:bodyPr>
          <a:lstStyle/>
          <a:p>
            <a:r>
              <a:rPr lang="en-US" sz="2800" dirty="0"/>
              <a:t>NPT construct measures hold across settings, countries, interventions…</a:t>
            </a:r>
          </a:p>
        </p:txBody>
      </p:sp>
      <p:pic>
        <p:nvPicPr>
          <p:cNvPr id="3" name="Picture 2" descr="A black text on a white background&#10;&#10;Description automatically generated">
            <a:extLst>
              <a:ext uri="{FF2B5EF4-FFF2-40B4-BE49-F238E27FC236}">
                <a16:creationId xmlns:a16="http://schemas.microsoft.com/office/drawing/2014/main" id="{181C6B19-45F0-7A6A-CCBA-6F768DC1EC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941" y="6135757"/>
            <a:ext cx="2082888" cy="520972"/>
          </a:xfrm>
          <a:prstGeom prst="rect">
            <a:avLst/>
          </a:prstGeom>
        </p:spPr>
      </p:pic>
    </p:spTree>
    <p:extLst>
      <p:ext uri="{BB962C8B-B14F-4D97-AF65-F5344CB8AC3E}">
        <p14:creationId xmlns:p14="http://schemas.microsoft.com/office/powerpoint/2010/main" val="391892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8F0AB-B14B-A519-5014-CC17699CC99A}"/>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AF1739D-6F4E-ABFE-313F-249C0D8094DE}"/>
              </a:ext>
            </a:extLst>
          </p:cNvPr>
          <p:cNvGraphicFramePr>
            <a:graphicFrameLocks noGrp="1"/>
          </p:cNvGraphicFramePr>
          <p:nvPr>
            <p:ph idx="1"/>
          </p:nvPr>
        </p:nvGraphicFramePr>
        <p:xfrm>
          <a:off x="980661" y="2504660"/>
          <a:ext cx="9872870" cy="3445567"/>
        </p:xfrm>
        <a:graphic>
          <a:graphicData uri="http://schemas.openxmlformats.org/drawingml/2006/table">
            <a:tbl>
              <a:tblPr firstRow="1" firstCol="1" bandRow="1">
                <a:tableStyleId>{5940675A-B579-460E-94D1-54222C63F5DA}</a:tableStyleId>
              </a:tblPr>
              <a:tblGrid>
                <a:gridCol w="5435550">
                  <a:extLst>
                    <a:ext uri="{9D8B030D-6E8A-4147-A177-3AD203B41FA5}">
                      <a16:colId xmlns:a16="http://schemas.microsoft.com/office/drawing/2014/main" val="1989553716"/>
                    </a:ext>
                  </a:extLst>
                </a:gridCol>
                <a:gridCol w="2080478">
                  <a:extLst>
                    <a:ext uri="{9D8B030D-6E8A-4147-A177-3AD203B41FA5}">
                      <a16:colId xmlns:a16="http://schemas.microsoft.com/office/drawing/2014/main" val="1798331960"/>
                    </a:ext>
                  </a:extLst>
                </a:gridCol>
                <a:gridCol w="2356842">
                  <a:extLst>
                    <a:ext uri="{9D8B030D-6E8A-4147-A177-3AD203B41FA5}">
                      <a16:colId xmlns:a16="http://schemas.microsoft.com/office/drawing/2014/main" val="2870510102"/>
                    </a:ext>
                  </a:extLst>
                </a:gridCol>
              </a:tblGrid>
              <a:tr h="939425">
                <a:tc>
                  <a:txBody>
                    <a:bodyPr/>
                    <a:lstStyle/>
                    <a:p>
                      <a:pPr>
                        <a:spcBef>
                          <a:spcPts val="600"/>
                        </a:spcBef>
                        <a:spcAft>
                          <a:spcPts val="600"/>
                        </a:spcAft>
                        <a:buNone/>
                      </a:pPr>
                      <a:r>
                        <a:rPr lang="en-GB" sz="1800" b="1" kern="100" dirty="0">
                          <a:effectLst/>
                        </a:rPr>
                        <a:t>NoMAD use and construct items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600"/>
                        </a:spcAft>
                        <a:buNone/>
                      </a:pPr>
                      <a:r>
                        <a:rPr lang="en-GB" sz="1800" b="1" kern="100">
                          <a:effectLst/>
                        </a:rPr>
                        <a:t>Yes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600"/>
                        </a:spcAft>
                        <a:buNone/>
                      </a:pPr>
                      <a:r>
                        <a:rPr lang="en-GB" sz="1800" b="1" kern="100" dirty="0">
                          <a:effectLst/>
                        </a:rPr>
                        <a:t>No</a:t>
                      </a:r>
                      <a:r>
                        <a:rPr lang="en-GB" sz="1800" kern="100" dirty="0">
                          <a:effectLst/>
                        </a:rPr>
                        <a:t> </a:t>
                      </a:r>
                      <a:br>
                        <a:rPr lang="en-GB" sz="1800" kern="100" dirty="0">
                          <a:effectLst/>
                        </a:rPr>
                      </a:br>
                      <a:r>
                        <a:rPr lang="en-GB" sz="1800" kern="100" dirty="0">
                          <a:effectLst/>
                        </a:rPr>
                        <a:t>(or not fully, or unknown)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8407571"/>
                  </a:ext>
                </a:extLst>
              </a:tr>
              <a:tr h="472318">
                <a:tc>
                  <a:txBody>
                    <a:bodyPr/>
                    <a:lstStyle/>
                    <a:p>
                      <a:pPr>
                        <a:spcBef>
                          <a:spcPts val="600"/>
                        </a:spcBef>
                        <a:spcAft>
                          <a:spcPts val="600"/>
                        </a:spcAft>
                        <a:buNone/>
                      </a:pPr>
                      <a:r>
                        <a:rPr lang="en-GB" sz="1800" kern="100" dirty="0">
                          <a:effectLst/>
                        </a:rPr>
                        <a:t>Made notable adaptations to survey for study use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28*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36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2434131"/>
                  </a:ext>
                </a:extLst>
              </a:tr>
              <a:tr h="406765">
                <a:tc>
                  <a:txBody>
                    <a:bodyPr/>
                    <a:lstStyle/>
                    <a:p>
                      <a:pPr>
                        <a:spcBef>
                          <a:spcPts val="600"/>
                        </a:spcBef>
                        <a:spcAft>
                          <a:spcPts val="600"/>
                        </a:spcAft>
                        <a:buNone/>
                      </a:pPr>
                      <a:r>
                        <a:rPr lang="en-GB" sz="1800" kern="100" dirty="0">
                          <a:effectLst/>
                        </a:rPr>
                        <a:t>Full set of construct items (n=20) used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40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a:effectLst/>
                        </a:rPr>
                        <a:t>24</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0177561"/>
                  </a:ext>
                </a:extLst>
              </a:tr>
              <a:tr h="406765">
                <a:tc>
                  <a:txBody>
                    <a:bodyPr/>
                    <a:lstStyle/>
                    <a:p>
                      <a:pPr>
                        <a:spcBef>
                          <a:spcPts val="600"/>
                        </a:spcBef>
                        <a:spcAft>
                          <a:spcPts val="600"/>
                        </a:spcAft>
                        <a:buNone/>
                      </a:pPr>
                      <a:r>
                        <a:rPr lang="en-GB" sz="1800" kern="100">
                          <a:effectLst/>
                        </a:rPr>
                        <a:t>Original 5pt Likert scale used for construct items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53</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a:effectLst/>
                        </a:rPr>
                        <a:t>11</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9849148"/>
                  </a:ext>
                </a:extLst>
              </a:tr>
              <a:tr h="406765">
                <a:tc>
                  <a:txBody>
                    <a:bodyPr/>
                    <a:lstStyle/>
                    <a:p>
                      <a:pPr>
                        <a:spcBef>
                          <a:spcPts val="600"/>
                        </a:spcBef>
                        <a:spcAft>
                          <a:spcPts val="600"/>
                        </a:spcAft>
                        <a:buNone/>
                      </a:pPr>
                      <a:r>
                        <a:rPr lang="en-GB" sz="1800" kern="100" dirty="0">
                          <a:effectLst/>
                        </a:rPr>
                        <a:t>General assessment items (n=3) used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24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a:effectLst/>
                        </a:rPr>
                        <a:t>40</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3011354"/>
                  </a:ext>
                </a:extLst>
              </a:tr>
              <a:tr h="813529">
                <a:tc>
                  <a:txBody>
                    <a:bodyPr/>
                    <a:lstStyle/>
                    <a:p>
                      <a:pPr>
                        <a:spcBef>
                          <a:spcPts val="600"/>
                        </a:spcBef>
                        <a:spcAft>
                          <a:spcPts val="600"/>
                        </a:spcAft>
                        <a:buNone/>
                      </a:pPr>
                      <a:r>
                        <a:rPr lang="en-GB" sz="1800" kern="100" dirty="0">
                          <a:effectLst/>
                        </a:rPr>
                        <a:t>Use of original (n=3) not applicable category options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14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buNone/>
                      </a:pPr>
                      <a:r>
                        <a:rPr lang="en-GB" sz="1800" kern="100" dirty="0">
                          <a:effectLst/>
                        </a:rPr>
                        <a:t>50</a:t>
                      </a:r>
                    </a:p>
                    <a:p>
                      <a:pPr algn="ctr">
                        <a:spcBef>
                          <a:spcPts val="600"/>
                        </a:spcBef>
                        <a:spcAft>
                          <a:spcPts val="600"/>
                        </a:spcAft>
                        <a:buNone/>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(28 ‘unknown’)</a:t>
                      </a:r>
                    </a:p>
                  </a:txBody>
                  <a:tcPr marL="68580" marR="68580" marT="0" marB="0"/>
                </a:tc>
                <a:extLst>
                  <a:ext uri="{0D108BD9-81ED-4DB2-BD59-A6C34878D82A}">
                    <a16:rowId xmlns:a16="http://schemas.microsoft.com/office/drawing/2014/main" val="3374335973"/>
                  </a:ext>
                </a:extLst>
              </a:tr>
            </a:tbl>
          </a:graphicData>
        </a:graphic>
      </p:graphicFrame>
      <p:sp>
        <p:nvSpPr>
          <p:cNvPr id="4" name="Title 3">
            <a:extLst>
              <a:ext uri="{FF2B5EF4-FFF2-40B4-BE49-F238E27FC236}">
                <a16:creationId xmlns:a16="http://schemas.microsoft.com/office/drawing/2014/main" id="{9871346F-C520-82E3-0A28-356C0A890DF6}"/>
              </a:ext>
            </a:extLst>
          </p:cNvPr>
          <p:cNvSpPr>
            <a:spLocks noGrp="1"/>
          </p:cNvSpPr>
          <p:nvPr>
            <p:ph type="title"/>
          </p:nvPr>
        </p:nvSpPr>
        <p:spPr/>
        <p:txBody>
          <a:bodyPr>
            <a:normAutofit/>
          </a:bodyPr>
          <a:lstStyle/>
          <a:p>
            <a:r>
              <a:rPr lang="en-US" sz="2800" dirty="0"/>
              <a:t>How is NoMAD being used and adapted? </a:t>
            </a:r>
          </a:p>
        </p:txBody>
      </p:sp>
      <p:sp>
        <p:nvSpPr>
          <p:cNvPr id="2" name="Oval 1">
            <a:extLst>
              <a:ext uri="{FF2B5EF4-FFF2-40B4-BE49-F238E27FC236}">
                <a16:creationId xmlns:a16="http://schemas.microsoft.com/office/drawing/2014/main" id="{E2287C54-0922-4B81-0E4E-6FBDB53E941E}"/>
              </a:ext>
            </a:extLst>
          </p:cNvPr>
          <p:cNvSpPr/>
          <p:nvPr/>
        </p:nvSpPr>
        <p:spPr>
          <a:xfrm>
            <a:off x="6930888" y="3260035"/>
            <a:ext cx="1060174" cy="56984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22D412-AE12-1B6A-BDF7-40EDFFA58F53}"/>
              </a:ext>
            </a:extLst>
          </p:cNvPr>
          <p:cNvSpPr txBox="1"/>
          <p:nvPr/>
        </p:nvSpPr>
        <p:spPr>
          <a:xfrm>
            <a:off x="887896" y="5950227"/>
            <a:ext cx="2762295" cy="369332"/>
          </a:xfrm>
          <a:prstGeom prst="rect">
            <a:avLst/>
          </a:prstGeom>
          <a:noFill/>
        </p:spPr>
        <p:txBody>
          <a:bodyPr wrap="none" rtlCol="0">
            <a:spAutoFit/>
          </a:bodyPr>
          <a:lstStyle/>
          <a:p>
            <a:r>
              <a:rPr lang="en-US" dirty="0"/>
              <a:t>*</a:t>
            </a:r>
            <a:r>
              <a:rPr lang="en-US" i="1" dirty="0"/>
              <a:t>44% of studies in review</a:t>
            </a:r>
          </a:p>
        </p:txBody>
      </p:sp>
    </p:spTree>
    <p:extLst>
      <p:ext uri="{BB962C8B-B14F-4D97-AF65-F5344CB8AC3E}">
        <p14:creationId xmlns:p14="http://schemas.microsoft.com/office/powerpoint/2010/main" val="2736475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E052030-B6C6-98FC-1EAC-C9C58DD657B8}"/>
              </a:ext>
            </a:extLst>
          </p:cNvPr>
          <p:cNvGraphicFramePr>
            <a:graphicFrameLocks noGrp="1"/>
          </p:cNvGraphicFramePr>
          <p:nvPr>
            <p:ph idx="1"/>
          </p:nvPr>
        </p:nvGraphicFramePr>
        <p:xfrm>
          <a:off x="1873596" y="2011155"/>
          <a:ext cx="7681221" cy="4091647"/>
        </p:xfrm>
        <a:graphic>
          <a:graphicData uri="http://schemas.openxmlformats.org/drawingml/2006/table">
            <a:tbl>
              <a:tblPr firstRow="1" firstCol="1" bandRow="1"/>
              <a:tblGrid>
                <a:gridCol w="2751413">
                  <a:extLst>
                    <a:ext uri="{9D8B030D-6E8A-4147-A177-3AD203B41FA5}">
                      <a16:colId xmlns:a16="http://schemas.microsoft.com/office/drawing/2014/main" val="2166163418"/>
                    </a:ext>
                  </a:extLst>
                </a:gridCol>
                <a:gridCol w="4015408">
                  <a:extLst>
                    <a:ext uri="{9D8B030D-6E8A-4147-A177-3AD203B41FA5}">
                      <a16:colId xmlns:a16="http://schemas.microsoft.com/office/drawing/2014/main" val="4206988471"/>
                    </a:ext>
                  </a:extLst>
                </a:gridCol>
                <a:gridCol w="914400">
                  <a:extLst>
                    <a:ext uri="{9D8B030D-6E8A-4147-A177-3AD203B41FA5}">
                      <a16:colId xmlns:a16="http://schemas.microsoft.com/office/drawing/2014/main" val="1954757919"/>
                    </a:ext>
                  </a:extLst>
                </a:gridCol>
              </a:tblGrid>
              <a:tr h="201784">
                <a:tc>
                  <a:txBody>
                    <a:bodyPr/>
                    <a:lstStyle/>
                    <a:p>
                      <a:pPr>
                        <a:spcBef>
                          <a:spcPts val="600"/>
                        </a:spcBef>
                        <a:spcAft>
                          <a:spcPts val="600"/>
                        </a:spcAft>
                        <a:buNone/>
                      </a:pPr>
                      <a:r>
                        <a:rPr lang="en-GB" sz="1600" b="1" kern="100" dirty="0">
                          <a:effectLst/>
                          <a:latin typeface="Arial" panose="020B0604020202020204" pitchFamily="34" charset="0"/>
                          <a:ea typeface="Aptos" panose="020B0004020202020204" pitchFamily="34" charset="0"/>
                          <a:cs typeface="Times New Roman" panose="02020603050405020304" pitchFamily="18" charset="0"/>
                        </a:rPr>
                        <a:t>Type of adaptions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tc>
                  <a:txBody>
                    <a:bodyPr/>
                    <a:lstStyle/>
                    <a:p>
                      <a:pPr algn="l">
                        <a:spcBef>
                          <a:spcPts val="600"/>
                        </a:spcBef>
                        <a:spcAft>
                          <a:spcPts val="600"/>
                        </a:spcAft>
                        <a:buNone/>
                      </a:pPr>
                      <a:r>
                        <a:rPr lang="en-GB" sz="1600" b="1" kern="100">
                          <a:effectLst/>
                          <a:latin typeface="Arial" panose="020B0604020202020204" pitchFamily="34" charset="0"/>
                          <a:ea typeface="Aptos" panose="020B0004020202020204" pitchFamily="34" charset="0"/>
                          <a:cs typeface="Times New Roman" panose="02020603050405020304" pitchFamily="18" charset="0"/>
                        </a:rPr>
                        <a:t>Reason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tc>
                  <a:txBody>
                    <a:bodyPr/>
                    <a:lstStyle/>
                    <a:p>
                      <a:pPr algn="ctr">
                        <a:spcBef>
                          <a:spcPts val="600"/>
                        </a:spcBef>
                        <a:spcAft>
                          <a:spcPts val="600"/>
                        </a:spcAft>
                        <a:buNone/>
                      </a:pPr>
                      <a:r>
                        <a:rPr lang="en-GB" sz="1600" b="1" kern="100">
                          <a:effectLst/>
                          <a:latin typeface="Arial" panose="020B0604020202020204" pitchFamily="34" charset="0"/>
                          <a:ea typeface="Aptos" panose="020B0004020202020204" pitchFamily="34" charset="0"/>
                          <a:cs typeface="Times New Roman" panose="02020603050405020304" pitchFamily="18" charset="0"/>
                        </a:rPr>
                        <a:t>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extLst>
                  <a:ext uri="{0D108BD9-81ED-4DB2-BD59-A6C34878D82A}">
                    <a16:rowId xmlns:a16="http://schemas.microsoft.com/office/drawing/2014/main" val="646679870"/>
                  </a:ext>
                </a:extLst>
              </a:tr>
              <a:tr h="1357454">
                <a:tc>
                  <a:txBody>
                    <a:bodyPr/>
                    <a:lstStyle/>
                    <a:p>
                      <a:pP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Excluded items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Implementation stage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Item/s didn’t suit intervention</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Item/s didn’t suit target population</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Items performed poorly statistically</a:t>
                      </a:r>
                      <a:br>
                        <a:rPr lang="en-GB" sz="1600" kern="100" dirty="0">
                          <a:effectLst/>
                          <a:latin typeface="Arial" panose="020B0604020202020204" pitchFamily="34" charset="0"/>
                          <a:ea typeface="Aptos" panose="020B0004020202020204" pitchFamily="34" charset="0"/>
                          <a:cs typeface="Times New Roman" panose="02020603050405020304" pitchFamily="18" charset="0"/>
                        </a:rPr>
                      </a:b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8</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4</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1</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2</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975130763"/>
                  </a:ext>
                </a:extLst>
              </a:tr>
              <a:tr h="972230">
                <a:tc>
                  <a:txBody>
                    <a:bodyPr/>
                    <a:lstStyle/>
                    <a:p>
                      <a:pPr>
                        <a:spcBef>
                          <a:spcPts val="600"/>
                        </a:spcBef>
                        <a:spcAft>
                          <a:spcPts val="600"/>
                        </a:spcAft>
                        <a:buNone/>
                      </a:pPr>
                      <a:r>
                        <a:rPr lang="en-GB" sz="1600" kern="100">
                          <a:effectLst/>
                          <a:latin typeface="Arial" panose="020B0604020202020204" pitchFamily="34" charset="0"/>
                          <a:ea typeface="Aptos" panose="020B0004020202020204" pitchFamily="34" charset="0"/>
                          <a:cs typeface="Times New Roman" panose="02020603050405020304" pitchFamily="18" charset="0"/>
                        </a:rPr>
                        <a:t>Re-wording of items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Prospective tense (anticipatory)</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Improve clarity for study context</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Result of piloting for study</a:t>
                      </a:r>
                      <a:br>
                        <a:rPr lang="en-GB" sz="1600" kern="100" dirty="0">
                          <a:effectLst/>
                          <a:latin typeface="Arial" panose="020B0604020202020204" pitchFamily="34" charset="0"/>
                          <a:ea typeface="Aptos" panose="020B0004020202020204" pitchFamily="34" charset="0"/>
                          <a:cs typeface="Times New Roman" panose="02020603050405020304" pitchFamily="18" charset="0"/>
                        </a:rPr>
                      </a:b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ctr">
                        <a:spcBef>
                          <a:spcPts val="600"/>
                        </a:spcBef>
                        <a:spcAft>
                          <a:spcPts val="600"/>
                        </a:spcAft>
                        <a:buNone/>
                      </a:pPr>
                      <a:r>
                        <a:rPr lang="en-GB" sz="1600" kern="100">
                          <a:effectLst/>
                          <a:latin typeface="Arial" panose="020B0604020202020204" pitchFamily="34" charset="0"/>
                          <a:ea typeface="Aptos" panose="020B0004020202020204" pitchFamily="34" charset="0"/>
                          <a:cs typeface="Times New Roman" panose="02020603050405020304" pitchFamily="18" charset="0"/>
                        </a:rPr>
                        <a:t>6</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p>
                      <a:pPr algn="ctr">
                        <a:spcBef>
                          <a:spcPts val="600"/>
                        </a:spcBef>
                        <a:spcAft>
                          <a:spcPts val="600"/>
                        </a:spcAft>
                        <a:buNone/>
                      </a:pPr>
                      <a:r>
                        <a:rPr lang="en-GB" sz="1600" kern="100">
                          <a:effectLst/>
                          <a:latin typeface="Arial" panose="020B0604020202020204" pitchFamily="34" charset="0"/>
                          <a:ea typeface="Aptos" panose="020B0004020202020204" pitchFamily="34" charset="0"/>
                          <a:cs typeface="Times New Roman" panose="02020603050405020304" pitchFamily="18" charset="0"/>
                        </a:rPr>
                        <a:t>2</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p>
                      <a:pPr algn="ctr">
                        <a:spcBef>
                          <a:spcPts val="600"/>
                        </a:spcBef>
                        <a:spcAft>
                          <a:spcPts val="600"/>
                        </a:spcAft>
                        <a:buNone/>
                      </a:pPr>
                      <a:r>
                        <a:rPr lang="en-GB" sz="1600" kern="100">
                          <a:effectLst/>
                          <a:latin typeface="Arial" panose="020B0604020202020204" pitchFamily="34" charset="0"/>
                          <a:ea typeface="Aptos" panose="020B0004020202020204" pitchFamily="34" charset="0"/>
                          <a:cs typeface="Times New Roman" panose="02020603050405020304" pitchFamily="18" charset="0"/>
                        </a:rPr>
                        <a:t>3</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064120172"/>
                  </a:ext>
                </a:extLst>
              </a:tr>
              <a:tr h="201784">
                <a:tc>
                  <a:txBody>
                    <a:bodyPr/>
                    <a:lstStyle/>
                    <a:p>
                      <a:pPr>
                        <a:spcBef>
                          <a:spcPts val="600"/>
                        </a:spcBef>
                        <a:spcAft>
                          <a:spcPts val="600"/>
                        </a:spcAft>
                        <a:buNone/>
                      </a:pPr>
                      <a:r>
                        <a:rPr lang="en-GB" sz="1600" kern="100">
                          <a:effectLst/>
                          <a:latin typeface="Arial" panose="020B0604020202020204" pitchFamily="34" charset="0"/>
                          <a:ea typeface="Aptos" panose="020B0004020202020204" pitchFamily="34" charset="0"/>
                          <a:cs typeface="Times New Roman" panose="02020603050405020304" pitchFamily="18" charset="0"/>
                        </a:rPr>
                        <a:t>Additional items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Supplementary items of interest to study</a:t>
                      </a:r>
                      <a:br>
                        <a:rPr lang="en-GB" sz="1600" kern="100" dirty="0">
                          <a:effectLst/>
                          <a:latin typeface="Arial" panose="020B0604020202020204" pitchFamily="34" charset="0"/>
                          <a:ea typeface="Aptos" panose="020B0004020202020204" pitchFamily="34" charset="0"/>
                          <a:cs typeface="Times New Roman" panose="02020603050405020304" pitchFamily="18" charset="0"/>
                        </a:rPr>
                      </a:b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5</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4111196741"/>
                  </a:ext>
                </a:extLst>
              </a:tr>
              <a:tr h="403567">
                <a:tc>
                  <a:txBody>
                    <a:bodyPr/>
                    <a:lstStyle/>
                    <a:p>
                      <a:pP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Addition of free-text option</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l">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For elaboration on item ratings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ctr">
                        <a:spcBef>
                          <a:spcPts val="600"/>
                        </a:spcBef>
                        <a:spcAft>
                          <a:spcPts val="600"/>
                        </a:spcAft>
                        <a:buNone/>
                      </a:pPr>
                      <a:r>
                        <a:rPr lang="en-GB" sz="1600" kern="100" dirty="0">
                          <a:effectLst/>
                          <a:latin typeface="Arial" panose="020B0604020202020204" pitchFamily="34" charset="0"/>
                          <a:ea typeface="Aptos" panose="020B0004020202020204" pitchFamily="34" charset="0"/>
                          <a:cs typeface="Times New Roman" panose="02020603050405020304" pitchFamily="18" charset="0"/>
                        </a:rPr>
                        <a:t>2</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953174314"/>
                  </a:ext>
                </a:extLst>
              </a:tr>
            </a:tbl>
          </a:graphicData>
        </a:graphic>
      </p:graphicFrame>
      <p:sp>
        <p:nvSpPr>
          <p:cNvPr id="6" name="Title 5">
            <a:extLst>
              <a:ext uri="{FF2B5EF4-FFF2-40B4-BE49-F238E27FC236}">
                <a16:creationId xmlns:a16="http://schemas.microsoft.com/office/drawing/2014/main" id="{D4B9FE8C-AE14-E2DA-7B83-7E7F96EE2E3F}"/>
              </a:ext>
            </a:extLst>
          </p:cNvPr>
          <p:cNvSpPr>
            <a:spLocks noGrp="1"/>
          </p:cNvSpPr>
          <p:nvPr>
            <p:ph type="title"/>
          </p:nvPr>
        </p:nvSpPr>
        <p:spPr/>
        <p:txBody>
          <a:bodyPr>
            <a:normAutofit/>
          </a:bodyPr>
          <a:lstStyle/>
          <a:p>
            <a:r>
              <a:rPr lang="en-US" sz="2800" dirty="0"/>
              <a:t>Contextualising items and item sets to the study</a:t>
            </a:r>
          </a:p>
        </p:txBody>
      </p:sp>
      <p:pic>
        <p:nvPicPr>
          <p:cNvPr id="2" name="Picture 1" descr="A black text on a white background&#10;&#10;Description automatically generated">
            <a:extLst>
              <a:ext uri="{FF2B5EF4-FFF2-40B4-BE49-F238E27FC236}">
                <a16:creationId xmlns:a16="http://schemas.microsoft.com/office/drawing/2014/main" id="{8FEA811A-DF56-B296-CB80-26DBA414BF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941" y="6102802"/>
            <a:ext cx="2082888" cy="520972"/>
          </a:xfrm>
          <a:prstGeom prst="rect">
            <a:avLst/>
          </a:prstGeom>
        </p:spPr>
      </p:pic>
    </p:spTree>
    <p:extLst>
      <p:ext uri="{BB962C8B-B14F-4D97-AF65-F5344CB8AC3E}">
        <p14:creationId xmlns:p14="http://schemas.microsoft.com/office/powerpoint/2010/main" val="392429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EFD520-7838-EA06-2E6F-9C720A32495C}"/>
              </a:ext>
            </a:extLst>
          </p:cNvPr>
          <p:cNvGraphicFramePr>
            <a:graphicFrameLocks noGrp="1"/>
          </p:cNvGraphicFramePr>
          <p:nvPr/>
        </p:nvGraphicFramePr>
        <p:xfrm>
          <a:off x="715617" y="630328"/>
          <a:ext cx="10760765" cy="5597535"/>
        </p:xfrm>
        <a:graphic>
          <a:graphicData uri="http://schemas.openxmlformats.org/drawingml/2006/table">
            <a:tbl>
              <a:tblPr firstRow="1" firstCol="1" bandRow="1">
                <a:tableStyleId>{5940675A-B579-460E-94D1-54222C63F5DA}</a:tableStyleId>
              </a:tblPr>
              <a:tblGrid>
                <a:gridCol w="1440759">
                  <a:extLst>
                    <a:ext uri="{9D8B030D-6E8A-4147-A177-3AD203B41FA5}">
                      <a16:colId xmlns:a16="http://schemas.microsoft.com/office/drawing/2014/main" val="3968350568"/>
                    </a:ext>
                  </a:extLst>
                </a:gridCol>
                <a:gridCol w="2336111">
                  <a:extLst>
                    <a:ext uri="{9D8B030D-6E8A-4147-A177-3AD203B41FA5}">
                      <a16:colId xmlns:a16="http://schemas.microsoft.com/office/drawing/2014/main" val="514075228"/>
                    </a:ext>
                  </a:extLst>
                </a:gridCol>
                <a:gridCol w="6308034">
                  <a:extLst>
                    <a:ext uri="{9D8B030D-6E8A-4147-A177-3AD203B41FA5}">
                      <a16:colId xmlns:a16="http://schemas.microsoft.com/office/drawing/2014/main" val="1370900750"/>
                    </a:ext>
                  </a:extLst>
                </a:gridCol>
                <a:gridCol w="675861">
                  <a:extLst>
                    <a:ext uri="{9D8B030D-6E8A-4147-A177-3AD203B41FA5}">
                      <a16:colId xmlns:a16="http://schemas.microsoft.com/office/drawing/2014/main" val="3502978877"/>
                    </a:ext>
                  </a:extLst>
                </a:gridCol>
              </a:tblGrid>
              <a:tr h="455314">
                <a:tc>
                  <a:txBody>
                    <a:bodyPr/>
                    <a:lstStyle/>
                    <a:p>
                      <a:pPr algn="ctr">
                        <a:spcBef>
                          <a:spcPts val="600"/>
                        </a:spcBef>
                        <a:buNone/>
                      </a:pPr>
                      <a:r>
                        <a:rPr lang="en-GB" sz="1200" b="1" dirty="0">
                          <a:effectLst/>
                        </a:rPr>
                        <a:t>Global items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gridSpan="2">
                  <a:txBody>
                    <a:bodyPr/>
                    <a:lstStyle/>
                    <a:p>
                      <a:pPr algn="ctr">
                        <a:spcAft>
                          <a:spcPts val="300"/>
                        </a:spcAft>
                        <a:buNone/>
                      </a:pPr>
                      <a:r>
                        <a:rPr lang="en-GB" sz="1200" dirty="0">
                          <a:effectLst/>
                        </a:rPr>
                        <a:t>When you use [the intervention], how familiar does it feel?</a:t>
                      </a:r>
                    </a:p>
                    <a:p>
                      <a:pPr algn="ctr">
                        <a:spcAft>
                          <a:spcPts val="300"/>
                        </a:spcAft>
                        <a:buNone/>
                      </a:pPr>
                      <a:r>
                        <a:rPr lang="en-GB" sz="1200" dirty="0">
                          <a:effectLst/>
                        </a:rPr>
                        <a:t>Do you feel [the intervention] is currently a normal part of your work?</a:t>
                      </a:r>
                    </a:p>
                    <a:p>
                      <a:pPr algn="ctr">
                        <a:spcAft>
                          <a:spcPts val="300"/>
                        </a:spcAft>
                        <a:buNone/>
                      </a:pPr>
                      <a:r>
                        <a:rPr lang="en-GB" sz="1200" dirty="0">
                          <a:effectLst/>
                        </a:rPr>
                        <a:t>Do you feel [the intervention] will become a normal part of your work?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hMerge="1">
                  <a:txBody>
                    <a:bodyPr/>
                    <a:lstStyle/>
                    <a:p>
                      <a:endParaRPr lang="en-US"/>
                    </a:p>
                  </a:txBody>
                  <a:tcPr/>
                </a:tc>
                <a:tc>
                  <a:txBody>
                    <a:bodyPr/>
                    <a:lstStyle/>
                    <a:p>
                      <a:pPr algn="ctr">
                        <a:spcAft>
                          <a:spcPts val="300"/>
                        </a:spcAft>
                        <a:buNone/>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4200233673"/>
                  </a:ext>
                </a:extLst>
              </a:tr>
              <a:tr h="252625">
                <a:tc>
                  <a:txBody>
                    <a:bodyPr/>
                    <a:lstStyle/>
                    <a:p>
                      <a:pPr algn="ctr">
                        <a:spcBef>
                          <a:spcPts val="600"/>
                        </a:spcBef>
                        <a:buNone/>
                      </a:pPr>
                      <a:r>
                        <a:rPr lang="en-GB" sz="1200" b="1">
                          <a:effectLst/>
                        </a:rPr>
                        <a:t>Construct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b="1" dirty="0">
                          <a:effectLst/>
                        </a:rPr>
                        <a:t>Sub-Construct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b="1" dirty="0">
                          <a:effectLst/>
                        </a:rPr>
                        <a:t>Items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b="1" dirty="0" err="1">
                          <a:effectLst/>
                        </a:rPr>
                        <a:t>Excl</a:t>
                      </a:r>
                      <a:r>
                        <a:rPr lang="en-GB" sz="1200" b="1" dirty="0">
                          <a:effectLst/>
                        </a:rPr>
                        <a:t> (n)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3917901770"/>
                  </a:ext>
                </a:extLst>
              </a:tr>
              <a:tr h="252625">
                <a:tc rowSpan="4">
                  <a:txBody>
                    <a:bodyPr/>
                    <a:lstStyle/>
                    <a:p>
                      <a:pPr algn="ctr">
                        <a:spcBef>
                          <a:spcPts val="600"/>
                        </a:spcBef>
                        <a:buNone/>
                      </a:pPr>
                      <a:r>
                        <a:rPr lang="en-GB" sz="1200" b="1">
                          <a:effectLst/>
                        </a:rPr>
                        <a:t>Coherence</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Differentiation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 can see how the [intervention] differs from usual ways of working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128096852"/>
                  </a:ext>
                </a:extLst>
              </a:tr>
              <a:tr h="252625">
                <a:tc vMerge="1">
                  <a:txBody>
                    <a:bodyPr/>
                    <a:lstStyle/>
                    <a:p>
                      <a:endParaRPr lang="en-US"/>
                    </a:p>
                  </a:txBody>
                  <a:tcPr/>
                </a:tc>
                <a:tc>
                  <a:txBody>
                    <a:bodyPr/>
                    <a:lstStyle/>
                    <a:p>
                      <a:pPr algn="ctr">
                        <a:spcBef>
                          <a:spcPts val="600"/>
                        </a:spcBef>
                        <a:buNone/>
                      </a:pPr>
                      <a:r>
                        <a:rPr lang="en-GB" sz="1200" dirty="0">
                          <a:effectLst/>
                        </a:rPr>
                        <a:t>Communal specification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Staff in this organisation have a shared understanding of the purpose of this [intervention]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2030373230"/>
                  </a:ext>
                </a:extLst>
              </a:tr>
              <a:tr h="252625">
                <a:tc vMerge="1">
                  <a:txBody>
                    <a:bodyPr/>
                    <a:lstStyle/>
                    <a:p>
                      <a:endParaRPr lang="en-US"/>
                    </a:p>
                  </a:txBody>
                  <a:tcPr/>
                </a:tc>
                <a:tc>
                  <a:txBody>
                    <a:bodyPr/>
                    <a:lstStyle/>
                    <a:p>
                      <a:pPr algn="ctr">
                        <a:spcBef>
                          <a:spcPts val="600"/>
                        </a:spcBef>
                        <a:buNone/>
                      </a:pPr>
                      <a:r>
                        <a:rPr lang="en-GB" sz="1200" dirty="0">
                          <a:effectLst/>
                        </a:rPr>
                        <a:t>Individual specification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 I understand how the [intervention] affects the nature of my own work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3320641410"/>
                  </a:ext>
                </a:extLst>
              </a:tr>
              <a:tr h="252625">
                <a:tc vMerge="1">
                  <a:txBody>
                    <a:bodyPr/>
                    <a:lstStyle/>
                    <a:p>
                      <a:endParaRPr lang="en-US"/>
                    </a:p>
                  </a:txBody>
                  <a:tcPr/>
                </a:tc>
                <a:tc>
                  <a:txBody>
                    <a:bodyPr/>
                    <a:lstStyle/>
                    <a:p>
                      <a:pPr marL="0" algn="ctr" defTabSz="914400" rtl="0" eaLnBrk="1" latinLnBrk="0" hangingPunct="1">
                        <a:spcBef>
                          <a:spcPts val="600"/>
                        </a:spcBef>
                        <a:buNone/>
                      </a:pPr>
                      <a:r>
                        <a:rPr lang="en-GB" sz="1200" kern="1200" dirty="0">
                          <a:solidFill>
                            <a:schemeClr val="tx1"/>
                          </a:solidFill>
                          <a:effectLst/>
                          <a:latin typeface="+mn-lt"/>
                          <a:ea typeface="+mn-ea"/>
                          <a:cs typeface="+mn-cs"/>
                        </a:rPr>
                        <a:t>Internalization </a:t>
                      </a:r>
                    </a:p>
                  </a:txBody>
                  <a:tcPr marL="44969" marR="44969" marT="0" marB="0">
                    <a:solidFill>
                      <a:srgbClr val="73FB79">
                        <a:alpha val="36078"/>
                      </a:srgbClr>
                    </a:solidFill>
                  </a:tcPr>
                </a:tc>
                <a:tc>
                  <a:txBody>
                    <a:bodyPr/>
                    <a:lstStyle/>
                    <a:p>
                      <a:pPr marL="0" algn="ctr" defTabSz="914400" rtl="0" eaLnBrk="1" latinLnBrk="0" hangingPunct="1">
                        <a:spcBef>
                          <a:spcPts val="600"/>
                        </a:spcBef>
                        <a:buNone/>
                      </a:pPr>
                      <a:r>
                        <a:rPr lang="en-GB" sz="1200" kern="1200" dirty="0">
                          <a:solidFill>
                            <a:schemeClr val="tx1"/>
                          </a:solidFill>
                          <a:effectLst/>
                          <a:latin typeface="+mn-lt"/>
                          <a:ea typeface="+mn-ea"/>
                          <a:cs typeface="+mn-cs"/>
                        </a:rPr>
                        <a:t>I can see the potential value of the [intervention] for my work</a:t>
                      </a:r>
                    </a:p>
                  </a:txBody>
                  <a:tcPr marL="44969" marR="44969" marT="0" marB="0">
                    <a:solidFill>
                      <a:srgbClr val="73FB79">
                        <a:alpha val="36078"/>
                      </a:srgbClr>
                    </a:solidFill>
                  </a:tcPr>
                </a:tc>
                <a:tc>
                  <a:txBody>
                    <a:bodyPr/>
                    <a:lstStyle/>
                    <a:p>
                      <a:pPr marL="0" algn="ctr" defTabSz="914400" rtl="0" eaLnBrk="1" latinLnBrk="0" hangingPunct="1">
                        <a:spcBef>
                          <a:spcPts val="600"/>
                        </a:spcBef>
                        <a:buNone/>
                      </a:pPr>
                      <a:r>
                        <a:rPr lang="en-GB" sz="1200" kern="1200" dirty="0">
                          <a:solidFill>
                            <a:schemeClr val="tx1"/>
                          </a:solidFill>
                          <a:effectLst/>
                          <a:latin typeface="+mn-lt"/>
                          <a:ea typeface="+mn-ea"/>
                          <a:cs typeface="+mn-cs"/>
                        </a:rPr>
                        <a:t>3</a:t>
                      </a:r>
                    </a:p>
                  </a:txBody>
                  <a:tcPr marL="44969" marR="44969" marT="0" marB="0">
                    <a:solidFill>
                      <a:srgbClr val="73FB79">
                        <a:alpha val="36078"/>
                      </a:srgbClr>
                    </a:solidFill>
                  </a:tcPr>
                </a:tc>
                <a:extLst>
                  <a:ext uri="{0D108BD9-81ED-4DB2-BD59-A6C34878D82A}">
                    <a16:rowId xmlns:a16="http://schemas.microsoft.com/office/drawing/2014/main" val="374045387"/>
                  </a:ext>
                </a:extLst>
              </a:tr>
              <a:tr h="252625">
                <a:tc rowSpan="4">
                  <a:txBody>
                    <a:bodyPr/>
                    <a:lstStyle/>
                    <a:p>
                      <a:pPr algn="ctr">
                        <a:spcBef>
                          <a:spcPts val="600"/>
                        </a:spcBef>
                        <a:buNone/>
                      </a:pPr>
                      <a:r>
                        <a:rPr lang="en-GB" sz="1200" b="1">
                          <a:effectLst/>
                        </a:rPr>
                        <a:t>Cognitive Participation</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Initiation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There are key people who drive the [intervention] forward and get others involved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242347681"/>
                  </a:ext>
                </a:extLst>
              </a:tr>
              <a:tr h="281141">
                <a:tc vMerge="1">
                  <a:txBody>
                    <a:bodyPr/>
                    <a:lstStyle/>
                    <a:p>
                      <a:endParaRPr lang="en-US"/>
                    </a:p>
                  </a:txBody>
                  <a:tcPr/>
                </a:tc>
                <a:tc>
                  <a:txBody>
                    <a:bodyPr/>
                    <a:lstStyle/>
                    <a:p>
                      <a:pPr algn="ctr">
                        <a:spcBef>
                          <a:spcPts val="600"/>
                        </a:spcBef>
                        <a:buNone/>
                      </a:pPr>
                      <a:r>
                        <a:rPr lang="en-GB" sz="1200" dirty="0">
                          <a:effectLst/>
                        </a:rPr>
                        <a:t>Legitimation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tc>
                  <a:txBody>
                    <a:bodyPr/>
                    <a:lstStyle/>
                    <a:p>
                      <a:pPr algn="ctr">
                        <a:lnSpc>
                          <a:spcPct val="115000"/>
                        </a:lnSpc>
                        <a:spcBef>
                          <a:spcPts val="600"/>
                        </a:spcBef>
                        <a:buNone/>
                      </a:pPr>
                      <a:r>
                        <a:rPr lang="en-GB" sz="1200" dirty="0">
                          <a:effectLst/>
                        </a:rPr>
                        <a:t>I believe that participating in the [intervention] is a legitimate part of my role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tc>
                  <a:txBody>
                    <a:bodyPr/>
                    <a:lstStyle/>
                    <a:p>
                      <a:pPr algn="ctr">
                        <a:lnSpc>
                          <a:spcPct val="115000"/>
                        </a:lnSpc>
                        <a:spcBef>
                          <a:spcPts val="600"/>
                        </a:spcBef>
                        <a:buNone/>
                      </a:pPr>
                      <a:r>
                        <a:rPr lang="en-GB" sz="1200" dirty="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extLst>
                  <a:ext uri="{0D108BD9-81ED-4DB2-BD59-A6C34878D82A}">
                    <a16:rowId xmlns:a16="http://schemas.microsoft.com/office/drawing/2014/main" val="125614746"/>
                  </a:ext>
                </a:extLst>
              </a:tr>
              <a:tr h="252625">
                <a:tc vMerge="1">
                  <a:txBody>
                    <a:bodyPr/>
                    <a:lstStyle/>
                    <a:p>
                      <a:endParaRPr lang="en-US"/>
                    </a:p>
                  </a:txBody>
                  <a:tcPr/>
                </a:tc>
                <a:tc>
                  <a:txBody>
                    <a:bodyPr/>
                    <a:lstStyle/>
                    <a:p>
                      <a:pPr algn="ctr">
                        <a:spcBef>
                          <a:spcPts val="600"/>
                        </a:spcBef>
                        <a:buNone/>
                      </a:pPr>
                      <a:r>
                        <a:rPr lang="en-GB" sz="1200">
                          <a:effectLst/>
                        </a:rPr>
                        <a:t>Enrolment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I’m open to working with colleagues in new ways to use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a:effectLst/>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4012397345"/>
                  </a:ext>
                </a:extLst>
              </a:tr>
              <a:tr h="135882">
                <a:tc vMerge="1">
                  <a:txBody>
                    <a:bodyPr/>
                    <a:lstStyle/>
                    <a:p>
                      <a:endParaRPr lang="en-US"/>
                    </a:p>
                  </a:txBody>
                  <a:tcPr/>
                </a:tc>
                <a:tc>
                  <a:txBody>
                    <a:bodyPr/>
                    <a:lstStyle/>
                    <a:p>
                      <a:pPr algn="ctr">
                        <a:spcBef>
                          <a:spcPts val="600"/>
                        </a:spcBef>
                        <a:buNone/>
                      </a:pPr>
                      <a:r>
                        <a:rPr lang="en-GB" sz="1200">
                          <a:effectLst/>
                        </a:rPr>
                        <a:t>Activation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dirty="0">
                          <a:effectLst/>
                        </a:rPr>
                        <a:t>I will continue to support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a:effectLst/>
                        </a:rPr>
                        <a:t>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469407080"/>
                  </a:ext>
                </a:extLst>
              </a:tr>
              <a:tr h="252625">
                <a:tc rowSpan="7">
                  <a:txBody>
                    <a:bodyPr/>
                    <a:lstStyle/>
                    <a:p>
                      <a:pPr algn="ctr">
                        <a:spcBef>
                          <a:spcPts val="600"/>
                        </a:spcBef>
                        <a:buNone/>
                      </a:pPr>
                      <a:r>
                        <a:rPr lang="en-GB" sz="1200" b="1">
                          <a:effectLst/>
                        </a:rPr>
                        <a:t>Collective Action</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Interactional workability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 can easily integrate the [intervention] into my existing work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2027040995"/>
                  </a:ext>
                </a:extLst>
              </a:tr>
              <a:tr h="135882">
                <a:tc vMerge="1">
                  <a:txBody>
                    <a:bodyPr/>
                    <a:lstStyle/>
                    <a:p>
                      <a:endParaRPr lang="en-US"/>
                    </a:p>
                  </a:txBody>
                  <a:tcPr/>
                </a:tc>
                <a:tc>
                  <a:txBody>
                    <a:bodyPr/>
                    <a:lstStyle/>
                    <a:p>
                      <a:pPr algn="ctr">
                        <a:spcBef>
                          <a:spcPts val="600"/>
                        </a:spcBef>
                        <a:buNone/>
                      </a:pPr>
                      <a:r>
                        <a:rPr lang="en-GB" sz="1200">
                          <a:effectLst/>
                        </a:rPr>
                        <a:t>Relational integration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dirty="0">
                          <a:effectLst/>
                        </a:rPr>
                        <a:t>The [intervention] disrupts working relationships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a:effectLst/>
                        </a:rPr>
                        <a:t>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1906590778"/>
                  </a:ext>
                </a:extLst>
              </a:tr>
              <a:tr h="281141">
                <a:tc vMerge="1">
                  <a:txBody>
                    <a:bodyPr/>
                    <a:lstStyle/>
                    <a:p>
                      <a:endParaRPr lang="en-US"/>
                    </a:p>
                  </a:txBody>
                  <a:tcPr/>
                </a:tc>
                <a:tc>
                  <a:txBody>
                    <a:bodyPr/>
                    <a:lstStyle/>
                    <a:p>
                      <a:pPr algn="ctr">
                        <a:spcBef>
                          <a:spcPts val="600"/>
                        </a:spcBef>
                        <a:buNone/>
                      </a:pPr>
                      <a:r>
                        <a:rPr lang="en-GB" sz="1200">
                          <a:effectLst/>
                        </a:rPr>
                        <a:t>Relational integration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dirty="0">
                          <a:effectLst/>
                        </a:rPr>
                        <a:t>I have confidence in other people’s ability to use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a:effectLst/>
                        </a:rPr>
                        <a:t>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3134955910"/>
                  </a:ext>
                </a:extLst>
              </a:tr>
              <a:tr h="281141">
                <a:tc vMerge="1">
                  <a:txBody>
                    <a:bodyPr/>
                    <a:lstStyle/>
                    <a:p>
                      <a:endParaRPr lang="en-US"/>
                    </a:p>
                  </a:txBody>
                  <a:tcPr/>
                </a:tc>
                <a:tc>
                  <a:txBody>
                    <a:bodyPr/>
                    <a:lstStyle/>
                    <a:p>
                      <a:pPr marL="0" algn="ctr" defTabSz="914400" rtl="0" eaLnBrk="1" latinLnBrk="0" hangingPunct="1">
                        <a:spcBef>
                          <a:spcPts val="600"/>
                        </a:spcBef>
                        <a:buNone/>
                      </a:pPr>
                      <a:r>
                        <a:rPr lang="en-GB" sz="1200" kern="1200" dirty="0">
                          <a:solidFill>
                            <a:schemeClr val="tx1"/>
                          </a:solidFill>
                          <a:effectLst/>
                          <a:latin typeface="+mn-lt"/>
                          <a:ea typeface="+mn-ea"/>
                          <a:cs typeface="+mn-cs"/>
                        </a:rPr>
                        <a:t>Skill set workability </a:t>
                      </a:r>
                    </a:p>
                  </a:txBody>
                  <a:tcPr marL="44969" marR="44969" marT="0" marB="0">
                    <a:solidFill>
                      <a:srgbClr val="FF9300">
                        <a:alpha val="41961"/>
                      </a:srgbClr>
                    </a:solidFill>
                  </a:tcPr>
                </a:tc>
                <a:tc>
                  <a:txBody>
                    <a:bodyPr/>
                    <a:lstStyle/>
                    <a:p>
                      <a:pPr marL="0" algn="ctr" defTabSz="914400" rtl="0" eaLnBrk="1" latinLnBrk="0" hangingPunct="1">
                        <a:lnSpc>
                          <a:spcPct val="115000"/>
                        </a:lnSpc>
                        <a:spcBef>
                          <a:spcPts val="600"/>
                        </a:spcBef>
                        <a:buNone/>
                      </a:pPr>
                      <a:r>
                        <a:rPr lang="en-GB" sz="1200" kern="1200" dirty="0">
                          <a:solidFill>
                            <a:schemeClr val="tx1"/>
                          </a:solidFill>
                          <a:effectLst/>
                          <a:latin typeface="+mn-lt"/>
                          <a:ea typeface="+mn-ea"/>
                          <a:cs typeface="+mn-cs"/>
                        </a:rPr>
                        <a:t>Work is assigned to those with skills appropriate to the [intervention]</a:t>
                      </a:r>
                    </a:p>
                  </a:txBody>
                  <a:tcPr marL="44969" marR="44969" marT="0" marB="0">
                    <a:solidFill>
                      <a:srgbClr val="FF9300">
                        <a:alpha val="41961"/>
                      </a:srgbClr>
                    </a:solidFill>
                  </a:tcPr>
                </a:tc>
                <a:tc>
                  <a:txBody>
                    <a:bodyPr/>
                    <a:lstStyle/>
                    <a:p>
                      <a:pPr marL="0" algn="ctr" defTabSz="914400" rtl="0" eaLnBrk="1" latinLnBrk="0" hangingPunct="1">
                        <a:lnSpc>
                          <a:spcPct val="115000"/>
                        </a:lnSpc>
                        <a:spcBef>
                          <a:spcPts val="600"/>
                        </a:spcBef>
                        <a:buNone/>
                      </a:pPr>
                      <a:r>
                        <a:rPr lang="en-GB" sz="1200" kern="1200" dirty="0">
                          <a:solidFill>
                            <a:schemeClr val="tx1"/>
                          </a:solidFill>
                          <a:effectLst/>
                          <a:latin typeface="+mn-lt"/>
                          <a:ea typeface="+mn-ea"/>
                          <a:cs typeface="+mn-cs"/>
                        </a:rPr>
                        <a:t>10</a:t>
                      </a:r>
                    </a:p>
                  </a:txBody>
                  <a:tcPr marL="44969" marR="44969" marT="0" marB="0">
                    <a:solidFill>
                      <a:srgbClr val="FF9300">
                        <a:alpha val="41961"/>
                      </a:srgbClr>
                    </a:solidFill>
                  </a:tcPr>
                </a:tc>
                <a:extLst>
                  <a:ext uri="{0D108BD9-81ED-4DB2-BD59-A6C34878D82A}">
                    <a16:rowId xmlns:a16="http://schemas.microsoft.com/office/drawing/2014/main" val="4080174854"/>
                  </a:ext>
                </a:extLst>
              </a:tr>
              <a:tr h="252625">
                <a:tc vMerge="1">
                  <a:txBody>
                    <a:bodyPr/>
                    <a:lstStyle/>
                    <a:p>
                      <a:endParaRPr lang="en-US"/>
                    </a:p>
                  </a:txBody>
                  <a:tcPr/>
                </a:tc>
                <a:tc>
                  <a:txBody>
                    <a:bodyPr/>
                    <a:lstStyle/>
                    <a:p>
                      <a:pPr algn="ctr">
                        <a:spcBef>
                          <a:spcPts val="600"/>
                        </a:spcBef>
                        <a:buNone/>
                      </a:pPr>
                      <a:r>
                        <a:rPr lang="en-GB" sz="1200">
                          <a:effectLst/>
                        </a:rPr>
                        <a:t>Skill set workability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Sufficient training is provided to enable staff to use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1561003602"/>
                  </a:ext>
                </a:extLst>
              </a:tr>
              <a:tr h="281141">
                <a:tc vMerge="1">
                  <a:txBody>
                    <a:bodyPr/>
                    <a:lstStyle/>
                    <a:p>
                      <a:endParaRPr lang="en-US"/>
                    </a:p>
                  </a:txBody>
                  <a:tcPr/>
                </a:tc>
                <a:tc>
                  <a:txBody>
                    <a:bodyPr/>
                    <a:lstStyle/>
                    <a:p>
                      <a:pPr algn="ctr">
                        <a:spcBef>
                          <a:spcPts val="600"/>
                        </a:spcBef>
                        <a:buNone/>
                      </a:pPr>
                      <a:r>
                        <a:rPr lang="en-GB" sz="1200">
                          <a:effectLst/>
                        </a:rPr>
                        <a:t>Contextual Integration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dirty="0">
                          <a:effectLst/>
                        </a:rPr>
                        <a:t>Sufficient resources are available to support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lnSpc>
                          <a:spcPct val="115000"/>
                        </a:lnSpc>
                        <a:spcBef>
                          <a:spcPts val="600"/>
                        </a:spcBef>
                        <a:buNone/>
                      </a:pPr>
                      <a:r>
                        <a:rPr lang="en-GB" sz="1200">
                          <a:effectLst/>
                        </a:rPr>
                        <a:t>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2562387574"/>
                  </a:ext>
                </a:extLst>
              </a:tr>
              <a:tr h="135882">
                <a:tc vMerge="1">
                  <a:txBody>
                    <a:bodyPr/>
                    <a:lstStyle/>
                    <a:p>
                      <a:endParaRPr lang="en-US"/>
                    </a:p>
                  </a:txBody>
                  <a:tcPr/>
                </a:tc>
                <a:tc>
                  <a:txBody>
                    <a:bodyPr/>
                    <a:lstStyle/>
                    <a:p>
                      <a:pPr algn="ctr">
                        <a:spcBef>
                          <a:spcPts val="600"/>
                        </a:spcBef>
                        <a:buNone/>
                      </a:pPr>
                      <a:r>
                        <a:rPr lang="en-GB" sz="1200" dirty="0">
                          <a:effectLst/>
                        </a:rPr>
                        <a:t>Contextual integration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tc>
                  <a:txBody>
                    <a:bodyPr/>
                    <a:lstStyle/>
                    <a:p>
                      <a:pPr algn="ctr">
                        <a:lnSpc>
                          <a:spcPct val="115000"/>
                        </a:lnSpc>
                        <a:spcBef>
                          <a:spcPts val="600"/>
                        </a:spcBef>
                        <a:buNone/>
                      </a:pPr>
                      <a:r>
                        <a:rPr lang="en-GB" sz="1200" dirty="0">
                          <a:effectLst/>
                        </a:rPr>
                        <a:t>Management adequately supports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tc>
                  <a:txBody>
                    <a:bodyPr/>
                    <a:lstStyle/>
                    <a:p>
                      <a:pPr algn="ctr">
                        <a:lnSpc>
                          <a:spcPct val="115000"/>
                        </a:lnSpc>
                        <a:spcBef>
                          <a:spcPts val="600"/>
                        </a:spcBef>
                        <a:buNone/>
                      </a:pPr>
                      <a:r>
                        <a:rPr lang="en-GB" sz="1200" dirty="0">
                          <a:effectLst/>
                        </a:rPr>
                        <a:t>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73FB79">
                        <a:alpha val="36078"/>
                      </a:srgbClr>
                    </a:solidFill>
                  </a:tcPr>
                </a:tc>
                <a:extLst>
                  <a:ext uri="{0D108BD9-81ED-4DB2-BD59-A6C34878D82A}">
                    <a16:rowId xmlns:a16="http://schemas.microsoft.com/office/drawing/2014/main" val="1561650717"/>
                  </a:ext>
                </a:extLst>
              </a:tr>
              <a:tr h="126312">
                <a:tc rowSpan="5">
                  <a:txBody>
                    <a:bodyPr/>
                    <a:lstStyle/>
                    <a:p>
                      <a:pPr algn="ctr">
                        <a:spcBef>
                          <a:spcPts val="600"/>
                        </a:spcBef>
                        <a:buNone/>
                      </a:pPr>
                      <a:r>
                        <a:rPr lang="en-GB" sz="1200" b="1" dirty="0">
                          <a:effectLst/>
                        </a:rPr>
                        <a:t>Reflexive Monitoring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Systemisation </a:t>
                      </a:r>
                      <a:endParaRPr lang="en-GB" sz="1200" dirty="0">
                        <a:effectLst/>
                        <a:latin typeface="Calibri" panose="020F0502020204030204" pitchFamily="34" charset="0"/>
                        <a:ea typeface="+mn-ea"/>
                        <a:cs typeface="Times New Roman" panose="02020603050405020304" pitchFamily="18" charset="0"/>
                      </a:endParaRPr>
                    </a:p>
                  </a:txBody>
                  <a:tcPr marL="44969" marR="44969" marT="0" marB="0">
                    <a:solidFill>
                      <a:srgbClr val="FF9300">
                        <a:alpha val="41961"/>
                      </a:srgbClr>
                    </a:solidFill>
                  </a:tcPr>
                </a:tc>
                <a:tc>
                  <a:txBody>
                    <a:bodyPr/>
                    <a:lstStyle/>
                    <a:p>
                      <a:pPr algn="ctr">
                        <a:spcBef>
                          <a:spcPts val="600"/>
                        </a:spcBef>
                        <a:buNone/>
                      </a:pPr>
                      <a:r>
                        <a:rPr lang="en-GB" sz="1200" dirty="0">
                          <a:effectLst/>
                        </a:rPr>
                        <a:t>I am aware of reports about the effects of the [intervention]</a:t>
                      </a:r>
                      <a:endParaRPr lang="en-GB" sz="1200" dirty="0">
                        <a:effectLst/>
                        <a:latin typeface="Calibri" panose="020F0502020204030204" pitchFamily="34" charset="0"/>
                        <a:ea typeface="+mn-ea"/>
                        <a:cs typeface="Times New Roman" panose="02020603050405020304" pitchFamily="18" charset="0"/>
                      </a:endParaRPr>
                    </a:p>
                  </a:txBody>
                  <a:tcPr marL="44969" marR="44969" marT="0" marB="0">
                    <a:solidFill>
                      <a:srgbClr val="FF9300">
                        <a:alpha val="47059"/>
                      </a:srgbClr>
                    </a:solidFill>
                  </a:tcPr>
                </a:tc>
                <a:tc>
                  <a:txBody>
                    <a:bodyPr/>
                    <a:lstStyle/>
                    <a:p>
                      <a:pPr algn="ctr">
                        <a:spcBef>
                          <a:spcPts val="600"/>
                        </a:spcBef>
                        <a:buNone/>
                      </a:pPr>
                      <a:r>
                        <a:rPr lang="en-GB" sz="1200" dirty="0">
                          <a:effectLst/>
                        </a:rPr>
                        <a:t>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FF9300">
                        <a:alpha val="47059"/>
                      </a:srgbClr>
                    </a:solidFill>
                  </a:tcPr>
                </a:tc>
                <a:extLst>
                  <a:ext uri="{0D108BD9-81ED-4DB2-BD59-A6C34878D82A}">
                    <a16:rowId xmlns:a16="http://schemas.microsoft.com/office/drawing/2014/main" val="2574669608"/>
                  </a:ext>
                </a:extLst>
              </a:tr>
              <a:tr h="126312">
                <a:tc vMerge="1">
                  <a:txBody>
                    <a:bodyPr/>
                    <a:lstStyle/>
                    <a:p>
                      <a:endParaRPr lang="en-US"/>
                    </a:p>
                  </a:txBody>
                  <a:tcPr/>
                </a:tc>
                <a:tc>
                  <a:txBody>
                    <a:bodyPr/>
                    <a:lstStyle/>
                    <a:p>
                      <a:pPr algn="ctr">
                        <a:spcBef>
                          <a:spcPts val="600"/>
                        </a:spcBef>
                        <a:buNone/>
                      </a:pPr>
                      <a:r>
                        <a:rPr lang="en-GB" sz="1200">
                          <a:effectLst/>
                        </a:rPr>
                        <a:t>Communal appraisal </a:t>
                      </a:r>
                      <a:endParaRPr lang="en-GB" sz="1200">
                        <a:effectLst/>
                        <a:latin typeface="Calibri" panose="020F0502020204030204" pitchFamily="34" charset="0"/>
                        <a:ea typeface="+mn-ea"/>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The staff agree that the [intervention] is worthwhile</a:t>
                      </a:r>
                      <a:endParaRPr lang="en-GB" sz="1200" dirty="0">
                        <a:effectLst/>
                        <a:latin typeface="Calibri" panose="020F0502020204030204" pitchFamily="34" charset="0"/>
                        <a:ea typeface="+mn-ea"/>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1366366440"/>
                  </a:ext>
                </a:extLst>
              </a:tr>
              <a:tr h="126312">
                <a:tc vMerge="1">
                  <a:txBody>
                    <a:bodyPr/>
                    <a:lstStyle/>
                    <a:p>
                      <a:endParaRPr lang="en-US"/>
                    </a:p>
                  </a:txBody>
                  <a:tcPr/>
                </a:tc>
                <a:tc>
                  <a:txBody>
                    <a:bodyPr/>
                    <a:lstStyle/>
                    <a:p>
                      <a:pPr algn="ctr">
                        <a:spcBef>
                          <a:spcPts val="600"/>
                        </a:spcBef>
                        <a:buNone/>
                      </a:pPr>
                      <a:r>
                        <a:rPr lang="en-GB" sz="1200">
                          <a:effectLst/>
                        </a:rPr>
                        <a:t>Individual appraisal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I value the effects the [intervention] has had on my work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3301388322"/>
                  </a:ext>
                </a:extLst>
              </a:tr>
              <a:tr h="252625">
                <a:tc vMerge="1">
                  <a:txBody>
                    <a:bodyPr/>
                    <a:lstStyle/>
                    <a:p>
                      <a:endParaRPr lang="en-US"/>
                    </a:p>
                  </a:txBody>
                  <a:tcPr/>
                </a:tc>
                <a:tc>
                  <a:txBody>
                    <a:bodyPr/>
                    <a:lstStyle/>
                    <a:p>
                      <a:pPr algn="ctr">
                        <a:spcBef>
                          <a:spcPts val="600"/>
                        </a:spcBef>
                        <a:buNone/>
                      </a:pPr>
                      <a:r>
                        <a:rPr lang="en-GB" sz="1200" dirty="0">
                          <a:effectLst/>
                        </a:rPr>
                        <a:t>Reconfiguration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Feedback about the [intervention] can be used to improve it in the future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tc>
                  <a:txBody>
                    <a:bodyPr/>
                    <a:lstStyle/>
                    <a:p>
                      <a:pPr algn="ctr">
                        <a:spcBef>
                          <a:spcPts val="600"/>
                        </a:spcBef>
                        <a:buNone/>
                      </a:pPr>
                      <a:r>
                        <a:rPr lang="en-GB" sz="1200" dirty="0">
                          <a:effectLst/>
                        </a:rPr>
                        <a:t>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tc>
                <a:extLst>
                  <a:ext uri="{0D108BD9-81ED-4DB2-BD59-A6C34878D82A}">
                    <a16:rowId xmlns:a16="http://schemas.microsoft.com/office/drawing/2014/main" val="2903995887"/>
                  </a:ext>
                </a:extLst>
              </a:tr>
              <a:tr h="87461">
                <a:tc vMerge="1">
                  <a:txBody>
                    <a:bodyPr/>
                    <a:lstStyle/>
                    <a:p>
                      <a:endParaRPr lang="en-US"/>
                    </a:p>
                  </a:txBody>
                  <a:tcPr/>
                </a:tc>
                <a:tc>
                  <a:txBody>
                    <a:bodyPr/>
                    <a:lstStyle/>
                    <a:p>
                      <a:pPr algn="ctr">
                        <a:spcBef>
                          <a:spcPts val="600"/>
                        </a:spcBef>
                        <a:buNone/>
                      </a:pPr>
                      <a:r>
                        <a:rPr lang="en-GB" sz="1200" dirty="0">
                          <a:effectLst/>
                        </a:rPr>
                        <a:t>Reconfiguration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FF9300">
                        <a:alpha val="41961"/>
                      </a:srgbClr>
                    </a:solidFill>
                  </a:tcPr>
                </a:tc>
                <a:tc>
                  <a:txBody>
                    <a:bodyPr/>
                    <a:lstStyle/>
                    <a:p>
                      <a:pPr algn="ctr">
                        <a:spcBef>
                          <a:spcPts val="600"/>
                        </a:spcBef>
                        <a:buNone/>
                      </a:pPr>
                      <a:r>
                        <a:rPr lang="en-GB" sz="1200" dirty="0">
                          <a:effectLst/>
                        </a:rPr>
                        <a:t>I can modify how I work with the [intervention]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FF9300">
                        <a:alpha val="41961"/>
                      </a:srgbClr>
                    </a:solidFill>
                  </a:tcPr>
                </a:tc>
                <a:tc>
                  <a:txBody>
                    <a:bodyPr/>
                    <a:lstStyle/>
                    <a:p>
                      <a:pPr algn="ctr">
                        <a:spcBef>
                          <a:spcPts val="600"/>
                        </a:spcBef>
                        <a:buNone/>
                      </a:pPr>
                      <a:r>
                        <a:rPr lang="en-GB" sz="1200" dirty="0">
                          <a:effectLst/>
                        </a:rPr>
                        <a:t>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969" marR="44969" marT="0" marB="0">
                    <a:solidFill>
                      <a:srgbClr val="FF9300">
                        <a:alpha val="41961"/>
                      </a:srgbClr>
                    </a:solidFill>
                  </a:tcPr>
                </a:tc>
                <a:extLst>
                  <a:ext uri="{0D108BD9-81ED-4DB2-BD59-A6C34878D82A}">
                    <a16:rowId xmlns:a16="http://schemas.microsoft.com/office/drawing/2014/main" val="1872405025"/>
                  </a:ext>
                </a:extLst>
              </a:tr>
            </a:tbl>
          </a:graphicData>
        </a:graphic>
      </p:graphicFrame>
    </p:spTree>
    <p:extLst>
      <p:ext uri="{BB962C8B-B14F-4D97-AF65-F5344CB8AC3E}">
        <p14:creationId xmlns:p14="http://schemas.microsoft.com/office/powerpoint/2010/main" val="286987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09E9DDD-B97E-A647-822B-BBFE3D1DAEA2}"/>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701453" y="516835"/>
            <a:ext cx="7879425" cy="5765356"/>
          </a:xfrm>
          <a:prstGeom prst="rect">
            <a:avLst/>
          </a:prstGeom>
          <a:ln>
            <a:solidFill>
              <a:schemeClr val="accent1">
                <a:shade val="50000"/>
              </a:schemeClr>
            </a:solidFill>
          </a:ln>
        </p:spPr>
      </p:pic>
      <p:sp>
        <p:nvSpPr>
          <p:cNvPr id="3" name="Title 2">
            <a:extLst>
              <a:ext uri="{FF2B5EF4-FFF2-40B4-BE49-F238E27FC236}">
                <a16:creationId xmlns:a16="http://schemas.microsoft.com/office/drawing/2014/main" id="{C64212B1-F2CA-A141-BA1C-5E3BAAD9B1F3}"/>
              </a:ext>
            </a:extLst>
          </p:cNvPr>
          <p:cNvSpPr>
            <a:spLocks noGrp="1"/>
          </p:cNvSpPr>
          <p:nvPr>
            <p:ph type="title" idx="4294967295"/>
          </p:nvPr>
        </p:nvSpPr>
        <p:spPr>
          <a:xfrm>
            <a:off x="9059863" y="381000"/>
            <a:ext cx="3132137" cy="1617663"/>
          </a:xfrm>
        </p:spPr>
        <p:txBody>
          <a:bodyPr>
            <a:normAutofit/>
          </a:bodyPr>
          <a:lstStyle/>
          <a:p>
            <a:r>
              <a:rPr lang="en-US" sz="3200" b="1" dirty="0"/>
              <a:t>Pragmatic measures </a:t>
            </a:r>
          </a:p>
        </p:txBody>
      </p:sp>
      <p:sp>
        <p:nvSpPr>
          <p:cNvPr id="5" name="TextBox 4">
            <a:extLst>
              <a:ext uri="{FF2B5EF4-FFF2-40B4-BE49-F238E27FC236}">
                <a16:creationId xmlns:a16="http://schemas.microsoft.com/office/drawing/2014/main" id="{9A8B2FC0-AD0E-9A4B-B1DC-DCC7FE4B8762}"/>
              </a:ext>
            </a:extLst>
          </p:cNvPr>
          <p:cNvSpPr txBox="1"/>
          <p:nvPr/>
        </p:nvSpPr>
        <p:spPr>
          <a:xfrm>
            <a:off x="124998" y="6341166"/>
            <a:ext cx="9270794" cy="461665"/>
          </a:xfrm>
          <a:prstGeom prst="rect">
            <a:avLst/>
          </a:prstGeom>
          <a:noFill/>
        </p:spPr>
        <p:txBody>
          <a:bodyPr wrap="square" rtlCol="0">
            <a:spAutoFit/>
          </a:bodyPr>
          <a:lstStyle/>
          <a:p>
            <a:r>
              <a:rPr lang="en-US" sz="1200" b="1" i="1" dirty="0"/>
              <a:t>Glasgow &amp; Riley (2013). </a:t>
            </a:r>
            <a:r>
              <a:rPr lang="en-US" sz="1200" i="1" dirty="0"/>
              <a:t>Pragmatic measures: what they are and why we need them. American Journal of Preventive Medicine. Vol 45 (2) pp 237–243.</a:t>
            </a:r>
          </a:p>
        </p:txBody>
      </p:sp>
      <p:sp>
        <p:nvSpPr>
          <p:cNvPr id="2" name="Oval 1">
            <a:extLst>
              <a:ext uri="{FF2B5EF4-FFF2-40B4-BE49-F238E27FC236}">
                <a16:creationId xmlns:a16="http://schemas.microsoft.com/office/drawing/2014/main" id="{6DB8FDF4-5318-3A44-BAE8-A530004A6E3C}"/>
              </a:ext>
            </a:extLst>
          </p:cNvPr>
          <p:cNvSpPr/>
          <p:nvPr/>
        </p:nvSpPr>
        <p:spPr>
          <a:xfrm>
            <a:off x="340964" y="945396"/>
            <a:ext cx="2763234" cy="8697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CB0E55CC-9163-E444-966D-69604555E707}"/>
              </a:ext>
            </a:extLst>
          </p:cNvPr>
          <p:cNvSpPr/>
          <p:nvPr/>
        </p:nvSpPr>
        <p:spPr>
          <a:xfrm rot="10514423">
            <a:off x="149692" y="4757576"/>
            <a:ext cx="2929811" cy="7169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Oval 8">
            <a:extLst>
              <a:ext uri="{FF2B5EF4-FFF2-40B4-BE49-F238E27FC236}">
                <a16:creationId xmlns:a16="http://schemas.microsoft.com/office/drawing/2014/main" id="{EB86D1FC-7FD5-FA41-AA8B-5432164A9316}"/>
              </a:ext>
            </a:extLst>
          </p:cNvPr>
          <p:cNvSpPr/>
          <p:nvPr/>
        </p:nvSpPr>
        <p:spPr>
          <a:xfrm rot="10514423">
            <a:off x="2899697" y="4885957"/>
            <a:ext cx="2929811" cy="7169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E17B2181-A648-A64B-834F-1E17AAE0A97B}"/>
              </a:ext>
            </a:extLst>
          </p:cNvPr>
          <p:cNvSpPr/>
          <p:nvPr/>
        </p:nvSpPr>
        <p:spPr>
          <a:xfrm rot="10800000">
            <a:off x="340964" y="2500920"/>
            <a:ext cx="2763234" cy="8697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a:extLst>
              <a:ext uri="{FF2B5EF4-FFF2-40B4-BE49-F238E27FC236}">
                <a16:creationId xmlns:a16="http://schemas.microsoft.com/office/drawing/2014/main" id="{CF41DADC-B89B-1C46-84A9-A832A0D04FEB}"/>
              </a:ext>
            </a:extLst>
          </p:cNvPr>
          <p:cNvSpPr/>
          <p:nvPr/>
        </p:nvSpPr>
        <p:spPr>
          <a:xfrm rot="10514423">
            <a:off x="2899698" y="3809244"/>
            <a:ext cx="2929811" cy="7169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black text on a white background&#10;&#10;Description automatically generated">
            <a:extLst>
              <a:ext uri="{FF2B5EF4-FFF2-40B4-BE49-F238E27FC236}">
                <a16:creationId xmlns:a16="http://schemas.microsoft.com/office/drawing/2014/main" id="{CC6D9DB9-9D67-B255-D0B0-B2202BD805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7321" y="6080680"/>
            <a:ext cx="2082888" cy="520972"/>
          </a:xfrm>
          <a:prstGeom prst="rect">
            <a:avLst/>
          </a:prstGeom>
        </p:spPr>
      </p:pic>
    </p:spTree>
    <p:extLst>
      <p:ext uri="{BB962C8B-B14F-4D97-AF65-F5344CB8AC3E}">
        <p14:creationId xmlns:p14="http://schemas.microsoft.com/office/powerpoint/2010/main" val="1236255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2339-3DB9-8A0B-AB7A-C02C0AFE16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DBEE5F-F092-8BEA-08FA-3F4C0E76CB73}"/>
              </a:ext>
            </a:extLst>
          </p:cNvPr>
          <p:cNvSpPr>
            <a:spLocks noGrp="1"/>
          </p:cNvSpPr>
          <p:nvPr>
            <p:ph idx="1"/>
          </p:nvPr>
        </p:nvSpPr>
        <p:spPr>
          <a:xfrm>
            <a:off x="455427" y="1984651"/>
            <a:ext cx="10515600" cy="4351338"/>
          </a:xfrm>
        </p:spPr>
        <p:txBody>
          <a:bodyPr>
            <a:normAutofit/>
          </a:bodyPr>
          <a:lstStyle/>
          <a:p>
            <a:pPr marL="0" lvl="0" indent="0">
              <a:lnSpc>
                <a:spcPct val="120000"/>
              </a:lnSpc>
              <a:buNone/>
            </a:pPr>
            <a:r>
              <a:rPr lang="en-GB" sz="2200" kern="0" dirty="0">
                <a:solidFill>
                  <a:srgbClr val="000000"/>
                </a:solidFill>
                <a:effectLst/>
                <a:ea typeface="Aptos" panose="020B0004020202020204" pitchFamily="34" charset="0"/>
                <a:cs typeface="Times New Roman" panose="02020603050405020304" pitchFamily="18" charset="0"/>
              </a:rPr>
              <a:t>Implementation outcome measures can be psychometrically sound AND pragmatic</a:t>
            </a:r>
            <a:endParaRPr lang="en-GB" sz="2200" kern="100" dirty="0">
              <a:effectLst/>
              <a:ea typeface="Aptos" panose="020B0004020202020204" pitchFamily="34" charset="0"/>
              <a:cs typeface="Times New Roman" panose="02020603050405020304" pitchFamily="18" charset="0"/>
            </a:endParaRPr>
          </a:p>
          <a:p>
            <a:pPr marL="0" lvl="0" indent="0">
              <a:lnSpc>
                <a:spcPct val="120000"/>
              </a:lnSpc>
              <a:buNone/>
            </a:pPr>
            <a:endParaRPr lang="en-GB" sz="2200" kern="0" dirty="0">
              <a:solidFill>
                <a:srgbClr val="000000"/>
              </a:solidFill>
              <a:ea typeface="Aptos" panose="020B0004020202020204" pitchFamily="34" charset="0"/>
              <a:cs typeface="Times New Roman" panose="02020603050405020304" pitchFamily="18" charset="0"/>
            </a:endParaRPr>
          </a:p>
          <a:p>
            <a:pPr marL="0" lvl="0" indent="0">
              <a:lnSpc>
                <a:spcPct val="120000"/>
              </a:lnSpc>
              <a:buNone/>
            </a:pPr>
            <a:r>
              <a:rPr lang="en-GB" sz="2200" kern="0" dirty="0">
                <a:solidFill>
                  <a:srgbClr val="000000"/>
                </a:solidFill>
                <a:effectLst/>
                <a:ea typeface="Aptos" panose="020B0004020202020204" pitchFamily="34" charset="0"/>
                <a:cs typeface="Times New Roman" panose="02020603050405020304" pitchFamily="18" charset="0"/>
              </a:rPr>
              <a:t>NoMAD can be used in different ways – for measuring, describing, reflecting or guiding (actions)</a:t>
            </a:r>
            <a:endParaRPr lang="en-US" sz="2200" dirty="0"/>
          </a:p>
        </p:txBody>
      </p:sp>
      <p:sp>
        <p:nvSpPr>
          <p:cNvPr id="4" name="Title 3">
            <a:extLst>
              <a:ext uri="{FF2B5EF4-FFF2-40B4-BE49-F238E27FC236}">
                <a16:creationId xmlns:a16="http://schemas.microsoft.com/office/drawing/2014/main" id="{2018DDC9-43A2-FB13-74AA-28123B8B4BEE}"/>
              </a:ext>
            </a:extLst>
          </p:cNvPr>
          <p:cNvSpPr>
            <a:spLocks noGrp="1"/>
          </p:cNvSpPr>
          <p:nvPr>
            <p:ph type="title"/>
          </p:nvPr>
        </p:nvSpPr>
        <p:spPr/>
        <p:txBody>
          <a:bodyPr>
            <a:normAutofit/>
          </a:bodyPr>
          <a:lstStyle/>
          <a:p>
            <a:r>
              <a:rPr lang="en-US" sz="2800" dirty="0"/>
              <a:t>Conclusion</a:t>
            </a:r>
          </a:p>
        </p:txBody>
      </p:sp>
      <p:pic>
        <p:nvPicPr>
          <p:cNvPr id="3" name="Picture 2" descr="A black text on a white background&#10;&#10;Description automatically generated">
            <a:extLst>
              <a:ext uri="{FF2B5EF4-FFF2-40B4-BE49-F238E27FC236}">
                <a16:creationId xmlns:a16="http://schemas.microsoft.com/office/drawing/2014/main" id="{529D4013-3B0D-A128-DB1F-A597B2A35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427" y="6095864"/>
            <a:ext cx="2082888" cy="520972"/>
          </a:xfrm>
          <a:prstGeom prst="rect">
            <a:avLst/>
          </a:prstGeom>
        </p:spPr>
      </p:pic>
    </p:spTree>
    <p:extLst>
      <p:ext uri="{BB962C8B-B14F-4D97-AF65-F5344CB8AC3E}">
        <p14:creationId xmlns:p14="http://schemas.microsoft.com/office/powerpoint/2010/main" val="131686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5AD3-DC8A-8F86-63B4-1234B44F2BE5}"/>
              </a:ext>
            </a:extLst>
          </p:cNvPr>
          <p:cNvSpPr>
            <a:spLocks noGrp="1"/>
          </p:cNvSpPr>
          <p:nvPr>
            <p:ph type="title"/>
          </p:nvPr>
        </p:nvSpPr>
        <p:spPr>
          <a:xfrm>
            <a:off x="476361" y="332452"/>
            <a:ext cx="11079997" cy="1325563"/>
          </a:xfrm>
        </p:spPr>
        <p:txBody>
          <a:bodyPr/>
          <a:lstStyle/>
          <a:p>
            <a:r>
              <a:rPr lang="en-US" dirty="0"/>
              <a:t>Australian Dietitians using </a:t>
            </a:r>
            <a:r>
              <a:rPr lang="en-US" dirty="0" err="1"/>
              <a:t>MedDiet</a:t>
            </a:r>
            <a:r>
              <a:rPr lang="en-US" dirty="0"/>
              <a:t> for CVD and/or T2DM</a:t>
            </a:r>
            <a:endParaRPr lang="en-AU" dirty="0"/>
          </a:p>
        </p:txBody>
      </p:sp>
      <p:pic>
        <p:nvPicPr>
          <p:cNvPr id="7" name="Content Placeholder 6" descr="A map of australia with black lines&#10;&#10;AI-generated content may be incorrect.">
            <a:extLst>
              <a:ext uri="{FF2B5EF4-FFF2-40B4-BE49-F238E27FC236}">
                <a16:creationId xmlns:a16="http://schemas.microsoft.com/office/drawing/2014/main" id="{61BE880D-1D61-C0C1-72CA-87B6543503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928" y="1740904"/>
            <a:ext cx="6695520" cy="5021640"/>
          </a:xfrm>
        </p:spPr>
      </p:pic>
      <p:sp>
        <p:nvSpPr>
          <p:cNvPr id="8" name="TextBox 7">
            <a:extLst>
              <a:ext uri="{FF2B5EF4-FFF2-40B4-BE49-F238E27FC236}">
                <a16:creationId xmlns:a16="http://schemas.microsoft.com/office/drawing/2014/main" id="{290211A8-0E5C-B8FB-004C-6B38457DDA4C}"/>
              </a:ext>
            </a:extLst>
          </p:cNvPr>
          <p:cNvSpPr txBox="1"/>
          <p:nvPr/>
        </p:nvSpPr>
        <p:spPr>
          <a:xfrm>
            <a:off x="2419547" y="3349152"/>
            <a:ext cx="2444857" cy="1077218"/>
          </a:xfrm>
          <a:prstGeom prst="rect">
            <a:avLst/>
          </a:prstGeom>
          <a:noFill/>
        </p:spPr>
        <p:txBody>
          <a:bodyPr wrap="square" rtlCol="0">
            <a:spAutoFit/>
          </a:bodyPr>
          <a:lstStyle/>
          <a:p>
            <a:r>
              <a:rPr lang="en-AU" sz="3200" b="0" i="0" dirty="0">
                <a:solidFill>
                  <a:srgbClr val="1B1B1B"/>
                </a:solidFill>
                <a:effectLst/>
                <a:latin typeface="Cambria" panose="02040503050406030204" pitchFamily="18" charset="0"/>
              </a:rPr>
              <a:t>CVD 48%</a:t>
            </a:r>
          </a:p>
          <a:p>
            <a:r>
              <a:rPr lang="en-AU" sz="3200" b="0" i="0" dirty="0">
                <a:solidFill>
                  <a:srgbClr val="1B1B1B"/>
                </a:solidFill>
                <a:effectLst/>
                <a:latin typeface="Cambria" panose="02040503050406030204" pitchFamily="18" charset="0"/>
              </a:rPr>
              <a:t>T2D 26%</a:t>
            </a:r>
            <a:endParaRPr lang="en-AU" sz="3200" dirty="0"/>
          </a:p>
        </p:txBody>
      </p:sp>
      <p:sp>
        <p:nvSpPr>
          <p:cNvPr id="9" name="TextBox 8">
            <a:extLst>
              <a:ext uri="{FF2B5EF4-FFF2-40B4-BE49-F238E27FC236}">
                <a16:creationId xmlns:a16="http://schemas.microsoft.com/office/drawing/2014/main" id="{3940CDCB-FFDF-A702-006F-A1FA48003967}"/>
              </a:ext>
            </a:extLst>
          </p:cNvPr>
          <p:cNvSpPr txBox="1"/>
          <p:nvPr/>
        </p:nvSpPr>
        <p:spPr>
          <a:xfrm>
            <a:off x="0" y="6470184"/>
            <a:ext cx="5060197" cy="369332"/>
          </a:xfrm>
          <a:prstGeom prst="rect">
            <a:avLst/>
          </a:prstGeom>
          <a:noFill/>
        </p:spPr>
        <p:txBody>
          <a:bodyPr wrap="square" rtlCol="0">
            <a:spAutoFit/>
          </a:bodyPr>
          <a:lstStyle/>
          <a:p>
            <a:r>
              <a:rPr lang="fr-FR" dirty="0"/>
              <a:t>Mayr et al </a:t>
            </a:r>
            <a:r>
              <a:rPr lang="fr-FR" dirty="0" err="1"/>
              <a:t>Nutrients</a:t>
            </a:r>
            <a:r>
              <a:rPr lang="fr-FR" dirty="0"/>
              <a:t>. 2020;12(11):3395.</a:t>
            </a:r>
            <a:endParaRPr lang="en-AU" dirty="0"/>
          </a:p>
        </p:txBody>
      </p:sp>
      <p:sp>
        <p:nvSpPr>
          <p:cNvPr id="10" name="Rectangle 9">
            <a:extLst>
              <a:ext uri="{FF2B5EF4-FFF2-40B4-BE49-F238E27FC236}">
                <a16:creationId xmlns:a16="http://schemas.microsoft.com/office/drawing/2014/main" id="{DF2AA23F-4F6D-FED1-2E76-8E65F8F043E0}"/>
              </a:ext>
            </a:extLst>
          </p:cNvPr>
          <p:cNvSpPr/>
          <p:nvPr/>
        </p:nvSpPr>
        <p:spPr>
          <a:xfrm>
            <a:off x="5827363" y="6408549"/>
            <a:ext cx="1162373"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uilding with a sign on it&#10;&#10;Description automatically generated">
            <a:extLst>
              <a:ext uri="{FF2B5EF4-FFF2-40B4-BE49-F238E27FC236}">
                <a16:creationId xmlns:a16="http://schemas.microsoft.com/office/drawing/2014/main" id="{0467E176-B459-E79B-C811-87922D89D2F2}"/>
              </a:ext>
            </a:extLst>
          </p:cNvPr>
          <p:cNvPicPr>
            <a:picLocks noChangeAspect="1"/>
          </p:cNvPicPr>
          <p:nvPr/>
        </p:nvPicPr>
        <p:blipFill rotWithShape="1">
          <a:blip r:embed="rId4"/>
          <a:srcRect l="28481" r="10294" b="-2"/>
          <a:stretch/>
        </p:blipFill>
        <p:spPr>
          <a:xfrm>
            <a:off x="9333644" y="3349152"/>
            <a:ext cx="2940280" cy="2701416"/>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13" name="Picture 12" descr="A sign on a stone wall&#10;&#10;Description automatically generated">
            <a:extLst>
              <a:ext uri="{FF2B5EF4-FFF2-40B4-BE49-F238E27FC236}">
                <a16:creationId xmlns:a16="http://schemas.microsoft.com/office/drawing/2014/main" id="{8212F0B9-DA0C-5FAD-3E68-D63012056BFA}"/>
              </a:ext>
            </a:extLst>
          </p:cNvPr>
          <p:cNvPicPr>
            <a:picLocks noChangeAspect="1"/>
          </p:cNvPicPr>
          <p:nvPr/>
        </p:nvPicPr>
        <p:blipFill>
          <a:blip r:embed="rId5"/>
          <a:srcRect l="3259" r="18646" b="4"/>
          <a:stretch/>
        </p:blipFill>
        <p:spPr>
          <a:xfrm>
            <a:off x="8800891" y="0"/>
            <a:ext cx="2567314" cy="219424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4" name="Picture 13" descr="A building with a covered porch and a tree&#10;&#10;Description automatically generated">
            <a:extLst>
              <a:ext uri="{FF2B5EF4-FFF2-40B4-BE49-F238E27FC236}">
                <a16:creationId xmlns:a16="http://schemas.microsoft.com/office/drawing/2014/main" id="{A59D78FD-952B-63A7-75AD-8A8BC1C42849}"/>
              </a:ext>
            </a:extLst>
          </p:cNvPr>
          <p:cNvPicPr>
            <a:picLocks noChangeAspect="1"/>
          </p:cNvPicPr>
          <p:nvPr/>
        </p:nvPicPr>
        <p:blipFill>
          <a:blip r:embed="rId6"/>
          <a:srcRect l="18112" r="38206" b="-1"/>
          <a:stretch/>
        </p:blipFill>
        <p:spPr>
          <a:xfrm>
            <a:off x="10544411" y="1305773"/>
            <a:ext cx="1647589" cy="2593106"/>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15" name="TextBox 14">
            <a:extLst>
              <a:ext uri="{FF2B5EF4-FFF2-40B4-BE49-F238E27FC236}">
                <a16:creationId xmlns:a16="http://schemas.microsoft.com/office/drawing/2014/main" id="{1DFDFEED-278B-0B43-32E7-389CCFA561B0}"/>
              </a:ext>
            </a:extLst>
          </p:cNvPr>
          <p:cNvSpPr txBox="1"/>
          <p:nvPr/>
        </p:nvSpPr>
        <p:spPr>
          <a:xfrm>
            <a:off x="6371867" y="2476439"/>
            <a:ext cx="3277123" cy="2646878"/>
          </a:xfrm>
          <a:prstGeom prst="rect">
            <a:avLst/>
          </a:prstGeom>
          <a:noFill/>
        </p:spPr>
        <p:txBody>
          <a:bodyPr wrap="square" rtlCol="0">
            <a:spAutoFit/>
          </a:bodyPr>
          <a:lstStyle/>
          <a:p>
            <a:endParaRPr lang="en-GB" b="0" i="0" dirty="0">
              <a:effectLst/>
              <a:highlight>
                <a:srgbClr val="FFFFFF"/>
              </a:highlight>
              <a:cs typeface="Arial"/>
            </a:endParaRPr>
          </a:p>
          <a:p>
            <a:r>
              <a:rPr lang="en-GB" sz="2800" dirty="0">
                <a:highlight>
                  <a:srgbClr val="FFFFFF"/>
                </a:highlight>
                <a:cs typeface="Arial"/>
              </a:rPr>
              <a:t>Four units across a metro health district</a:t>
            </a:r>
          </a:p>
          <a:p>
            <a:pPr marL="285750" indent="-285750">
              <a:buFont typeface="Arial" panose="020B0604020202020204" pitchFamily="34" charset="0"/>
              <a:buChar char="•"/>
            </a:pPr>
            <a:r>
              <a:rPr lang="en-GB" sz="2800" dirty="0">
                <a:highlight>
                  <a:srgbClr val="FFFFFF"/>
                </a:highlight>
                <a:cs typeface="Arial"/>
              </a:rPr>
              <a:t>x2 Diabetes</a:t>
            </a:r>
          </a:p>
          <a:p>
            <a:pPr marL="285750" indent="-285750">
              <a:buFont typeface="Arial" panose="020B0604020202020204" pitchFamily="34" charset="0"/>
              <a:buChar char="•"/>
            </a:pPr>
            <a:r>
              <a:rPr lang="en-GB" sz="2800" dirty="0">
                <a:highlight>
                  <a:srgbClr val="FFFFFF"/>
                </a:highlight>
                <a:cs typeface="Arial"/>
              </a:rPr>
              <a:t>x2 Cardiology</a:t>
            </a:r>
          </a:p>
          <a:p>
            <a:endParaRPr lang="en-GB" dirty="0">
              <a:highlight>
                <a:srgbClr val="FFFFFF"/>
              </a:highlight>
              <a:cs typeface="Arial"/>
            </a:endParaRPr>
          </a:p>
          <a:p>
            <a:endParaRPr lang="en-AU" dirty="0"/>
          </a:p>
        </p:txBody>
      </p:sp>
      <p:grpSp>
        <p:nvGrpSpPr>
          <p:cNvPr id="21" name="Group 20">
            <a:extLst>
              <a:ext uri="{FF2B5EF4-FFF2-40B4-BE49-F238E27FC236}">
                <a16:creationId xmlns:a16="http://schemas.microsoft.com/office/drawing/2014/main" id="{0E39D22B-7830-E473-0738-DF72EBA2AB50}"/>
              </a:ext>
            </a:extLst>
          </p:cNvPr>
          <p:cNvGrpSpPr/>
          <p:nvPr/>
        </p:nvGrpSpPr>
        <p:grpSpPr>
          <a:xfrm>
            <a:off x="5291084" y="2240416"/>
            <a:ext cx="1996181" cy="3741856"/>
            <a:chOff x="5331417" y="2194249"/>
            <a:chExt cx="1805552" cy="4330537"/>
          </a:xfrm>
        </p:grpSpPr>
        <p:sp>
          <p:nvSpPr>
            <p:cNvPr id="11" name="Flowchart: Connector 10">
              <a:extLst>
                <a:ext uri="{FF2B5EF4-FFF2-40B4-BE49-F238E27FC236}">
                  <a16:creationId xmlns:a16="http://schemas.microsoft.com/office/drawing/2014/main" id="{6C0CE0F7-0DD8-784C-D982-5905B7B86C7D}"/>
                </a:ext>
              </a:extLst>
            </p:cNvPr>
            <p:cNvSpPr/>
            <p:nvPr/>
          </p:nvSpPr>
          <p:spPr>
            <a:xfrm>
              <a:off x="5331417" y="3993442"/>
              <a:ext cx="573437" cy="516565"/>
            </a:xfrm>
            <a:prstGeom prst="flowChartConnector">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E3B7F3A-0ACD-8A17-2592-9810ACC8B312}"/>
                </a:ext>
              </a:extLst>
            </p:cNvPr>
            <p:cNvCxnSpPr>
              <a:cxnSpLocks/>
            </p:cNvCxnSpPr>
            <p:nvPr/>
          </p:nvCxnSpPr>
          <p:spPr>
            <a:xfrm flipV="1">
              <a:off x="5780011" y="2194249"/>
              <a:ext cx="995543" cy="157958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D841BA-B707-8EF5-E67E-6E0E9E20E62A}"/>
                </a:ext>
              </a:extLst>
            </p:cNvPr>
            <p:cNvCxnSpPr/>
            <p:nvPr/>
          </p:nvCxnSpPr>
          <p:spPr>
            <a:xfrm>
              <a:off x="5904854" y="4699860"/>
              <a:ext cx="1232115" cy="1824926"/>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5AD3186-9CE3-5E3B-4247-71EBCC8FCBE9}"/>
              </a:ext>
            </a:extLst>
          </p:cNvPr>
          <p:cNvGrpSpPr/>
          <p:nvPr/>
        </p:nvGrpSpPr>
        <p:grpSpPr>
          <a:xfrm>
            <a:off x="2213583" y="2476439"/>
            <a:ext cx="2221948" cy="2134460"/>
            <a:chOff x="567906" y="2275936"/>
            <a:chExt cx="1840303" cy="1967560"/>
          </a:xfrm>
        </p:grpSpPr>
        <p:pic>
          <p:nvPicPr>
            <p:cNvPr id="4" name="Picture 2">
              <a:extLst>
                <a:ext uri="{FF2B5EF4-FFF2-40B4-BE49-F238E27FC236}">
                  <a16:creationId xmlns:a16="http://schemas.microsoft.com/office/drawing/2014/main" id="{B92F7A70-13C4-1F42-C7F8-D2F752EC6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68" y="3099500"/>
              <a:ext cx="1454233" cy="11439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23CB00D2-B70F-359C-13E3-38B257C94726}"/>
                </a:ext>
              </a:extLst>
            </p:cNvPr>
            <p:cNvGraphicFramePr/>
            <p:nvPr/>
          </p:nvGraphicFramePr>
          <p:xfrm>
            <a:off x="567906" y="2275936"/>
            <a:ext cx="1840303" cy="14794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22" name="Title 1">
            <a:extLst>
              <a:ext uri="{FF2B5EF4-FFF2-40B4-BE49-F238E27FC236}">
                <a16:creationId xmlns:a16="http://schemas.microsoft.com/office/drawing/2014/main" id="{EDB8BD2D-B96D-9186-B503-D1B3D5413A2D}"/>
              </a:ext>
            </a:extLst>
          </p:cNvPr>
          <p:cNvSpPr txBox="1">
            <a:spLocks/>
          </p:cNvSpPr>
          <p:nvPr/>
        </p:nvSpPr>
        <p:spPr>
          <a:xfrm>
            <a:off x="425881" y="313209"/>
            <a:ext cx="8293086" cy="1197370"/>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b="1" dirty="0">
                <a:highlight>
                  <a:srgbClr val="FFFFFF"/>
                </a:highlight>
                <a:latin typeface="+mn-lt"/>
                <a:cs typeface="Arial"/>
              </a:rPr>
              <a:t>Aim:</a:t>
            </a:r>
            <a:r>
              <a:rPr lang="en-GB" dirty="0">
                <a:highlight>
                  <a:srgbClr val="FFFFFF"/>
                </a:highlight>
                <a:latin typeface="+mn-lt"/>
                <a:cs typeface="Arial"/>
              </a:rPr>
              <a:t> take a robust implementation approach to support clinicians to </a:t>
            </a:r>
            <a:r>
              <a:rPr lang="en-GB" u="sng" dirty="0">
                <a:highlight>
                  <a:srgbClr val="FFFFFF"/>
                </a:highlight>
                <a:latin typeface="+mn-lt"/>
                <a:cs typeface="Arial"/>
              </a:rPr>
              <a:t>translate Mediterranean-style diet evidence </a:t>
            </a:r>
            <a:r>
              <a:rPr lang="en-GB" dirty="0">
                <a:highlight>
                  <a:srgbClr val="FFFFFF"/>
                </a:highlight>
                <a:latin typeface="+mn-lt"/>
                <a:cs typeface="Arial"/>
              </a:rPr>
              <a:t>into routine care for CVD and T2D </a:t>
            </a:r>
          </a:p>
        </p:txBody>
      </p:sp>
    </p:spTree>
    <p:extLst>
      <p:ext uri="{BB962C8B-B14F-4D97-AF65-F5344CB8AC3E}">
        <p14:creationId xmlns:p14="http://schemas.microsoft.com/office/powerpoint/2010/main" val="31934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79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Ingrid Hickman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Saskia Oesch</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Myrta Kohler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Tracy Finch</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Keitly</a:t>
            </a:r>
            <a:r>
              <a:rPr lang="en-US" sz="2000" dirty="0">
                <a:latin typeface="Calibri" panose="020F0502020204030204" pitchFamily="34" charset="0"/>
                <a:cs typeface="Calibri" panose="020F0502020204030204" pitchFamily="34" charset="0"/>
              </a:rPr>
              <a:t> Mensah</a:t>
            </a:r>
          </a:p>
        </p:txBody>
      </p:sp>
    </p:spTree>
    <p:extLst>
      <p:ext uri="{BB962C8B-B14F-4D97-AF65-F5344CB8AC3E}">
        <p14:creationId xmlns:p14="http://schemas.microsoft.com/office/powerpoint/2010/main" val="54580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09B436-DAA2-262E-722D-8D7E6CAD7379}"/>
              </a:ext>
            </a:extLst>
          </p:cNvPr>
          <p:cNvGraphicFramePr>
            <a:graphicFrameLocks noGrp="1"/>
          </p:cNvGraphicFramePr>
          <p:nvPr>
            <p:ph idx="1"/>
          </p:nvPr>
        </p:nvGraphicFramePr>
        <p:xfrm>
          <a:off x="2261221" y="168812"/>
          <a:ext cx="11914165" cy="6324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A3414D16-84CF-2408-3DD2-928CBECCB8A8}"/>
              </a:ext>
            </a:extLst>
          </p:cNvPr>
          <p:cNvSpPr/>
          <p:nvPr/>
        </p:nvSpPr>
        <p:spPr>
          <a:xfrm>
            <a:off x="6898321" y="2360954"/>
            <a:ext cx="2469991" cy="17115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C2B62E60-574D-1ACF-C0DD-A66856EA3A28}"/>
              </a:ext>
            </a:extLst>
          </p:cNvPr>
          <p:cNvSpPr txBox="1"/>
          <p:nvPr/>
        </p:nvSpPr>
        <p:spPr>
          <a:xfrm>
            <a:off x="6860613" y="2753105"/>
            <a:ext cx="2532185" cy="1077218"/>
          </a:xfrm>
          <a:prstGeom prst="rect">
            <a:avLst/>
          </a:prstGeom>
          <a:noFill/>
        </p:spPr>
        <p:txBody>
          <a:bodyPr wrap="square" lIns="91440" tIns="45720" rIns="91440" bIns="45720" rtlCol="0" anchor="t">
            <a:spAutoFit/>
          </a:bodyPr>
          <a:lstStyle/>
          <a:p>
            <a:pPr algn="ctr"/>
            <a:r>
              <a:rPr lang="en-AU" sz="3200" dirty="0">
                <a:solidFill>
                  <a:schemeClr val="bg1"/>
                </a:solidFill>
              </a:rPr>
              <a:t>Knowledge Synthesis</a:t>
            </a:r>
            <a:endParaRPr lang="en-US" dirty="0"/>
          </a:p>
        </p:txBody>
      </p:sp>
      <p:pic>
        <p:nvPicPr>
          <p:cNvPr id="7" name="Graphic 6" descr="Checkmark with solid fill">
            <a:extLst>
              <a:ext uri="{FF2B5EF4-FFF2-40B4-BE49-F238E27FC236}">
                <a16:creationId xmlns:a16="http://schemas.microsoft.com/office/drawing/2014/main" id="{B20BD5CB-C7C2-7038-32BF-BBDFB674AD9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0004" y="4954172"/>
            <a:ext cx="914400" cy="914400"/>
          </a:xfrm>
          <a:prstGeom prst="rect">
            <a:avLst/>
          </a:prstGeom>
        </p:spPr>
      </p:pic>
      <p:sp>
        <p:nvSpPr>
          <p:cNvPr id="11" name="Oval 10">
            <a:extLst>
              <a:ext uri="{FF2B5EF4-FFF2-40B4-BE49-F238E27FC236}">
                <a16:creationId xmlns:a16="http://schemas.microsoft.com/office/drawing/2014/main" id="{718E54C6-40EF-F444-C7CC-8ED2D91A013B}"/>
              </a:ext>
            </a:extLst>
          </p:cNvPr>
          <p:cNvSpPr/>
          <p:nvPr/>
        </p:nvSpPr>
        <p:spPr>
          <a:xfrm>
            <a:off x="4456457" y="3484115"/>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C084F61-287B-3C27-980D-8214469B2F7B}"/>
              </a:ext>
            </a:extLst>
          </p:cNvPr>
          <p:cNvSpPr txBox="1"/>
          <p:nvPr/>
        </p:nvSpPr>
        <p:spPr>
          <a:xfrm>
            <a:off x="166817" y="6359796"/>
            <a:ext cx="4722683" cy="461665"/>
          </a:xfrm>
          <a:prstGeom prst="rect">
            <a:avLst/>
          </a:prstGeom>
          <a:noFill/>
        </p:spPr>
        <p:txBody>
          <a:bodyPr wrap="square">
            <a:spAutoFit/>
          </a:bodyPr>
          <a:lstStyle/>
          <a:p>
            <a:r>
              <a:rPr lang="en-AU" sz="1200" dirty="0"/>
              <a:t>Adapted from Graham et al. J Contin Educ Health Prof. 2006, 26: 13-24</a:t>
            </a:r>
          </a:p>
          <a:p>
            <a:r>
              <a:rPr lang="en-AU" sz="1200" dirty="0"/>
              <a:t>Cane et al. Implement Sci. 2012;7(1):37.</a:t>
            </a:r>
          </a:p>
        </p:txBody>
      </p:sp>
      <p:sp>
        <p:nvSpPr>
          <p:cNvPr id="3" name="Title 1">
            <a:extLst>
              <a:ext uri="{FF2B5EF4-FFF2-40B4-BE49-F238E27FC236}">
                <a16:creationId xmlns:a16="http://schemas.microsoft.com/office/drawing/2014/main" id="{B5CA09CF-37F8-63C0-65F9-FA967803230D}"/>
              </a:ext>
            </a:extLst>
          </p:cNvPr>
          <p:cNvSpPr txBox="1">
            <a:spLocks/>
          </p:cNvSpPr>
          <p:nvPr/>
        </p:nvSpPr>
        <p:spPr>
          <a:xfrm>
            <a:off x="255128" y="288559"/>
            <a:ext cx="2736795" cy="12670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200" b="1" dirty="0">
                <a:latin typeface="Calibri Light"/>
                <a:cs typeface="Calibri Light"/>
              </a:rPr>
              <a:t>Knowledge</a:t>
            </a:r>
            <a:endParaRPr lang="en-AU" b="1" baseline="30000" dirty="0">
              <a:latin typeface="Calibri Light"/>
              <a:cs typeface="Calibri Light"/>
            </a:endParaRPr>
          </a:p>
          <a:p>
            <a:r>
              <a:rPr lang="en-AU" sz="4200" b="1" dirty="0">
                <a:latin typeface="Calibri Light"/>
                <a:cs typeface="Calibri Light"/>
              </a:rPr>
              <a:t>Translation</a:t>
            </a:r>
            <a:endParaRPr lang="en-AU" b="1" baseline="30000" dirty="0">
              <a:cs typeface="Calibri Light"/>
            </a:endParaRPr>
          </a:p>
        </p:txBody>
      </p:sp>
      <p:cxnSp>
        <p:nvCxnSpPr>
          <p:cNvPr id="43" name="Straight Arrow Connector 42">
            <a:extLst>
              <a:ext uri="{FF2B5EF4-FFF2-40B4-BE49-F238E27FC236}">
                <a16:creationId xmlns:a16="http://schemas.microsoft.com/office/drawing/2014/main" id="{EFBB1BC2-FE8F-E2B5-5FB5-AD9ED0B84987}"/>
              </a:ext>
            </a:extLst>
          </p:cNvPr>
          <p:cNvCxnSpPr/>
          <p:nvPr/>
        </p:nvCxnSpPr>
        <p:spPr>
          <a:xfrm>
            <a:off x="8427878" y="4135245"/>
            <a:ext cx="678730" cy="1126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FFDB7C-953B-C335-31D2-ADD427D8E764}"/>
              </a:ext>
            </a:extLst>
          </p:cNvPr>
          <p:cNvSpPr/>
          <p:nvPr/>
        </p:nvSpPr>
        <p:spPr>
          <a:xfrm>
            <a:off x="6002720" y="5353127"/>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EBCB79E-BD92-D66F-5B70-749301A339F3}"/>
              </a:ext>
            </a:extLst>
          </p:cNvPr>
          <p:cNvSpPr txBox="1"/>
          <p:nvPr/>
        </p:nvSpPr>
        <p:spPr>
          <a:xfrm>
            <a:off x="3776247" y="5078200"/>
            <a:ext cx="1938629" cy="92333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AU" dirty="0"/>
              <a:t>Theoretical Domains Framework (TDF) </a:t>
            </a:r>
          </a:p>
        </p:txBody>
      </p:sp>
      <p:sp>
        <p:nvSpPr>
          <p:cNvPr id="14" name="Content Placeholder 2">
            <a:extLst>
              <a:ext uri="{FF2B5EF4-FFF2-40B4-BE49-F238E27FC236}">
                <a16:creationId xmlns:a16="http://schemas.microsoft.com/office/drawing/2014/main" id="{70DB0233-2F37-A74F-DBC4-5074F44958B5}"/>
              </a:ext>
            </a:extLst>
          </p:cNvPr>
          <p:cNvSpPr txBox="1">
            <a:spLocks/>
          </p:cNvSpPr>
          <p:nvPr/>
        </p:nvSpPr>
        <p:spPr>
          <a:xfrm>
            <a:off x="143082" y="2003378"/>
            <a:ext cx="3489243" cy="4231918"/>
          </a:xfrm>
          <a:prstGeom prst="rect">
            <a:avLst/>
          </a:prstGeom>
          <a:ln>
            <a:solidFill>
              <a:schemeClr val="accent1"/>
            </a:solidFill>
          </a:ln>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GB" sz="2200" dirty="0">
                <a:cs typeface="Calibri"/>
              </a:rPr>
              <a:t>Diet is part of everyone's role </a:t>
            </a:r>
            <a:endParaRPr lang="en-GB" sz="2200" dirty="0"/>
          </a:p>
          <a:p>
            <a:pPr>
              <a:spcBef>
                <a:spcPts val="0"/>
              </a:spcBef>
              <a:spcAft>
                <a:spcPts val="1200"/>
              </a:spcAft>
            </a:pPr>
            <a:r>
              <a:rPr lang="en-GB" sz="2200" dirty="0"/>
              <a:t>Varied acceptance of evidence </a:t>
            </a:r>
          </a:p>
          <a:p>
            <a:pPr>
              <a:spcBef>
                <a:spcPts val="0"/>
              </a:spcBef>
              <a:spcAft>
                <a:spcPts val="1200"/>
              </a:spcAft>
            </a:pPr>
            <a:r>
              <a:rPr lang="en-GB" sz="2200" dirty="0"/>
              <a:t>Lack of training and use </a:t>
            </a:r>
            <a:endParaRPr lang="en-GB" sz="2200" dirty="0">
              <a:cs typeface="Calibri"/>
            </a:endParaRPr>
          </a:p>
          <a:p>
            <a:pPr>
              <a:spcBef>
                <a:spcPts val="0"/>
              </a:spcBef>
              <a:spcAft>
                <a:spcPts val="1200"/>
              </a:spcAft>
            </a:pPr>
            <a:r>
              <a:rPr lang="en-GB" sz="2200" dirty="0"/>
              <a:t>Practical point-of-care tools needed</a:t>
            </a:r>
          </a:p>
        </p:txBody>
      </p:sp>
      <p:pic>
        <p:nvPicPr>
          <p:cNvPr id="13" name="Picture 12" descr="A qr code on a white background&#10;&#10;AI-generated content may be incorrect.">
            <a:extLst>
              <a:ext uri="{FF2B5EF4-FFF2-40B4-BE49-F238E27FC236}">
                <a16:creationId xmlns:a16="http://schemas.microsoft.com/office/drawing/2014/main" id="{F4BDBB69-C730-9CE9-298E-17E670E1B1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7196" y="448615"/>
            <a:ext cx="1330858" cy="1330858"/>
          </a:xfrm>
          <a:prstGeom prst="rect">
            <a:avLst/>
          </a:prstGeom>
        </p:spPr>
      </p:pic>
      <p:sp>
        <p:nvSpPr>
          <p:cNvPr id="9" name="TextBox 8">
            <a:extLst>
              <a:ext uri="{FF2B5EF4-FFF2-40B4-BE49-F238E27FC236}">
                <a16:creationId xmlns:a16="http://schemas.microsoft.com/office/drawing/2014/main" id="{0E4F2990-D5D9-9D29-C47E-77D76E06538C}"/>
              </a:ext>
            </a:extLst>
          </p:cNvPr>
          <p:cNvSpPr txBox="1"/>
          <p:nvPr/>
        </p:nvSpPr>
        <p:spPr>
          <a:xfrm>
            <a:off x="2991923" y="-20977"/>
            <a:ext cx="1572393" cy="584775"/>
          </a:xfrm>
          <a:prstGeom prst="rect">
            <a:avLst/>
          </a:prstGeom>
          <a:noFill/>
        </p:spPr>
        <p:txBody>
          <a:bodyPr wrap="square" rtlCol="0">
            <a:spAutoFit/>
          </a:bodyPr>
          <a:lstStyle/>
          <a:p>
            <a:pPr algn="ctr"/>
            <a:r>
              <a:rPr lang="en-AU" sz="1600" b="0" i="0" dirty="0">
                <a:effectLst/>
                <a:latin typeface="BlinkMacSystemFont"/>
              </a:rPr>
              <a:t>Mayr et al Healthcare 2025</a:t>
            </a:r>
            <a:r>
              <a:rPr lang="en-AU" sz="1600" dirty="0"/>
              <a:t> </a:t>
            </a:r>
          </a:p>
        </p:txBody>
      </p:sp>
    </p:spTree>
    <p:custDataLst>
      <p:tags r:id="rId1"/>
    </p:custDataLst>
    <p:extLst>
      <p:ext uri="{BB962C8B-B14F-4D97-AF65-F5344CB8AC3E}">
        <p14:creationId xmlns:p14="http://schemas.microsoft.com/office/powerpoint/2010/main" val="237773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5" grpId="0" animBg="1"/>
      <p:bldP spid="8"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09B436-DAA2-262E-722D-8D7E6CAD7379}"/>
              </a:ext>
            </a:extLst>
          </p:cNvPr>
          <p:cNvGraphicFramePr>
            <a:graphicFrameLocks noGrp="1"/>
          </p:cNvGraphicFramePr>
          <p:nvPr>
            <p:ph idx="1"/>
          </p:nvPr>
        </p:nvGraphicFramePr>
        <p:xfrm>
          <a:off x="2243965" y="215449"/>
          <a:ext cx="11914165" cy="6324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A3414D16-84CF-2408-3DD2-928CBECCB8A8}"/>
              </a:ext>
            </a:extLst>
          </p:cNvPr>
          <p:cNvSpPr/>
          <p:nvPr/>
        </p:nvSpPr>
        <p:spPr>
          <a:xfrm>
            <a:off x="6863266" y="2527208"/>
            <a:ext cx="2469991" cy="17115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C2B62E60-574D-1ACF-C0DD-A66856EA3A28}"/>
              </a:ext>
            </a:extLst>
          </p:cNvPr>
          <p:cNvSpPr txBox="1"/>
          <p:nvPr/>
        </p:nvSpPr>
        <p:spPr>
          <a:xfrm>
            <a:off x="6863203" y="2840334"/>
            <a:ext cx="2532185" cy="1077218"/>
          </a:xfrm>
          <a:prstGeom prst="rect">
            <a:avLst/>
          </a:prstGeom>
          <a:noFill/>
        </p:spPr>
        <p:txBody>
          <a:bodyPr wrap="square" lIns="91440" tIns="45720" rIns="91440" bIns="45720" rtlCol="0" anchor="t">
            <a:spAutoFit/>
          </a:bodyPr>
          <a:lstStyle/>
          <a:p>
            <a:pPr algn="ctr"/>
            <a:r>
              <a:rPr lang="en-AU" sz="3200" dirty="0">
                <a:solidFill>
                  <a:schemeClr val="bg1"/>
                </a:solidFill>
              </a:rPr>
              <a:t>Knowledge Synthesis</a:t>
            </a:r>
            <a:endParaRPr lang="en-US" dirty="0"/>
          </a:p>
        </p:txBody>
      </p:sp>
      <p:pic>
        <p:nvPicPr>
          <p:cNvPr id="7" name="Graphic 6" descr="Checkmark with solid fill">
            <a:extLst>
              <a:ext uri="{FF2B5EF4-FFF2-40B4-BE49-F238E27FC236}">
                <a16:creationId xmlns:a16="http://schemas.microsoft.com/office/drawing/2014/main" id="{B20BD5CB-C7C2-7038-32BF-BBDFB674AD9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0206" y="5993091"/>
            <a:ext cx="914400" cy="914400"/>
          </a:xfrm>
          <a:prstGeom prst="rect">
            <a:avLst/>
          </a:prstGeom>
        </p:spPr>
      </p:pic>
      <p:pic>
        <p:nvPicPr>
          <p:cNvPr id="8" name="Graphic 7" descr="Checkmark with solid fill">
            <a:extLst>
              <a:ext uri="{FF2B5EF4-FFF2-40B4-BE49-F238E27FC236}">
                <a16:creationId xmlns:a16="http://schemas.microsoft.com/office/drawing/2014/main" id="{CC46857F-9E20-0FB3-ED50-F6A4AEC37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16928" y="5514805"/>
            <a:ext cx="914400" cy="914400"/>
          </a:xfrm>
          <a:prstGeom prst="rect">
            <a:avLst/>
          </a:prstGeom>
        </p:spPr>
      </p:pic>
      <p:pic>
        <p:nvPicPr>
          <p:cNvPr id="9" name="Graphic 8" descr="Checkmark with solid fill">
            <a:extLst>
              <a:ext uri="{FF2B5EF4-FFF2-40B4-BE49-F238E27FC236}">
                <a16:creationId xmlns:a16="http://schemas.microsoft.com/office/drawing/2014/main" id="{7E0AE555-77C4-1133-8795-9DD1514724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613" y="3989147"/>
            <a:ext cx="914400" cy="914400"/>
          </a:xfrm>
          <a:prstGeom prst="rect">
            <a:avLst/>
          </a:prstGeom>
        </p:spPr>
      </p:pic>
      <p:sp>
        <p:nvSpPr>
          <p:cNvPr id="10" name="Oval 9">
            <a:extLst>
              <a:ext uri="{FF2B5EF4-FFF2-40B4-BE49-F238E27FC236}">
                <a16:creationId xmlns:a16="http://schemas.microsoft.com/office/drawing/2014/main" id="{C3F8A6D9-F5E8-4CD9-19AC-98C28C809E89}"/>
              </a:ext>
            </a:extLst>
          </p:cNvPr>
          <p:cNvSpPr/>
          <p:nvPr/>
        </p:nvSpPr>
        <p:spPr>
          <a:xfrm>
            <a:off x="5041385" y="1136921"/>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718E54C6-40EF-F444-C7CC-8ED2D91A013B}"/>
              </a:ext>
            </a:extLst>
          </p:cNvPr>
          <p:cNvSpPr/>
          <p:nvPr/>
        </p:nvSpPr>
        <p:spPr>
          <a:xfrm>
            <a:off x="9442522" y="1136922"/>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550684F6-6EF2-0681-3C84-2AA270C05BDF}"/>
              </a:ext>
            </a:extLst>
          </p:cNvPr>
          <p:cNvSpPr/>
          <p:nvPr/>
        </p:nvSpPr>
        <p:spPr>
          <a:xfrm>
            <a:off x="7241953" y="158581"/>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C084F61-287B-3C27-980D-8214469B2F7B}"/>
              </a:ext>
            </a:extLst>
          </p:cNvPr>
          <p:cNvSpPr txBox="1"/>
          <p:nvPr/>
        </p:nvSpPr>
        <p:spPr>
          <a:xfrm>
            <a:off x="0" y="6581001"/>
            <a:ext cx="6773592" cy="276999"/>
          </a:xfrm>
          <a:prstGeom prst="rect">
            <a:avLst/>
          </a:prstGeom>
          <a:noFill/>
        </p:spPr>
        <p:txBody>
          <a:bodyPr wrap="square">
            <a:spAutoFit/>
          </a:bodyPr>
          <a:lstStyle/>
          <a:p>
            <a:r>
              <a:rPr lang="en-AU" sz="1200" dirty="0"/>
              <a:t>Waltz, et al. Implementation science 14 (2019): 1-15. </a:t>
            </a:r>
            <a:r>
              <a:rPr lang="en-AU" sz="1200" dirty="0">
                <a:hlinkClick r:id="rId10"/>
              </a:rPr>
              <a:t>https://cfirguide.org/tools/</a:t>
            </a:r>
            <a:r>
              <a:rPr lang="en-AU" sz="1200" dirty="0"/>
              <a:t> </a:t>
            </a:r>
          </a:p>
        </p:txBody>
      </p:sp>
      <p:cxnSp>
        <p:nvCxnSpPr>
          <p:cNvPr id="43" name="Straight Arrow Connector 42">
            <a:extLst>
              <a:ext uri="{FF2B5EF4-FFF2-40B4-BE49-F238E27FC236}">
                <a16:creationId xmlns:a16="http://schemas.microsoft.com/office/drawing/2014/main" id="{EFBB1BC2-FE8F-E2B5-5FB5-AD9ED0B84987}"/>
              </a:ext>
            </a:extLst>
          </p:cNvPr>
          <p:cNvCxnSpPr/>
          <p:nvPr/>
        </p:nvCxnSpPr>
        <p:spPr>
          <a:xfrm>
            <a:off x="8473247" y="4291056"/>
            <a:ext cx="678730" cy="1126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FFDB7C-953B-C335-31D2-ADD427D8E764}"/>
              </a:ext>
            </a:extLst>
          </p:cNvPr>
          <p:cNvSpPr/>
          <p:nvPr/>
        </p:nvSpPr>
        <p:spPr>
          <a:xfrm>
            <a:off x="9924860" y="3473198"/>
            <a:ext cx="1983545" cy="13255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5EFC9082-26CD-6D07-A956-3D45CA4E85CD}"/>
              </a:ext>
            </a:extLst>
          </p:cNvPr>
          <p:cNvSpPr txBox="1"/>
          <p:nvPr/>
        </p:nvSpPr>
        <p:spPr>
          <a:xfrm>
            <a:off x="3670300" y="2403511"/>
            <a:ext cx="1507666" cy="92333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AU" dirty="0"/>
              <a:t>CFIR-ERIC strategy matching tool</a:t>
            </a:r>
            <a:endParaRPr lang="en-AU" baseline="30000" dirty="0"/>
          </a:p>
        </p:txBody>
      </p:sp>
      <p:sp>
        <p:nvSpPr>
          <p:cNvPr id="16" name="TextBox 15">
            <a:extLst>
              <a:ext uri="{FF2B5EF4-FFF2-40B4-BE49-F238E27FC236}">
                <a16:creationId xmlns:a16="http://schemas.microsoft.com/office/drawing/2014/main" id="{B8A28C99-610C-CD19-3AA0-7E00F94307C2}"/>
              </a:ext>
            </a:extLst>
          </p:cNvPr>
          <p:cNvSpPr txBox="1"/>
          <p:nvPr/>
        </p:nvSpPr>
        <p:spPr>
          <a:xfrm>
            <a:off x="161066" y="2006554"/>
            <a:ext cx="3359075" cy="369332"/>
          </a:xfrm>
          <a:prstGeom prst="rect">
            <a:avLst/>
          </a:prstGeom>
          <a:noFill/>
        </p:spPr>
        <p:txBody>
          <a:bodyPr wrap="square">
            <a:spAutoFit/>
          </a:bodyPr>
          <a:lstStyle/>
          <a:p>
            <a:pPr marL="825500" indent="-285750">
              <a:buFont typeface="Arial" panose="020B0604020202020204" pitchFamily="34" charset="0"/>
              <a:buChar char="•"/>
            </a:pPr>
            <a:endParaRPr lang="en-GB" sz="1800" dirty="0">
              <a:cs typeface="Arial" panose="020B0604020202020204" pitchFamily="34" charset="0"/>
            </a:endParaRPr>
          </a:p>
        </p:txBody>
      </p:sp>
      <p:sp>
        <p:nvSpPr>
          <p:cNvPr id="18" name="Content Placeholder 2">
            <a:extLst>
              <a:ext uri="{FF2B5EF4-FFF2-40B4-BE49-F238E27FC236}">
                <a16:creationId xmlns:a16="http://schemas.microsoft.com/office/drawing/2014/main" id="{95CFD4BC-73A3-67B0-661C-55E95EE6D8C7}"/>
              </a:ext>
            </a:extLst>
          </p:cNvPr>
          <p:cNvSpPr txBox="1">
            <a:spLocks/>
          </p:cNvSpPr>
          <p:nvPr/>
        </p:nvSpPr>
        <p:spPr>
          <a:xfrm>
            <a:off x="98611" y="2305210"/>
            <a:ext cx="3354666" cy="3455473"/>
          </a:xfrm>
          <a:prstGeom prst="rect">
            <a:avLst/>
          </a:prstGeom>
          <a:ln>
            <a:solidFill>
              <a:schemeClr val="accent1"/>
            </a:solidFill>
          </a:ln>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GB" sz="2200" dirty="0">
                <a:cs typeface="Calibri"/>
              </a:rPr>
              <a:t>Facilitation</a:t>
            </a:r>
            <a:endParaRPr lang="en-GB" sz="2200" dirty="0"/>
          </a:p>
          <a:p>
            <a:pPr>
              <a:lnSpc>
                <a:spcPct val="100000"/>
              </a:lnSpc>
              <a:spcBef>
                <a:spcPts val="0"/>
              </a:spcBef>
              <a:spcAft>
                <a:spcPts val="600"/>
              </a:spcAft>
            </a:pPr>
            <a:r>
              <a:rPr lang="en-GB" sz="2200" dirty="0"/>
              <a:t>Local clinical champions</a:t>
            </a:r>
          </a:p>
          <a:p>
            <a:pPr>
              <a:lnSpc>
                <a:spcPct val="100000"/>
              </a:lnSpc>
              <a:spcBef>
                <a:spcPts val="0"/>
              </a:spcBef>
              <a:spcAft>
                <a:spcPts val="600"/>
              </a:spcAft>
            </a:pPr>
            <a:r>
              <a:rPr lang="en-GB" sz="2200" dirty="0"/>
              <a:t>Education meetings</a:t>
            </a:r>
            <a:endParaRPr lang="en-GB" sz="2200" dirty="0">
              <a:cs typeface="Calibri"/>
            </a:endParaRPr>
          </a:p>
          <a:p>
            <a:pPr>
              <a:lnSpc>
                <a:spcPct val="100000"/>
              </a:lnSpc>
              <a:spcBef>
                <a:spcPts val="0"/>
              </a:spcBef>
              <a:spcAft>
                <a:spcPts val="600"/>
              </a:spcAft>
            </a:pPr>
            <a:r>
              <a:rPr lang="en-GB" sz="2200" dirty="0"/>
              <a:t>Local consensus discussions</a:t>
            </a:r>
          </a:p>
          <a:p>
            <a:pPr>
              <a:lnSpc>
                <a:spcPct val="100000"/>
              </a:lnSpc>
              <a:spcBef>
                <a:spcPts val="0"/>
              </a:spcBef>
              <a:spcAft>
                <a:spcPts val="600"/>
              </a:spcAft>
            </a:pPr>
            <a:r>
              <a:rPr lang="en-GB" sz="2200" dirty="0">
                <a:cs typeface="Calibri" panose="020F0502020204030204"/>
              </a:rPr>
              <a:t>Distribute education material</a:t>
            </a:r>
          </a:p>
          <a:p>
            <a:pPr>
              <a:lnSpc>
                <a:spcPct val="100000"/>
              </a:lnSpc>
              <a:spcBef>
                <a:spcPts val="0"/>
              </a:spcBef>
              <a:spcAft>
                <a:spcPts val="600"/>
              </a:spcAft>
            </a:pPr>
            <a:r>
              <a:rPr lang="en-GB" sz="2200" dirty="0">
                <a:cs typeface="Calibri" panose="020F0502020204030204"/>
              </a:rPr>
              <a:t>Update workforce orientation procedures</a:t>
            </a:r>
          </a:p>
        </p:txBody>
      </p:sp>
      <p:sp>
        <p:nvSpPr>
          <p:cNvPr id="19" name="TextBox 18">
            <a:extLst>
              <a:ext uri="{FF2B5EF4-FFF2-40B4-BE49-F238E27FC236}">
                <a16:creationId xmlns:a16="http://schemas.microsoft.com/office/drawing/2014/main" id="{B59F95B0-85E2-D158-B1B7-24D7B1244425}"/>
              </a:ext>
            </a:extLst>
          </p:cNvPr>
          <p:cNvSpPr txBox="1"/>
          <p:nvPr/>
        </p:nvSpPr>
        <p:spPr>
          <a:xfrm>
            <a:off x="9870800" y="77641"/>
            <a:ext cx="2203885" cy="1200329"/>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AU" dirty="0"/>
              <a:t>15 months implementation</a:t>
            </a:r>
          </a:p>
          <a:p>
            <a:pPr algn="ctr"/>
            <a:r>
              <a:rPr lang="en-AU" b="1" dirty="0"/>
              <a:t>83% adopted practice </a:t>
            </a:r>
            <a:endParaRPr lang="en-AU" b="1" baseline="30000" dirty="0"/>
          </a:p>
        </p:txBody>
      </p:sp>
      <p:sp>
        <p:nvSpPr>
          <p:cNvPr id="20" name="TextBox 19">
            <a:extLst>
              <a:ext uri="{FF2B5EF4-FFF2-40B4-BE49-F238E27FC236}">
                <a16:creationId xmlns:a16="http://schemas.microsoft.com/office/drawing/2014/main" id="{B59D6056-97E7-22BA-2FC6-34CDBACB5D44}"/>
              </a:ext>
            </a:extLst>
          </p:cNvPr>
          <p:cNvSpPr txBox="1"/>
          <p:nvPr/>
        </p:nvSpPr>
        <p:spPr>
          <a:xfrm>
            <a:off x="10253671" y="2778862"/>
            <a:ext cx="1821014" cy="40011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AU" sz="2000" b="1" dirty="0"/>
              <a:t>2 years</a:t>
            </a:r>
            <a:endParaRPr lang="en-AU" sz="2000" b="1" baseline="30000" dirty="0"/>
          </a:p>
        </p:txBody>
      </p:sp>
      <p:sp>
        <p:nvSpPr>
          <p:cNvPr id="3" name="Title 1">
            <a:extLst>
              <a:ext uri="{FF2B5EF4-FFF2-40B4-BE49-F238E27FC236}">
                <a16:creationId xmlns:a16="http://schemas.microsoft.com/office/drawing/2014/main" id="{4B054B81-9891-734C-CF67-D6B995E78A09}"/>
              </a:ext>
            </a:extLst>
          </p:cNvPr>
          <p:cNvSpPr txBox="1">
            <a:spLocks/>
          </p:cNvSpPr>
          <p:nvPr/>
        </p:nvSpPr>
        <p:spPr>
          <a:xfrm>
            <a:off x="255128" y="288559"/>
            <a:ext cx="2736795" cy="12670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200" b="1" dirty="0">
                <a:latin typeface="Calibri Light"/>
                <a:cs typeface="Calibri Light"/>
              </a:rPr>
              <a:t>Knowledge</a:t>
            </a:r>
            <a:endParaRPr lang="en-AU" b="1" baseline="30000" dirty="0">
              <a:latin typeface="Calibri Light"/>
              <a:cs typeface="Calibri Light"/>
            </a:endParaRPr>
          </a:p>
          <a:p>
            <a:r>
              <a:rPr lang="en-AU" sz="4200" b="1" dirty="0">
                <a:latin typeface="Calibri Light"/>
                <a:cs typeface="Calibri Light"/>
              </a:rPr>
              <a:t>Translation</a:t>
            </a:r>
            <a:endParaRPr lang="en-AU" b="1" baseline="30000" dirty="0">
              <a:cs typeface="Calibri Light"/>
            </a:endParaRPr>
          </a:p>
        </p:txBody>
      </p:sp>
      <p:pic>
        <p:nvPicPr>
          <p:cNvPr id="13" name="Picture 12" descr="A qr code on a white background&#10;&#10;AI-generated content may be incorrect.">
            <a:extLst>
              <a:ext uri="{FF2B5EF4-FFF2-40B4-BE49-F238E27FC236}">
                <a16:creationId xmlns:a16="http://schemas.microsoft.com/office/drawing/2014/main" id="{021063BF-E503-CFE4-1C55-EA06EA90DE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7196" y="448615"/>
            <a:ext cx="1330858" cy="1330858"/>
          </a:xfrm>
          <a:prstGeom prst="rect">
            <a:avLst/>
          </a:prstGeom>
        </p:spPr>
      </p:pic>
      <p:sp>
        <p:nvSpPr>
          <p:cNvPr id="15" name="TextBox 14">
            <a:extLst>
              <a:ext uri="{FF2B5EF4-FFF2-40B4-BE49-F238E27FC236}">
                <a16:creationId xmlns:a16="http://schemas.microsoft.com/office/drawing/2014/main" id="{A7A2FF22-3B45-2336-BB34-D4631B5A9D41}"/>
              </a:ext>
            </a:extLst>
          </p:cNvPr>
          <p:cNvSpPr txBox="1"/>
          <p:nvPr/>
        </p:nvSpPr>
        <p:spPr>
          <a:xfrm>
            <a:off x="2991923" y="-20977"/>
            <a:ext cx="1572393" cy="584775"/>
          </a:xfrm>
          <a:prstGeom prst="rect">
            <a:avLst/>
          </a:prstGeom>
          <a:noFill/>
        </p:spPr>
        <p:txBody>
          <a:bodyPr wrap="square" rtlCol="0">
            <a:spAutoFit/>
          </a:bodyPr>
          <a:lstStyle/>
          <a:p>
            <a:pPr algn="ctr"/>
            <a:r>
              <a:rPr lang="en-AU" sz="1600" b="0" i="0" dirty="0">
                <a:effectLst/>
                <a:latin typeface="BlinkMacSystemFont"/>
              </a:rPr>
              <a:t>Mayr et al Healthcare 2025</a:t>
            </a:r>
            <a:r>
              <a:rPr lang="en-AU" sz="1600" dirty="0"/>
              <a:t> </a:t>
            </a:r>
          </a:p>
        </p:txBody>
      </p:sp>
      <p:pic>
        <p:nvPicPr>
          <p:cNvPr id="21" name="Graphic 20" descr="Checkmark with solid fill">
            <a:extLst>
              <a:ext uri="{FF2B5EF4-FFF2-40B4-BE49-F238E27FC236}">
                <a16:creationId xmlns:a16="http://schemas.microsoft.com/office/drawing/2014/main" id="{BEA9878C-A5FA-E822-C684-F1D4CFA979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3356" y="651287"/>
            <a:ext cx="914400" cy="914400"/>
          </a:xfrm>
          <a:prstGeom prst="rect">
            <a:avLst/>
          </a:prstGeom>
        </p:spPr>
      </p:pic>
      <p:pic>
        <p:nvPicPr>
          <p:cNvPr id="22" name="Graphic 21" descr="Checkmark with solid fill">
            <a:extLst>
              <a:ext uri="{FF2B5EF4-FFF2-40B4-BE49-F238E27FC236}">
                <a16:creationId xmlns:a16="http://schemas.microsoft.com/office/drawing/2014/main" id="{B00E6A83-9753-D535-E995-D6C74DF0F2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2193" y="-133238"/>
            <a:ext cx="914400" cy="914400"/>
          </a:xfrm>
          <a:prstGeom prst="rect">
            <a:avLst/>
          </a:prstGeom>
        </p:spPr>
      </p:pic>
      <p:pic>
        <p:nvPicPr>
          <p:cNvPr id="23" name="Graphic 22" descr="Checkmark with solid fill">
            <a:extLst>
              <a:ext uri="{FF2B5EF4-FFF2-40B4-BE49-F238E27FC236}">
                <a16:creationId xmlns:a16="http://schemas.microsoft.com/office/drawing/2014/main" id="{DDE05A18-4A7F-B173-C079-62E49F8E1F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97912" y="841515"/>
            <a:ext cx="914400" cy="914400"/>
          </a:xfrm>
          <a:prstGeom prst="rect">
            <a:avLst/>
          </a:prstGeom>
        </p:spPr>
      </p:pic>
    </p:spTree>
    <p:custDataLst>
      <p:tags r:id="rId1"/>
    </p:custDataLst>
    <p:extLst>
      <p:ext uri="{BB962C8B-B14F-4D97-AF65-F5344CB8AC3E}">
        <p14:creationId xmlns:p14="http://schemas.microsoft.com/office/powerpoint/2010/main" val="314801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45" grpId="0" animBg="1"/>
      <p:bldP spid="2"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19A8-3B97-4F32-AE0C-EE2CF8894FE8}"/>
              </a:ext>
            </a:extLst>
          </p:cNvPr>
          <p:cNvSpPr>
            <a:spLocks noGrp="1"/>
          </p:cNvSpPr>
          <p:nvPr>
            <p:ph type="title"/>
          </p:nvPr>
        </p:nvSpPr>
        <p:spPr>
          <a:xfrm>
            <a:off x="1005634" y="102515"/>
            <a:ext cx="10515600" cy="1023761"/>
          </a:xfrm>
        </p:spPr>
        <p:txBody>
          <a:bodyPr>
            <a:normAutofit/>
          </a:bodyPr>
          <a:lstStyle/>
          <a:p>
            <a:r>
              <a:rPr lang="en-AU" sz="4200" b="1" dirty="0">
                <a:latin typeface="Arial"/>
                <a:cs typeface="Arial"/>
              </a:rPr>
              <a:t>Clinicians </a:t>
            </a:r>
            <a:r>
              <a:rPr lang="en-AU" sz="1800" dirty="0">
                <a:latin typeface="Arial"/>
                <a:cs typeface="Arial"/>
              </a:rPr>
              <a:t>“</a:t>
            </a:r>
            <a:r>
              <a:rPr lang="en-AU" sz="2000" dirty="0">
                <a:latin typeface="Arial" panose="020B0604020202020204" pitchFamily="34" charset="0"/>
                <a:cs typeface="Arial" panose="020B0604020202020204" pitchFamily="34" charset="0"/>
              </a:rPr>
              <a:t>any profession with a diet related role in target services”</a:t>
            </a:r>
            <a:endParaRPr lang="en-AU" sz="4200" dirty="0">
              <a:latin typeface="Arial"/>
              <a:cs typeface="Arial"/>
            </a:endParaRPr>
          </a:p>
        </p:txBody>
      </p:sp>
      <p:sp>
        <p:nvSpPr>
          <p:cNvPr id="3" name="Content Placeholder 2">
            <a:extLst>
              <a:ext uri="{FF2B5EF4-FFF2-40B4-BE49-F238E27FC236}">
                <a16:creationId xmlns:a16="http://schemas.microsoft.com/office/drawing/2014/main" id="{B4A2E1B7-B324-40D2-AF5C-520999365A0C}"/>
              </a:ext>
            </a:extLst>
          </p:cNvPr>
          <p:cNvSpPr>
            <a:spLocks noGrp="1"/>
          </p:cNvSpPr>
          <p:nvPr>
            <p:ph idx="1"/>
          </p:nvPr>
        </p:nvSpPr>
        <p:spPr>
          <a:xfrm>
            <a:off x="5449512" y="1631870"/>
            <a:ext cx="6576605" cy="3716217"/>
          </a:xfrm>
        </p:spPr>
        <p:txBody>
          <a:bodyPr vert="horz" lIns="91440" tIns="45720" rIns="91440" bIns="45720" rtlCol="0" anchor="t">
            <a:noAutofit/>
          </a:bodyPr>
          <a:lstStyle/>
          <a:p>
            <a:pPr>
              <a:lnSpc>
                <a:spcPct val="100000"/>
              </a:lnSpc>
              <a:spcBef>
                <a:spcPts val="600"/>
              </a:spcBef>
              <a:spcAft>
                <a:spcPts val="600"/>
              </a:spcAft>
            </a:pPr>
            <a:r>
              <a:rPr lang="en-AU" sz="3200" dirty="0">
                <a:latin typeface="Arial"/>
                <a:cs typeface="Arial"/>
              </a:rPr>
              <a:t>Modified 14-item </a:t>
            </a:r>
            <a:r>
              <a:rPr lang="en-AU" sz="3200" dirty="0" err="1">
                <a:latin typeface="Arial"/>
                <a:cs typeface="Arial"/>
              </a:rPr>
              <a:t>NoMAD</a:t>
            </a:r>
            <a:endParaRPr lang="en-AU" sz="3200" dirty="0">
              <a:latin typeface="Arial"/>
              <a:cs typeface="Arial"/>
            </a:endParaRPr>
          </a:p>
          <a:p>
            <a:pPr lvl="1">
              <a:lnSpc>
                <a:spcPct val="100000"/>
              </a:lnSpc>
              <a:spcBef>
                <a:spcPts val="600"/>
              </a:spcBef>
              <a:spcAft>
                <a:spcPts val="600"/>
              </a:spcAft>
            </a:pPr>
            <a:r>
              <a:rPr lang="en-AU" sz="2000" dirty="0">
                <a:latin typeface="Arial"/>
                <a:cs typeface="Arial"/>
              </a:rPr>
              <a:t>4 core constructs  </a:t>
            </a:r>
          </a:p>
          <a:p>
            <a:pPr>
              <a:lnSpc>
                <a:spcPct val="100000"/>
              </a:lnSpc>
              <a:spcBef>
                <a:spcPts val="600"/>
              </a:spcBef>
              <a:spcAft>
                <a:spcPts val="600"/>
              </a:spcAft>
            </a:pPr>
            <a:r>
              <a:rPr lang="en-AU" sz="3200" b="1" dirty="0">
                <a:latin typeface="Arial"/>
                <a:cs typeface="Arial"/>
              </a:rPr>
              <a:t>Sustainment: </a:t>
            </a:r>
            <a:r>
              <a:rPr lang="en-AU" sz="3200" dirty="0"/>
              <a:t>≥7 [0 to 10] that </a:t>
            </a:r>
            <a:r>
              <a:rPr lang="en-AU" sz="3200" i="1" dirty="0"/>
              <a:t>“recommending </a:t>
            </a:r>
            <a:r>
              <a:rPr lang="en-AU" sz="3200" i="1" dirty="0" err="1"/>
              <a:t>MedDiet</a:t>
            </a:r>
            <a:r>
              <a:rPr lang="en-AU" sz="3200" i="1" dirty="0"/>
              <a:t> is a normal part of their work”.</a:t>
            </a:r>
          </a:p>
          <a:p>
            <a:pPr>
              <a:lnSpc>
                <a:spcPct val="100000"/>
              </a:lnSpc>
              <a:spcBef>
                <a:spcPts val="600"/>
              </a:spcBef>
              <a:spcAft>
                <a:spcPts val="600"/>
              </a:spcAft>
            </a:pPr>
            <a:r>
              <a:rPr lang="en-AU" sz="3200" dirty="0">
                <a:latin typeface="Arial"/>
                <a:cs typeface="Arial"/>
              </a:rPr>
              <a:t>Predictors of sustainment variable assessed with logistic regression</a:t>
            </a:r>
          </a:p>
          <a:p>
            <a:pPr marL="0" indent="0">
              <a:lnSpc>
                <a:spcPct val="100000"/>
              </a:lnSpc>
              <a:spcBef>
                <a:spcPts val="600"/>
              </a:spcBef>
              <a:spcAft>
                <a:spcPts val="600"/>
              </a:spcAft>
              <a:buNone/>
            </a:pPr>
            <a:endParaRPr lang="en-AU" sz="3200" dirty="0">
              <a:latin typeface="Arial" panose="020B0604020202020204" pitchFamily="34" charset="0"/>
              <a:cs typeface="Arial" panose="020B0604020202020204" pitchFamily="34" charset="0"/>
            </a:endParaRPr>
          </a:p>
          <a:p>
            <a:pPr marL="0" indent="0">
              <a:lnSpc>
                <a:spcPct val="100000"/>
              </a:lnSpc>
              <a:spcBef>
                <a:spcPts val="600"/>
              </a:spcBef>
              <a:spcAft>
                <a:spcPts val="600"/>
              </a:spcAft>
              <a:buNone/>
            </a:pPr>
            <a:endParaRPr lang="en-AU" sz="2200" dirty="0">
              <a:latin typeface="Arial" panose="020B0604020202020204" pitchFamily="34" charset="0"/>
              <a:cs typeface="Arial" panose="020B0604020202020204" pitchFamily="34" charset="0"/>
            </a:endParaRPr>
          </a:p>
          <a:p>
            <a:pPr>
              <a:lnSpc>
                <a:spcPct val="100000"/>
              </a:lnSpc>
              <a:spcBef>
                <a:spcPts val="600"/>
              </a:spcBef>
              <a:spcAft>
                <a:spcPts val="600"/>
              </a:spcAft>
            </a:pPr>
            <a:endParaRPr lang="en-AU"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768120-95B0-44C4-9722-5336CA5AEA5C}"/>
              </a:ext>
            </a:extLst>
          </p:cNvPr>
          <p:cNvPicPr>
            <a:picLocks noChangeAspect="1"/>
          </p:cNvPicPr>
          <p:nvPr/>
        </p:nvPicPr>
        <p:blipFill>
          <a:blip r:embed="rId3"/>
          <a:stretch>
            <a:fillRect/>
          </a:stretch>
        </p:blipFill>
        <p:spPr>
          <a:xfrm>
            <a:off x="1407349" y="3932410"/>
            <a:ext cx="2428488" cy="2428488"/>
          </a:xfrm>
          <a:prstGeom prst="rect">
            <a:avLst/>
          </a:prstGeom>
        </p:spPr>
      </p:pic>
      <p:sp>
        <p:nvSpPr>
          <p:cNvPr id="5" name="TextBox 4">
            <a:extLst>
              <a:ext uri="{FF2B5EF4-FFF2-40B4-BE49-F238E27FC236}">
                <a16:creationId xmlns:a16="http://schemas.microsoft.com/office/drawing/2014/main" id="{09E39261-77F3-48D3-88D8-E376E7EC8838}"/>
              </a:ext>
            </a:extLst>
          </p:cNvPr>
          <p:cNvSpPr txBox="1"/>
          <p:nvPr/>
        </p:nvSpPr>
        <p:spPr>
          <a:xfrm>
            <a:off x="-71352" y="1978660"/>
            <a:ext cx="21539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November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i="1" dirty="0">
                <a:solidFill>
                  <a:prstClr val="black"/>
                </a:solidFill>
                <a:latin typeface="Arial" panose="020B0604020202020204" pitchFamily="34" charset="0"/>
                <a:cs typeface="Arial" panose="020B0604020202020204" pitchFamily="34" charset="0"/>
              </a:rPr>
              <a:t>n=55</a:t>
            </a:r>
            <a:endParaRPr kumimoji="0" lang="en-AU"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7D7F2E-057E-1FCE-E6D2-BAAF7B42B8DF}"/>
              </a:ext>
            </a:extLst>
          </p:cNvPr>
          <p:cNvSpPr txBox="1"/>
          <p:nvPr/>
        </p:nvSpPr>
        <p:spPr>
          <a:xfrm>
            <a:off x="228887" y="6522861"/>
            <a:ext cx="11797230" cy="461665"/>
          </a:xfrm>
          <a:prstGeom prst="rect">
            <a:avLst/>
          </a:prstGeom>
          <a:noFill/>
        </p:spPr>
        <p:txBody>
          <a:bodyPr wrap="square">
            <a:spAutoFit/>
          </a:bodyPr>
          <a:lstStyle/>
          <a:p>
            <a:r>
              <a:rPr lang="en-AU" sz="1200" dirty="0">
                <a:ea typeface="Calibri"/>
                <a:cs typeface="Calibri"/>
              </a:rPr>
              <a:t>Finch, et al (2015). </a:t>
            </a:r>
            <a:r>
              <a:rPr lang="en-AU" sz="1200" dirty="0" err="1">
                <a:ea typeface="Calibri"/>
                <a:cs typeface="Calibri"/>
              </a:rPr>
              <a:t>NoMAD</a:t>
            </a:r>
            <a:r>
              <a:rPr lang="en-AU" sz="1200" dirty="0">
                <a:ea typeface="Calibri"/>
                <a:cs typeface="Calibri"/>
              </a:rPr>
              <a:t>: Implementation measure based on Normalization Process Theory </a:t>
            </a:r>
            <a:r>
              <a:rPr lang="en-AU" sz="1200" dirty="0">
                <a:ea typeface="Calibri"/>
                <a:cs typeface="Calibri"/>
                <a:hlinkClick r:id="rId4"/>
              </a:rPr>
              <a:t>http://www.normalizationprocess.org</a:t>
            </a:r>
            <a:r>
              <a:rPr lang="en-AU" sz="1200" dirty="0">
                <a:ea typeface="Calibri"/>
                <a:cs typeface="Calibri"/>
              </a:rPr>
              <a:t> </a:t>
            </a:r>
          </a:p>
          <a:p>
            <a:endParaRPr lang="en-AU" sz="1200" dirty="0"/>
          </a:p>
        </p:txBody>
      </p:sp>
      <p:sp>
        <p:nvSpPr>
          <p:cNvPr id="7" name="TextBox 6">
            <a:extLst>
              <a:ext uri="{FF2B5EF4-FFF2-40B4-BE49-F238E27FC236}">
                <a16:creationId xmlns:a16="http://schemas.microsoft.com/office/drawing/2014/main" id="{2D6A646F-AF5F-E5BE-3FF4-88DDF78B9496}"/>
              </a:ext>
            </a:extLst>
          </p:cNvPr>
          <p:cNvSpPr txBox="1"/>
          <p:nvPr/>
        </p:nvSpPr>
        <p:spPr>
          <a:xfrm>
            <a:off x="2789494" y="1913949"/>
            <a:ext cx="21539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Sustainment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October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i="1" dirty="0">
                <a:solidFill>
                  <a:prstClr val="black"/>
                </a:solidFill>
                <a:latin typeface="Arial" panose="020B0604020202020204" pitchFamily="34" charset="0"/>
                <a:cs typeface="Arial" panose="020B0604020202020204" pitchFamily="34" charset="0"/>
              </a:rPr>
              <a:t>n=67</a:t>
            </a:r>
            <a:endParaRPr kumimoji="0" lang="en-AU"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01F6BE-9396-E140-4068-8FFD38DB481D}"/>
              </a:ext>
            </a:extLst>
          </p:cNvPr>
          <p:cNvSpPr txBox="1"/>
          <p:nvPr/>
        </p:nvSpPr>
        <p:spPr>
          <a:xfrm>
            <a:off x="228887" y="2906909"/>
            <a:ext cx="4714580" cy="1323439"/>
          </a:xfrm>
          <a:prstGeom prst="rect">
            <a:avLst/>
          </a:prstGeom>
          <a:noFill/>
        </p:spPr>
        <p:txBody>
          <a:bodyPr wrap="square" rtlCol="0">
            <a:spAutoFit/>
          </a:bodyPr>
          <a:lstStyle/>
          <a:p>
            <a:pPr algn="ctr"/>
            <a:r>
              <a:rPr lang="en-AU" sz="2000" dirty="0">
                <a:latin typeface="Arial"/>
                <a:cs typeface="Arial"/>
              </a:rPr>
              <a:t>5pt- Likert Scale</a:t>
            </a:r>
          </a:p>
          <a:p>
            <a:pPr algn="ctr"/>
            <a:r>
              <a:rPr lang="en-AU" sz="2000" i="1" dirty="0">
                <a:latin typeface="Arial"/>
                <a:cs typeface="Arial"/>
              </a:rPr>
              <a:t>“Advice to relevant patients would align to </a:t>
            </a:r>
            <a:r>
              <a:rPr lang="en-AU" sz="2000" i="1" dirty="0" err="1">
                <a:latin typeface="Arial"/>
                <a:cs typeface="Arial"/>
              </a:rPr>
              <a:t>MedDiet</a:t>
            </a:r>
            <a:r>
              <a:rPr lang="en-AU" sz="2000" i="1" dirty="0">
                <a:latin typeface="Arial"/>
                <a:cs typeface="Arial"/>
              </a:rPr>
              <a:t>”</a:t>
            </a:r>
          </a:p>
          <a:p>
            <a:endParaRPr lang="en-AU" sz="2000" dirty="0"/>
          </a:p>
        </p:txBody>
      </p:sp>
      <p:sp>
        <p:nvSpPr>
          <p:cNvPr id="9" name="Rectangle 8">
            <a:extLst>
              <a:ext uri="{FF2B5EF4-FFF2-40B4-BE49-F238E27FC236}">
                <a16:creationId xmlns:a16="http://schemas.microsoft.com/office/drawing/2014/main" id="{9FE7942F-CA44-F322-4254-3362D8A5AD0E}"/>
              </a:ext>
            </a:extLst>
          </p:cNvPr>
          <p:cNvSpPr/>
          <p:nvPr/>
        </p:nvSpPr>
        <p:spPr>
          <a:xfrm>
            <a:off x="5355771" y="1349590"/>
            <a:ext cx="6670346" cy="4787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D6BA623C-BA32-67E0-91FF-88F97CE3E061}"/>
              </a:ext>
            </a:extLst>
          </p:cNvPr>
          <p:cNvSpPr txBox="1"/>
          <p:nvPr/>
        </p:nvSpPr>
        <p:spPr>
          <a:xfrm>
            <a:off x="1544606" y="1288239"/>
            <a:ext cx="2153973" cy="606359"/>
          </a:xfrm>
          <a:prstGeom prst="rect">
            <a:avLst/>
          </a:prstGeom>
          <a:noFill/>
        </p:spPr>
        <p:txBody>
          <a:bodyPr wrap="square" rtlCol="0">
            <a:spAutoFit/>
          </a:bodyPr>
          <a:lstStyle/>
          <a:p>
            <a:r>
              <a:rPr lang="en-AU" sz="3200" b="1" dirty="0">
                <a:latin typeface="Arial"/>
                <a:cs typeface="Arial"/>
              </a:rPr>
              <a:t>Adoption</a:t>
            </a:r>
            <a:endParaRPr lang="en-AU" sz="3200" dirty="0"/>
          </a:p>
        </p:txBody>
      </p:sp>
    </p:spTree>
    <p:extLst>
      <p:ext uri="{BB962C8B-B14F-4D97-AF65-F5344CB8AC3E}">
        <p14:creationId xmlns:p14="http://schemas.microsoft.com/office/powerpoint/2010/main" val="30205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A5154-27B1-6AC0-74F3-8F62638A38A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b="1" kern="1200">
                <a:solidFill>
                  <a:srgbClr val="FFFFFF"/>
                </a:solidFill>
                <a:latin typeface="+mj-lt"/>
                <a:ea typeface="+mj-ea"/>
                <a:cs typeface="+mj-cs"/>
              </a:rPr>
              <a:t>Adoption over time</a:t>
            </a:r>
            <a:br>
              <a:rPr lang="en-US" sz="1800" b="1" kern="1200">
                <a:solidFill>
                  <a:srgbClr val="FFFFFF"/>
                </a:solidFill>
                <a:latin typeface="+mj-lt"/>
                <a:ea typeface="+mj-ea"/>
                <a:cs typeface="+mj-cs"/>
              </a:rPr>
            </a:br>
            <a:r>
              <a:rPr lang="en-US" sz="1800" i="1" kern="1200">
                <a:solidFill>
                  <a:srgbClr val="FFFFFF"/>
                </a:solidFill>
                <a:latin typeface="+mj-lt"/>
                <a:ea typeface="+mj-ea"/>
                <a:cs typeface="+mj-cs"/>
              </a:rPr>
              <a:t>“Advice to relevant patients would align to MedDiet”</a:t>
            </a:r>
            <a:br>
              <a:rPr lang="en-US" sz="1800" kern="1200">
                <a:solidFill>
                  <a:srgbClr val="FFFFFF"/>
                </a:solidFill>
                <a:latin typeface="+mj-lt"/>
                <a:ea typeface="+mj-ea"/>
                <a:cs typeface="+mj-cs"/>
              </a:rPr>
            </a:br>
            <a:endParaRPr lang="en-US" sz="1800" kern="1200">
              <a:solidFill>
                <a:srgbClr val="FFFFFF"/>
              </a:solidFill>
              <a:latin typeface="+mj-lt"/>
              <a:ea typeface="+mj-ea"/>
              <a:cs typeface="+mj-cs"/>
            </a:endParaRPr>
          </a:p>
        </p:txBody>
      </p:sp>
      <p:pic>
        <p:nvPicPr>
          <p:cNvPr id="7" name="Content Placeholder 6" descr="A graph of blue and orange bars&#10;&#10;AI-generated content may be incorrect.">
            <a:extLst>
              <a:ext uri="{FF2B5EF4-FFF2-40B4-BE49-F238E27FC236}">
                <a16:creationId xmlns:a16="http://schemas.microsoft.com/office/drawing/2014/main" id="{348DC309-9C25-C6B5-12C3-65CC2847DBC8}"/>
              </a:ext>
            </a:extLst>
          </p:cNvPr>
          <p:cNvPicPr>
            <a:picLocks noGrp="1" noChangeAspect="1"/>
          </p:cNvPicPr>
          <p:nvPr>
            <p:ph idx="1"/>
          </p:nvPr>
        </p:nvPicPr>
        <p:blipFill>
          <a:blip r:embed="rId3"/>
          <a:stretch>
            <a:fillRect/>
          </a:stretch>
        </p:blipFill>
        <p:spPr>
          <a:xfrm>
            <a:off x="4038600" y="974333"/>
            <a:ext cx="7188199" cy="4905945"/>
          </a:xfrm>
          <a:prstGeom prst="rect">
            <a:avLst/>
          </a:prstGeom>
        </p:spPr>
      </p:pic>
    </p:spTree>
    <p:extLst>
      <p:ext uri="{BB962C8B-B14F-4D97-AF65-F5344CB8AC3E}">
        <p14:creationId xmlns:p14="http://schemas.microsoft.com/office/powerpoint/2010/main" val="270606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5CDE-2D02-F190-96DB-8F897134B3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EAC1E7-BD67-101C-BA8C-2DC1D950EDDE}"/>
              </a:ext>
            </a:extLst>
          </p:cNvPr>
          <p:cNvSpPr txBox="1"/>
          <p:nvPr/>
        </p:nvSpPr>
        <p:spPr>
          <a:xfrm>
            <a:off x="64034" y="122944"/>
            <a:ext cx="12127966" cy="430887"/>
          </a:xfrm>
          <a:prstGeom prst="rect">
            <a:avLst/>
          </a:prstGeom>
          <a:noFill/>
        </p:spPr>
        <p:txBody>
          <a:bodyPr wrap="square" rtlCol="0">
            <a:spAutoFit/>
          </a:bodyPr>
          <a:lstStyle/>
          <a:p>
            <a:r>
              <a:rPr lang="en-US" sz="2200" b="1" dirty="0"/>
              <a:t>CLINICIAN SUSTAINMENT n=67: </a:t>
            </a:r>
            <a:r>
              <a:rPr lang="en-US" sz="2200" b="1" i="1" dirty="0"/>
              <a:t>“Do you feel recommending </a:t>
            </a:r>
            <a:r>
              <a:rPr lang="en-US" sz="2200" b="1" i="1" dirty="0" err="1"/>
              <a:t>MedDiet</a:t>
            </a:r>
            <a:r>
              <a:rPr lang="en-US" sz="2200" b="1" i="1" dirty="0"/>
              <a:t> is a normal part of your work?”</a:t>
            </a:r>
            <a:endParaRPr lang="en-AU" sz="2200" b="1" i="1" dirty="0"/>
          </a:p>
        </p:txBody>
      </p:sp>
      <p:sp>
        <p:nvSpPr>
          <p:cNvPr id="3" name="TextBox 2">
            <a:extLst>
              <a:ext uri="{FF2B5EF4-FFF2-40B4-BE49-F238E27FC236}">
                <a16:creationId xmlns:a16="http://schemas.microsoft.com/office/drawing/2014/main" id="{B742B8FD-A223-B305-8664-4960B0255788}"/>
              </a:ext>
            </a:extLst>
          </p:cNvPr>
          <p:cNvSpPr txBox="1"/>
          <p:nvPr/>
        </p:nvSpPr>
        <p:spPr>
          <a:xfrm>
            <a:off x="105014" y="5626137"/>
            <a:ext cx="1091133" cy="369332"/>
          </a:xfrm>
          <a:prstGeom prst="rect">
            <a:avLst/>
          </a:prstGeom>
          <a:noFill/>
        </p:spPr>
        <p:txBody>
          <a:bodyPr wrap="square" rtlCol="0">
            <a:spAutoFit/>
          </a:bodyPr>
          <a:lstStyle/>
          <a:p>
            <a:r>
              <a:rPr lang="en-US" b="1" dirty="0"/>
              <a:t>Not at all</a:t>
            </a:r>
            <a:endParaRPr lang="en-AU" b="1" dirty="0"/>
          </a:p>
        </p:txBody>
      </p:sp>
      <p:pic>
        <p:nvPicPr>
          <p:cNvPr id="7" name="Picture 6" descr="A graph of different colored bars&#10;&#10;AI-generated content may be incorrect.">
            <a:extLst>
              <a:ext uri="{FF2B5EF4-FFF2-40B4-BE49-F238E27FC236}">
                <a16:creationId xmlns:a16="http://schemas.microsoft.com/office/drawing/2014/main" id="{2FFD231F-6BF2-0071-6986-3482AEE35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65" y="666207"/>
            <a:ext cx="10527126" cy="6191793"/>
          </a:xfrm>
          <a:prstGeom prst="rect">
            <a:avLst/>
          </a:prstGeom>
        </p:spPr>
      </p:pic>
      <p:sp>
        <p:nvSpPr>
          <p:cNvPr id="5" name="TextBox 4">
            <a:extLst>
              <a:ext uri="{FF2B5EF4-FFF2-40B4-BE49-F238E27FC236}">
                <a16:creationId xmlns:a16="http://schemas.microsoft.com/office/drawing/2014/main" id="{12686553-FD71-01B2-E7B5-6E77E558339D}"/>
              </a:ext>
            </a:extLst>
          </p:cNvPr>
          <p:cNvSpPr txBox="1"/>
          <p:nvPr/>
        </p:nvSpPr>
        <p:spPr>
          <a:xfrm>
            <a:off x="0" y="769653"/>
            <a:ext cx="1283235" cy="369332"/>
          </a:xfrm>
          <a:prstGeom prst="rect">
            <a:avLst/>
          </a:prstGeom>
          <a:noFill/>
        </p:spPr>
        <p:txBody>
          <a:bodyPr wrap="square" rtlCol="0">
            <a:spAutoFit/>
          </a:bodyPr>
          <a:lstStyle/>
          <a:p>
            <a:r>
              <a:rPr lang="en-US" b="1" dirty="0"/>
              <a:t>Completely</a:t>
            </a:r>
            <a:endParaRPr lang="en-AU" b="1" dirty="0"/>
          </a:p>
        </p:txBody>
      </p:sp>
    </p:spTree>
    <p:extLst>
      <p:ext uri="{BB962C8B-B14F-4D97-AF65-F5344CB8AC3E}">
        <p14:creationId xmlns:p14="http://schemas.microsoft.com/office/powerpoint/2010/main" val="754682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3.5|5.8"/>
</p:tagLst>
</file>

<file path=ppt/tags/tag2.xml><?xml version="1.0" encoding="utf-8"?>
<p:tagLst xmlns:a="http://schemas.openxmlformats.org/drawingml/2006/main" xmlns:r="http://schemas.openxmlformats.org/officeDocument/2006/relationships" xmlns:p="http://schemas.openxmlformats.org/presentationml/2006/main">
  <p:tag name="TIMING" val="|6|3.5|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Uni Zürich">
      <a:dk1>
        <a:sysClr val="windowText" lastClr="000000"/>
      </a:dk1>
      <a:lt1>
        <a:sysClr val="window" lastClr="FFFFFF"/>
      </a:lt1>
      <a:dk2>
        <a:srgbClr val="666666"/>
      </a:dk2>
      <a:lt2>
        <a:srgbClr val="D7D7D7"/>
      </a:lt2>
      <a:accent1>
        <a:srgbClr val="0028A5"/>
      </a:accent1>
      <a:accent2>
        <a:srgbClr val="4AC9E3"/>
      </a:accent2>
      <a:accent3>
        <a:srgbClr val="A4D233"/>
      </a:accent3>
      <a:accent4>
        <a:srgbClr val="FFC845"/>
      </a:accent4>
      <a:accent5>
        <a:srgbClr val="FC4C02"/>
      </a:accent5>
      <a:accent6>
        <a:srgbClr val="BF0D3E"/>
      </a:accent6>
      <a:hlink>
        <a:srgbClr val="000000"/>
      </a:hlink>
      <a:folHlink>
        <a:srgbClr val="000000"/>
      </a:folHlink>
    </a:clrScheme>
    <a:fontScheme name="Uni Züric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uzh-presentation-en" id="{1E472478-859B-544F-8FDA-30F40BD221B0}" vid="{E0316969-E371-664E-B793-DAC528073BF6}"/>
    </a:ext>
  </a:extLst>
</a:theme>
</file>

<file path=ppt/theme/theme4.xml><?xml version="1.0" encoding="utf-8"?>
<a:theme xmlns:a="http://schemas.openxmlformats.org/drawingml/2006/main" name="Benutzerdefiniertes Design">
  <a:themeElements>
    <a:clrScheme name="Uni Zürich">
      <a:dk1>
        <a:sysClr val="windowText" lastClr="000000"/>
      </a:dk1>
      <a:lt1>
        <a:sysClr val="window" lastClr="FFFFFF"/>
      </a:lt1>
      <a:dk2>
        <a:srgbClr val="666666"/>
      </a:dk2>
      <a:lt2>
        <a:srgbClr val="D7D7D7"/>
      </a:lt2>
      <a:accent1>
        <a:srgbClr val="0028A5"/>
      </a:accent1>
      <a:accent2>
        <a:srgbClr val="4AC9E3"/>
      </a:accent2>
      <a:accent3>
        <a:srgbClr val="A4D233"/>
      </a:accent3>
      <a:accent4>
        <a:srgbClr val="FFC845"/>
      </a:accent4>
      <a:accent5>
        <a:srgbClr val="FC4C02"/>
      </a:accent5>
      <a:accent6>
        <a:srgbClr val="BF0D3E"/>
      </a:accent6>
      <a:hlink>
        <a:srgbClr val="000000"/>
      </a:hlink>
      <a:folHlink>
        <a:srgbClr val="000000"/>
      </a:folHlink>
    </a:clrScheme>
    <a:fontScheme name="Uni Züric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uzh-presentation-en" id="{1E472478-859B-544F-8FDA-30F40BD221B0}" vid="{E0316969-E371-664E-B793-DAC528073BF6}"/>
    </a:ext>
  </a:extLst>
</a:theme>
</file>

<file path=ppt/theme/theme5.xml><?xml version="1.0" encoding="utf-8"?>
<a:theme xmlns:a="http://schemas.openxmlformats.org/drawingml/2006/main" name="White 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lementall talk for Professional Forum April 2018" id="{B6A46DE0-74FC-4E05-8651-49D9EF174F07}" vid="{E7CCDEE2-7D33-45E2-BBEF-372EA9C98CA8}"/>
    </a:ext>
  </a:extLst>
</a:theme>
</file>

<file path=ppt/theme/theme6.xml><?xml version="1.0" encoding="utf-8"?>
<a:theme xmlns:a="http://schemas.openxmlformats.org/drawingml/2006/main" name="White 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lementall talk for Professional Forum April 2018" id="{B6A46DE0-74FC-4E05-8651-49D9EF174F07}" vid="{469C0321-940D-499C-B715-2D32B48B7E03}"/>
    </a:ext>
  </a:extLst>
</a:theme>
</file>

<file path=ppt/theme/theme7.xml><?xml version="1.0" encoding="utf-8"?>
<a:theme xmlns:a="http://schemas.openxmlformats.org/drawingml/2006/main" name="Black 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lementall talk for Professional Forum April 2018" id="{B6A46DE0-74FC-4E05-8651-49D9EF174F07}" vid="{4121A660-7AA7-4BED-B97E-A2FD733CE28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5515</Words>
  <Application>Microsoft Macintosh PowerPoint</Application>
  <PresentationFormat>Widescreen</PresentationFormat>
  <Paragraphs>613</Paragraphs>
  <Slides>41</Slides>
  <Notes>28</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41</vt:i4>
      </vt:variant>
    </vt:vector>
  </HeadingPairs>
  <TitlesOfParts>
    <vt:vector size="61" baseType="lpstr">
      <vt:lpstr>Aptos</vt:lpstr>
      <vt:lpstr>Arial</vt:lpstr>
      <vt:lpstr>Azo Sans</vt:lpstr>
      <vt:lpstr>Azo Sans Thin</vt:lpstr>
      <vt:lpstr>BlinkMacSystemFont</vt:lpstr>
      <vt:lpstr>Calibri</vt:lpstr>
      <vt:lpstr>Calibri Light</vt:lpstr>
      <vt:lpstr>Cambria</vt:lpstr>
      <vt:lpstr>Source Sans Pro</vt:lpstr>
      <vt:lpstr>Source Sans Pro SemiBold</vt:lpstr>
      <vt:lpstr>Symbol</vt:lpstr>
      <vt:lpstr>Times New Roman</vt:lpstr>
      <vt:lpstr>Wingdings</vt:lpstr>
      <vt:lpstr>Office Theme</vt:lpstr>
      <vt:lpstr>Office Theme</vt:lpstr>
      <vt:lpstr>Benutzerdefiniertes Design</vt:lpstr>
      <vt:lpstr>Benutzerdefiniertes Design</vt:lpstr>
      <vt:lpstr>White Title Slide</vt:lpstr>
      <vt:lpstr>White Content Slide</vt:lpstr>
      <vt:lpstr>Black Content Slide</vt:lpstr>
      <vt:lpstr>PowerPoint Presentation</vt:lpstr>
      <vt:lpstr>Translating an evidence-based dietary practice into routine care in a public health service: evaluation of impacts on practice sustainment  </vt:lpstr>
      <vt:lpstr>PowerPoint Presentation</vt:lpstr>
      <vt:lpstr>Australian Dietitians using MedDiet for CVD and/or T2DM</vt:lpstr>
      <vt:lpstr>PowerPoint Presentation</vt:lpstr>
      <vt:lpstr>PowerPoint Presentation</vt:lpstr>
      <vt:lpstr>Clinicians “any profession with a diet related role in target services”</vt:lpstr>
      <vt:lpstr>Adoption over time “Advice to relevant patients would align to MedDiet” </vt:lpstr>
      <vt:lpstr>PowerPoint Presentation</vt:lpstr>
      <vt:lpstr>PowerPoint Presentation</vt:lpstr>
      <vt:lpstr>Characteristics as Predictors of Sustainment</vt:lpstr>
      <vt:lpstr>Sustainment in an environment of high staff turnover</vt:lpstr>
      <vt:lpstr>Discussion</vt:lpstr>
      <vt:lpstr>PowerPoint Presentation</vt:lpstr>
      <vt:lpstr>PowerPoint Presentation</vt:lpstr>
      <vt:lpstr>Acknowledgement – FICUS study group</vt:lpstr>
      <vt:lpstr>Background FICUS hybrid study type 1 (2021-2025) FICUS= Family support intervention in Intensive Care UnitS</vt:lpstr>
      <vt:lpstr>Study aims of summative evaluation </vt:lpstr>
      <vt:lpstr>Methods</vt:lpstr>
      <vt:lpstr>Findings – FSI integration and perception  </vt:lpstr>
      <vt:lpstr>Findings – Benefits of the FSI</vt:lpstr>
      <vt:lpstr>Findings – Predictors of FSI integration and benefit</vt:lpstr>
      <vt:lpstr>Conclusion</vt:lpstr>
      <vt:lpstr>PowerPoint Presentation</vt:lpstr>
      <vt:lpstr>References</vt:lpstr>
      <vt:lpstr>   Systematic review of applications and properties of the NoMAD instrument for assessing implementation outcomes   Can implementation outcome measurement be both robust and pragmatic? </vt:lpstr>
      <vt:lpstr>Moving from theory to ‘measurement’</vt:lpstr>
      <vt:lpstr>PowerPoint Presentation</vt:lpstr>
      <vt:lpstr>PowerPoint Presentation</vt:lpstr>
      <vt:lpstr>We concluded that……</vt:lpstr>
      <vt:lpstr>10 years on: Systematic review</vt:lpstr>
      <vt:lpstr>What we found: Overview</vt:lpstr>
      <vt:lpstr>Implementation as collaborative, multi-professional work</vt:lpstr>
      <vt:lpstr>NPT construct measures hold across settings, countries, interventions…</vt:lpstr>
      <vt:lpstr>How is NoMAD being used and adapted? </vt:lpstr>
      <vt:lpstr>Contextualising items and item sets to the study</vt:lpstr>
      <vt:lpstr>PowerPoint Presentation</vt:lpstr>
      <vt:lpstr>Pragmatic measures </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LeahBuhrmann</cp:lastModifiedBy>
  <cp:revision>19</cp:revision>
  <dcterms:created xsi:type="dcterms:W3CDTF">2021-05-22T09:20:36Z</dcterms:created>
  <dcterms:modified xsi:type="dcterms:W3CDTF">2026-04-07T11:34:13Z</dcterms:modified>
</cp:coreProperties>
</file>