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webextensions/webextension2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8.xml" ContentType="application/vnd.openxmlformats-officedocument.presentationml.notesSlide+xml"/>
  <Override PartName="/ppt/webextensions/webextension5.xml" ContentType="application/vnd.ms-office.webextension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354" r:id="rId3"/>
    <p:sldId id="259" r:id="rId4"/>
    <p:sldId id="261" r:id="rId5"/>
    <p:sldId id="262" r:id="rId6"/>
    <p:sldId id="263" r:id="rId7"/>
    <p:sldId id="264" r:id="rId8"/>
    <p:sldId id="257" r:id="rId9"/>
    <p:sldId id="348" r:id="rId10"/>
    <p:sldId id="350" r:id="rId11"/>
    <p:sldId id="351" r:id="rId12"/>
    <p:sldId id="352" r:id="rId13"/>
    <p:sldId id="353" r:id="rId14"/>
    <p:sldId id="34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856" autoAdjust="0"/>
  </p:normalViewPr>
  <p:slideViewPr>
    <p:cSldViewPr snapToGrid="0">
      <p:cViewPr varScale="1">
        <p:scale>
          <a:sx n="69" d="100"/>
          <a:sy n="69" d="100"/>
        </p:scale>
        <p:origin x="97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B31B6-58F3-4414-979E-80ACEDF0F649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0A82A-CFF8-4B76-BA57-2A9401AC1B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30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3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900113"/>
            <a:ext cx="5559425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1832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1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3FA9E-24A0-8999-1438-F1E9D77A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DFBD09F-AC76-742D-470E-6575708C5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95E534E-9564-02B8-ECBF-46762B9DB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6741EB-E523-71C3-AAF2-89ABBA203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74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28409-9771-8060-2E95-E9FFEA9E0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32FC9FD-C6CD-E31C-7225-50AE93CA96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B19805-FEC1-02CA-91D7-398F288C7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D8DCE9-5955-D092-EFE0-D462D8C6B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16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37997-EF8C-0833-CE8F-3A3CA408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3D5878D-08AF-1CC9-55B5-B58BDA896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36FBBC-41C8-502C-B528-41FF83780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067D24-F7C5-86C9-01C8-A7CC07FE8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02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4B59C-DD24-3F14-031F-2206049F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0ED67FC-067B-7F85-62E3-9EEE8F7D0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1A9DAAF-9153-3062-4E5C-67D8B9D91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5114BA-55D3-BA92-8B62-6E6155056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38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71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917DC-C2E6-C121-A1D2-ED4EEB080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7F04D-78CC-2D22-01DA-68B833581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E1488BB-E331-B891-B697-F31CCCC43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6DC9E2-D9DA-B87B-0483-6535F857C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025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94236-5770-3D10-4AD8-D19177F9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3810EB8-6FD3-83C7-52C0-4363C0967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2620808-271D-E656-37AC-AB6A4A2CE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D8FEAC7-EBB7-9679-6CD5-3B2ED7271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A82A-CFF8-4B76-BA57-2A9401AC1BF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78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7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18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40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685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153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382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49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477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01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mit Universitäts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712BD3F3-A9EA-3100-3B48-BC4236C1C8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875" y="1080000"/>
            <a:ext cx="11652249" cy="551311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D3C48-FDED-470C-908E-96B5A0D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2192000" y="72000"/>
            <a:ext cx="72000" cy="72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EC16BC5-71A3-4EAA-B734-0870A4D7F723}" type="datetime1">
              <a:rPr lang="en-GB" noProof="0" smtClean="0"/>
              <a:pPr/>
              <a:t>02/06/2025</a:t>
            </a:fld>
            <a:endParaRPr lang="en-GB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8B2F51-FE27-4B05-A169-62F7E9E3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2192000" y="152795"/>
            <a:ext cx="72000" cy="72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Footer (Edit via "Insert &gt; Header and Footer")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D7C1A0D-0D46-4AD6-A4E0-C34A72C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2000" y="0"/>
            <a:ext cx="72000" cy="72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E961D6-F750-1FDF-0BD7-64E768011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582" y="445654"/>
            <a:ext cx="3921496" cy="461352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EBEE38-90C0-68F8-53F6-37ACBFF10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" y="2440388"/>
            <a:ext cx="3484209" cy="1516918"/>
          </a:xfrm>
          <a:solidFill>
            <a:schemeClr val="bg1"/>
          </a:solidFill>
        </p:spPr>
        <p:txBody>
          <a:bodyPr wrap="none" lIns="270000" tIns="154800" rIns="248400" bIns="180000">
            <a:spAutoFit/>
          </a:bodyPr>
          <a:lstStyle>
            <a:lvl1pPr>
              <a:lnSpc>
                <a:spcPct val="97000"/>
              </a:lnSpc>
              <a:defRPr sz="3000" b="1"/>
            </a:lvl1pPr>
            <a:lvl2pPr marL="0" indent="0">
              <a:lnSpc>
                <a:spcPct val="100000"/>
              </a:lnSpc>
              <a:spcBef>
                <a:spcPts val="700"/>
              </a:spcBef>
              <a:buFontTx/>
              <a:buNone/>
              <a:defRPr sz="2000" b="0"/>
            </a:lvl2pPr>
            <a:lvl3pPr marL="0" indent="0">
              <a:lnSpc>
                <a:spcPct val="103000"/>
              </a:lnSpc>
              <a:spcBef>
                <a:spcPts val="700"/>
              </a:spcBef>
              <a:buFontTx/>
              <a:buNone/>
              <a:defRPr sz="1600" b="0"/>
            </a:lvl3pPr>
            <a:lvl4pPr>
              <a:lnSpc>
                <a:spcPct val="83000"/>
              </a:lnSpc>
              <a:defRPr sz="4700" b="1"/>
            </a:lvl4pPr>
            <a:lvl5pPr>
              <a:lnSpc>
                <a:spcPct val="83000"/>
              </a:lnSpc>
              <a:defRPr sz="4700" b="1"/>
            </a:lvl5pPr>
          </a:lstStyle>
          <a:p>
            <a:pPr lvl="0"/>
            <a:r>
              <a:rPr lang="en-GB" noProof="0" dirty="0"/>
              <a:t>Insert title</a:t>
            </a:r>
          </a:p>
          <a:p>
            <a:pPr lvl="1"/>
            <a:r>
              <a:rPr lang="en-GB" noProof="0" dirty="0"/>
              <a:t>Level 2 (Subtitle)</a:t>
            </a:r>
          </a:p>
          <a:p>
            <a:pPr lvl="2"/>
            <a:r>
              <a:rPr lang="en-GB" noProof="0" dirty="0"/>
              <a:t>Level 3 (First name Surname/Date)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7F03FA-BF23-8005-A4DB-519479016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768" y="447367"/>
            <a:ext cx="1800200" cy="5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546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04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74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36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86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52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53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6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51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E37532-2214-4CD3-B92A-37D0F6C5D23F}" type="datetimeFigureOut">
              <a:rPr lang="nl-NL" smtClean="0"/>
              <a:t>2-6-2025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039D-C2FC-4C2C-AA8D-1968D78EFD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639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800B8-2D18-D935-C5CA-665C1F7D5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676835"/>
            <a:ext cx="9459257" cy="3329581"/>
          </a:xfrm>
        </p:spPr>
        <p:txBody>
          <a:bodyPr/>
          <a:lstStyle/>
          <a:p>
            <a:r>
              <a:rPr lang="en-US" sz="3600" dirty="0" err="1"/>
              <a:t>Professionalising</a:t>
            </a:r>
            <a:r>
              <a:rPr lang="en-US" sz="3600" dirty="0"/>
              <a:t> Implementation Science and Implementation (Support) Practice: Do we need practice standards? </a:t>
            </a:r>
            <a:br>
              <a:rPr lang="en-US" sz="3600" dirty="0"/>
            </a:br>
            <a:r>
              <a:rPr lang="en-US" sz="2800" i="1" dirty="0"/>
              <a:t>A European Debate.</a:t>
            </a:r>
            <a:endParaRPr lang="nl-NL" sz="2800" i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48660C-C636-A65F-1B73-A48C201FA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European Implementation Event 2025</a:t>
            </a:r>
          </a:p>
        </p:txBody>
      </p:sp>
    </p:spTree>
    <p:extLst>
      <p:ext uri="{BB962C8B-B14F-4D97-AF65-F5344CB8AC3E}">
        <p14:creationId xmlns:p14="http://schemas.microsoft.com/office/powerpoint/2010/main" val="192673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81231-8208-F3DC-6D03-FED98C31B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3D102308-FDDB-36A3-6E76-1FCEFCEA232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103313" y="2052638"/>
              <a:ext cx="89471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3D102308-FDDB-36A3-6E76-1FCEFCEA23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313" y="2052638"/>
                <a:ext cx="89471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83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69A86-496E-BF1E-4409-ADB86612D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0D8A6-1C0E-4463-853B-B0A024F7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Discussants</a:t>
            </a:r>
            <a:r>
              <a:rPr lang="nl-NL" dirty="0"/>
              <a:t> &amp; </a:t>
            </a:r>
            <a:r>
              <a:rPr lang="nl-NL" dirty="0" err="1"/>
              <a:t>Main</a:t>
            </a:r>
            <a:r>
              <a:rPr lang="nl-NL" dirty="0"/>
              <a:t> question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20DB34-AD20-2D3E-32E2-8548C7E8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83067"/>
            <a:ext cx="8946541" cy="2951835"/>
          </a:xfrm>
        </p:spPr>
        <p:txBody>
          <a:bodyPr>
            <a:normAutofit/>
          </a:bodyPr>
          <a:lstStyle/>
          <a:p>
            <a:r>
              <a:rPr lang="nl-NL" dirty="0"/>
              <a:t>Sven Geelen, The Netherlands Implementation Collaborative (NIC)</a:t>
            </a:r>
          </a:p>
          <a:p>
            <a:r>
              <a:rPr lang="nl-NL" dirty="0"/>
              <a:t>Tom Jefford, UK Implementation Society</a:t>
            </a:r>
          </a:p>
          <a:p>
            <a:r>
              <a:rPr lang="nl-NL" dirty="0" err="1"/>
              <a:t>Rahel</a:t>
            </a:r>
            <a:r>
              <a:rPr lang="nl-NL" dirty="0"/>
              <a:t> </a:t>
            </a:r>
            <a:r>
              <a:rPr lang="nl-NL" dirty="0" err="1"/>
              <a:t>Naef</a:t>
            </a:r>
            <a:r>
              <a:rPr lang="nl-NL" dirty="0"/>
              <a:t>, Swiss Implementation </a:t>
            </a:r>
            <a:r>
              <a:rPr lang="nl-NL" dirty="0" err="1"/>
              <a:t>Science</a:t>
            </a:r>
            <a:r>
              <a:rPr lang="nl-NL" dirty="0"/>
              <a:t> Network (IMPACT)</a:t>
            </a:r>
          </a:p>
          <a:p>
            <a:r>
              <a:rPr lang="nl-NL" dirty="0"/>
              <a:t>Marie-Therese Schultes, </a:t>
            </a:r>
            <a:r>
              <a:rPr lang="nl-NL" dirty="0" err="1"/>
              <a:t>Implementierungsnetzwerk</a:t>
            </a:r>
            <a:r>
              <a:rPr lang="nl-NL" dirty="0"/>
              <a:t> </a:t>
            </a:r>
            <a:r>
              <a:rPr lang="nl-NL" dirty="0" err="1"/>
              <a:t>für</a:t>
            </a:r>
            <a:r>
              <a:rPr lang="nl-NL" dirty="0"/>
              <a:t> </a:t>
            </a:r>
            <a:r>
              <a:rPr lang="nl-NL" dirty="0" err="1"/>
              <a:t>Forschung</a:t>
            </a:r>
            <a:r>
              <a:rPr lang="nl-NL" dirty="0"/>
              <a:t> &amp; Praxis (</a:t>
            </a:r>
            <a:r>
              <a:rPr lang="nl-NL" dirty="0" err="1"/>
              <a:t>INFo↔P</a:t>
            </a:r>
            <a:r>
              <a:rPr lang="nl-NL" dirty="0"/>
              <a:t>)</a:t>
            </a:r>
          </a:p>
          <a:p>
            <a:r>
              <a:rPr lang="nl-NL" dirty="0"/>
              <a:t>Ashley Boers </a:t>
            </a:r>
            <a:r>
              <a:rPr lang="nl-NL" dirty="0" err="1"/>
              <a:t>and</a:t>
            </a:r>
            <a:r>
              <a:rPr lang="nl-NL" dirty="0"/>
              <a:t> Nathalie Pauwen, Belgium Implementation Network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78A31A7-691B-DB6E-CF14-9BFEEA810C00}"/>
              </a:ext>
            </a:extLst>
          </p:cNvPr>
          <p:cNvSpPr txBox="1"/>
          <p:nvPr/>
        </p:nvSpPr>
        <p:spPr>
          <a:xfrm>
            <a:off x="800986" y="4408281"/>
            <a:ext cx="10590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/>
              <a:t>Should the (inter)national implementation science and practice community work to establish professional associations and (if yes) what should these associations encompass? </a:t>
            </a:r>
          </a:p>
        </p:txBody>
      </p:sp>
    </p:spTree>
    <p:extLst>
      <p:ext uri="{BB962C8B-B14F-4D97-AF65-F5344CB8AC3E}">
        <p14:creationId xmlns:p14="http://schemas.microsoft.com/office/powerpoint/2010/main" val="216111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C59000-5886-3E60-23B6-6217BF77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1C034AF8-D5F6-5786-BAD0-2E3341C96AC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103313" y="2052638"/>
              <a:ext cx="89471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1C034AF8-D5F6-5786-BAD0-2E3341C96A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313" y="2052638"/>
                <a:ext cx="89471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91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80B75-1869-73E4-04AA-D43BA031A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DC282-22DD-3F0F-FDE9-ACAFE261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Discussants</a:t>
            </a:r>
            <a:r>
              <a:rPr lang="nl-NL" dirty="0"/>
              <a:t> &amp; </a:t>
            </a:r>
            <a:r>
              <a:rPr lang="nl-NL" dirty="0" err="1"/>
              <a:t>Main</a:t>
            </a:r>
            <a:r>
              <a:rPr lang="nl-NL" dirty="0"/>
              <a:t> question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BD7859-D2FE-7D2E-218C-9E314945A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83067"/>
            <a:ext cx="8946541" cy="2951835"/>
          </a:xfrm>
        </p:spPr>
        <p:txBody>
          <a:bodyPr>
            <a:normAutofit/>
          </a:bodyPr>
          <a:lstStyle/>
          <a:p>
            <a:r>
              <a:rPr lang="nl-NL" dirty="0"/>
              <a:t>Sven Geelen, The Netherlands Implementation Collaborative (NIC)</a:t>
            </a:r>
          </a:p>
          <a:p>
            <a:r>
              <a:rPr lang="nl-NL" dirty="0"/>
              <a:t>Tom Jefford, UK Implementation Society</a:t>
            </a:r>
          </a:p>
          <a:p>
            <a:r>
              <a:rPr lang="nl-NL" dirty="0" err="1"/>
              <a:t>Rahel</a:t>
            </a:r>
            <a:r>
              <a:rPr lang="nl-NL" dirty="0"/>
              <a:t> </a:t>
            </a:r>
            <a:r>
              <a:rPr lang="nl-NL" dirty="0" err="1"/>
              <a:t>Naef</a:t>
            </a:r>
            <a:r>
              <a:rPr lang="nl-NL" dirty="0"/>
              <a:t>, Swiss Implementation </a:t>
            </a:r>
            <a:r>
              <a:rPr lang="nl-NL" dirty="0" err="1"/>
              <a:t>Science</a:t>
            </a:r>
            <a:r>
              <a:rPr lang="nl-NL" dirty="0"/>
              <a:t> Network (IMPACT)</a:t>
            </a:r>
          </a:p>
          <a:p>
            <a:r>
              <a:rPr lang="nl-NL" dirty="0"/>
              <a:t>Marie-Therese Schultes, </a:t>
            </a:r>
            <a:r>
              <a:rPr lang="nl-NL" dirty="0" err="1"/>
              <a:t>Implementierungsnetzwerk</a:t>
            </a:r>
            <a:r>
              <a:rPr lang="nl-NL" dirty="0"/>
              <a:t> </a:t>
            </a:r>
            <a:r>
              <a:rPr lang="nl-NL" dirty="0" err="1"/>
              <a:t>für</a:t>
            </a:r>
            <a:r>
              <a:rPr lang="nl-NL" dirty="0"/>
              <a:t> </a:t>
            </a:r>
            <a:r>
              <a:rPr lang="nl-NL" dirty="0" err="1"/>
              <a:t>Forschung</a:t>
            </a:r>
            <a:r>
              <a:rPr lang="nl-NL" dirty="0"/>
              <a:t> &amp; Praxis (</a:t>
            </a:r>
            <a:r>
              <a:rPr lang="nl-NL" dirty="0" err="1"/>
              <a:t>INFo↔P</a:t>
            </a:r>
            <a:r>
              <a:rPr lang="nl-NL" dirty="0"/>
              <a:t>)</a:t>
            </a:r>
          </a:p>
          <a:p>
            <a:r>
              <a:rPr lang="nl-NL" dirty="0"/>
              <a:t>Ashley Boers </a:t>
            </a:r>
            <a:r>
              <a:rPr lang="nl-NL" dirty="0" err="1"/>
              <a:t>and</a:t>
            </a:r>
            <a:r>
              <a:rPr lang="nl-NL" dirty="0"/>
              <a:t> Nathalie Pauwen, Belgium Implementation Network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9817873-40B7-B92B-8359-B5E90691B4CA}"/>
              </a:ext>
            </a:extLst>
          </p:cNvPr>
          <p:cNvSpPr txBox="1"/>
          <p:nvPr/>
        </p:nvSpPr>
        <p:spPr>
          <a:xfrm>
            <a:off x="800986" y="4408281"/>
            <a:ext cx="10590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/>
              <a:t>Should the (inter)national implementation science and practice community work to establish professional associations and (if yes) what should these associations encompass? </a:t>
            </a:r>
          </a:p>
        </p:txBody>
      </p:sp>
    </p:spTree>
    <p:extLst>
      <p:ext uri="{BB962C8B-B14F-4D97-AF65-F5344CB8AC3E}">
        <p14:creationId xmlns:p14="http://schemas.microsoft.com/office/powerpoint/2010/main" val="48571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Wolke, draußen, Himmel, Gebäude enthält.&#10;&#10;KI-generierte Inhalte können fehlerhaft sein.">
            <a:extLst>
              <a:ext uri="{FF2B5EF4-FFF2-40B4-BE49-F238E27FC236}">
                <a16:creationId xmlns:a16="http://schemas.microsoft.com/office/drawing/2014/main" id="{40420821-B935-6B47-83BE-33BEA8F701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2" b="14472"/>
          <a:stretch>
            <a:fillRect/>
          </a:stretch>
        </p:blipFill>
        <p:spPr>
          <a:xfrm>
            <a:off x="269875" y="1084237"/>
            <a:ext cx="11652249" cy="551311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954A1B-BB1F-1482-3D90-E762B4C65B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52" y="2440388"/>
            <a:ext cx="3456958" cy="2288219"/>
          </a:xfrm>
        </p:spPr>
        <p:txBody>
          <a:bodyPr/>
          <a:lstStyle/>
          <a:p>
            <a:r>
              <a:rPr lang="en-GB" sz="2000" noProof="0" dirty="0"/>
              <a:t>4</a:t>
            </a:r>
            <a:r>
              <a:rPr lang="en-GB" sz="2000" baseline="30000" noProof="0" dirty="0"/>
              <a:t>th</a:t>
            </a:r>
            <a:r>
              <a:rPr lang="en-GB" sz="2000" noProof="0" dirty="0"/>
              <a:t> Swiss Implementation </a:t>
            </a:r>
            <a:br>
              <a:rPr lang="en-GB" sz="2000" noProof="0" dirty="0"/>
            </a:br>
            <a:r>
              <a:rPr lang="en-GB" sz="2000" noProof="0" dirty="0"/>
              <a:t>Science Conference</a:t>
            </a:r>
          </a:p>
          <a:p>
            <a:pPr lvl="1"/>
            <a:r>
              <a:rPr lang="de-CH" altLang="de-DE" sz="1400" dirty="0"/>
              <a:t>True IMPACT – </a:t>
            </a:r>
            <a:r>
              <a:rPr lang="de-CH" altLang="de-DE" sz="1400" dirty="0" err="1"/>
              <a:t>providing</a:t>
            </a:r>
            <a:r>
              <a:rPr lang="de-CH" altLang="de-DE" sz="1400" dirty="0"/>
              <a:t> </a:t>
            </a:r>
            <a:r>
              <a:rPr lang="de-CH" altLang="de-DE" sz="1400" dirty="0" err="1"/>
              <a:t>innovation</a:t>
            </a:r>
            <a:r>
              <a:rPr lang="de-CH" altLang="de-DE" sz="1400" dirty="0"/>
              <a:t> </a:t>
            </a:r>
            <a:br>
              <a:rPr lang="de-CH" altLang="de-DE" sz="1400" dirty="0"/>
            </a:br>
            <a:r>
              <a:rPr lang="de-CH" altLang="de-DE" sz="1400" dirty="0" err="1"/>
              <a:t>for</a:t>
            </a:r>
            <a:r>
              <a:rPr lang="de-CH" altLang="de-DE" sz="1400" dirty="0"/>
              <a:t> </a:t>
            </a:r>
            <a:r>
              <a:rPr lang="de-CH" altLang="de-DE" sz="1400" dirty="0" err="1"/>
              <a:t>patients</a:t>
            </a:r>
            <a:r>
              <a:rPr lang="de-CH" altLang="de-DE" sz="1400" dirty="0"/>
              <a:t> and </a:t>
            </a:r>
            <a:r>
              <a:rPr lang="de-CH" altLang="de-DE" sz="1400" dirty="0" err="1"/>
              <a:t>the</a:t>
            </a:r>
            <a:r>
              <a:rPr lang="de-CH" altLang="de-DE" sz="1400" dirty="0"/>
              <a:t> </a:t>
            </a:r>
            <a:r>
              <a:rPr lang="de-CH" altLang="de-DE" sz="1400" dirty="0" err="1"/>
              <a:t>public</a:t>
            </a:r>
            <a:endParaRPr lang="en-GB" dirty="0"/>
          </a:p>
          <a:p>
            <a:pPr lvl="2"/>
            <a:r>
              <a:rPr lang="en-GB" sz="1200" noProof="0" dirty="0"/>
              <a:t>12–13 February 2026 </a:t>
            </a:r>
          </a:p>
          <a:p>
            <a:pPr lvl="2"/>
            <a:r>
              <a:rPr lang="en-GB" sz="1200" b="1" noProof="0" dirty="0">
                <a:solidFill>
                  <a:srgbClr val="FF0000"/>
                </a:solidFill>
              </a:rPr>
              <a:t>Abstract submission is open (until 1</a:t>
            </a:r>
            <a:r>
              <a:rPr lang="en-GB" sz="1200" b="1" baseline="30000" noProof="0" dirty="0">
                <a:solidFill>
                  <a:srgbClr val="FF0000"/>
                </a:solidFill>
              </a:rPr>
              <a:t>st</a:t>
            </a:r>
            <a:r>
              <a:rPr lang="en-GB" sz="1200" b="1" noProof="0" dirty="0">
                <a:solidFill>
                  <a:srgbClr val="FF0000"/>
                </a:solidFill>
              </a:rPr>
              <a:t>. Sept)</a:t>
            </a:r>
          </a:p>
          <a:p>
            <a:pPr lvl="2"/>
            <a:r>
              <a:rPr lang="en-GB" sz="1200" b="1" dirty="0">
                <a:solidFill>
                  <a:srgbClr val="FF0000"/>
                </a:solidFill>
              </a:rPr>
              <a:t>Early Bird registration is available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FE220C-5765-7562-8E71-3A0A4221D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73" y="4949977"/>
            <a:ext cx="1863399" cy="1863399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51697DC-43BF-B933-0632-6BAD707BE58D}"/>
              </a:ext>
            </a:extLst>
          </p:cNvPr>
          <p:cNvSpPr txBox="1">
            <a:spLocks/>
          </p:cNvSpPr>
          <p:nvPr/>
        </p:nvSpPr>
        <p:spPr>
          <a:xfrm>
            <a:off x="47329" y="4941168"/>
            <a:ext cx="8928991" cy="124415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270000" tIns="154800" rIns="248400" bIns="180000" rtlCol="0">
            <a:spAutoFit/>
          </a:bodyPr>
          <a:lstStyle>
            <a:lvl1pPr marL="0" indent="0" algn="l" defTabSz="914400" rtl="0" eaLnBrk="1" latinLnBrk="0" hangingPunct="1">
              <a:lnSpc>
                <a:spcPct val="97000"/>
              </a:lnSpc>
              <a:spcBef>
                <a:spcPts val="0"/>
              </a:spcBef>
              <a:buFont typeface="+mj-lt"/>
              <a:buNone/>
              <a:defRPr sz="30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FontTx/>
              <a:buNone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3000"/>
              </a:lnSpc>
              <a:spcBef>
                <a:spcPts val="700"/>
              </a:spcBef>
              <a:buFontTx/>
              <a:buNone/>
              <a:defRPr sz="16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0800" indent="-226800" algn="l" defTabSz="914400" rtl="0" eaLnBrk="1" latinLnBrk="0" hangingPunct="1">
              <a:lnSpc>
                <a:spcPct val="83000"/>
              </a:lnSpc>
              <a:spcBef>
                <a:spcPts val="1000"/>
              </a:spcBef>
              <a:buFont typeface="Source Sans Pro" panose="020B0503030403020204" pitchFamily="34" charset="0"/>
              <a:buChar char="―"/>
              <a:defRPr sz="47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2800" indent="-226800" algn="l" defTabSz="914400" rtl="0" eaLnBrk="1" latinLnBrk="0" hangingPunct="1">
              <a:lnSpc>
                <a:spcPct val="83000"/>
              </a:lnSpc>
              <a:spcBef>
                <a:spcPts val="1000"/>
              </a:spcBef>
              <a:buFont typeface="Source Sans Pro" panose="020B0503030403020204" pitchFamily="34" charset="0"/>
              <a:buChar char="―"/>
              <a:defRPr sz="47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300" b="1" dirty="0"/>
              <a:t>Keynote speakers: </a:t>
            </a:r>
          </a:p>
          <a:p>
            <a:pPr lvl="2"/>
            <a:r>
              <a:rPr lang="en-GB" sz="1300" b="1" dirty="0"/>
              <a:t>Prof. Roman Kislov</a:t>
            </a:r>
            <a:r>
              <a:rPr lang="en-GB" sz="1300" dirty="0"/>
              <a:t>, </a:t>
            </a:r>
            <a:r>
              <a:rPr lang="en-US" sz="1300" dirty="0"/>
              <a:t>Professor of Health Policy and Management, Manchester Metropolitan University </a:t>
            </a:r>
            <a:br>
              <a:rPr lang="en-GB" sz="1300" dirty="0"/>
            </a:br>
            <a:r>
              <a:rPr lang="en-GB" sz="1300" b="1" dirty="0"/>
              <a:t>Prof. Catherine </a:t>
            </a:r>
            <a:r>
              <a:rPr lang="en-GB" sz="1300" b="1" dirty="0" err="1"/>
              <a:t>Decouttere</a:t>
            </a:r>
            <a:r>
              <a:rPr lang="en-GB" sz="1300" dirty="0"/>
              <a:t>, Director at </a:t>
            </a:r>
            <a:r>
              <a:rPr lang="de-CH" sz="1300" dirty="0"/>
              <a:t>Access-To-Medicines Research </a:t>
            </a:r>
            <a:r>
              <a:rPr lang="de-CH" sz="1300" dirty="0" err="1"/>
              <a:t>Centre</a:t>
            </a:r>
            <a:r>
              <a:rPr lang="de-CH" sz="1300" dirty="0"/>
              <a:t>, </a:t>
            </a:r>
            <a:r>
              <a:rPr lang="en-GB" sz="1300" dirty="0"/>
              <a:t>Director at KU Leuven One Health Institute</a:t>
            </a:r>
            <a:br>
              <a:rPr lang="en-GB" sz="1300" dirty="0"/>
            </a:br>
            <a:r>
              <a:rPr lang="en-GB" sz="1300" b="1" dirty="0"/>
              <a:t>Dr. David Chambers</a:t>
            </a:r>
            <a:r>
              <a:rPr lang="en-GB" sz="1300" dirty="0"/>
              <a:t>, </a:t>
            </a:r>
            <a:r>
              <a:rPr lang="de-CH" sz="1300" dirty="0"/>
              <a:t>Deputy </a:t>
            </a:r>
            <a:r>
              <a:rPr lang="de-CH" sz="1300" dirty="0" err="1"/>
              <a:t>Director</a:t>
            </a:r>
            <a:r>
              <a:rPr lang="de-CH" sz="1300" dirty="0"/>
              <a:t> </a:t>
            </a:r>
            <a:r>
              <a:rPr lang="de-CH" sz="1300" dirty="0" err="1"/>
              <a:t>for</a:t>
            </a:r>
            <a:r>
              <a:rPr lang="de-CH" sz="1300" dirty="0"/>
              <a:t> Implementation Science, NCI US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37025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2AF8D-8DFF-C3CB-9608-D2C798C7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A83C3A55-BB10-F7D5-C035-15A0F72D69A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103313" y="2052638"/>
              <a:ext cx="89471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A83C3A55-BB10-F7D5-C035-15A0F72D69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3313" y="2052638"/>
                <a:ext cx="89471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83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273697-526F-9136-FB41-29681932E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Full name of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network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UK Implementation Society 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Acronym</a:t>
            </a:r>
            <a:r>
              <a:rPr lang="nl-NL" sz="28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UK-IS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Year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establishment: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2017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Estimated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number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members: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50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Aimed at: </a:t>
            </a:r>
            <a:r>
              <a:rPr lang="en-GB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Scientists and practitioners 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nl-NL" dirty="0"/>
          </a:p>
        </p:txBody>
      </p:sp>
      <p:pic>
        <p:nvPicPr>
          <p:cNvPr id="1027" name="x_Picture 1">
            <a:extLst>
              <a:ext uri="{FF2B5EF4-FFF2-40B4-BE49-F238E27FC236}">
                <a16:creationId xmlns:a16="http://schemas.microsoft.com/office/drawing/2014/main" id="{D8A6323B-9455-495A-191B-4B48C7F7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28" y="3088205"/>
            <a:ext cx="3099944" cy="309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8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5C8E7-4DA4-BEBD-64EF-A8F8A6B4A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0B9E68-8058-ECBD-37F9-94C711484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75814" cy="4195481"/>
          </a:xfrm>
        </p:spPr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Full name of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network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de-DE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Implementierungs-Netzwerk für Forschung und Praxis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Acronym</a:t>
            </a:r>
            <a:r>
              <a:rPr lang="nl-NL" sz="28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INFo↔P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Year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establishment: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2017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Estimated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number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members: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170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Aimed at: </a:t>
            </a:r>
            <a:r>
              <a:rPr lang="en-GB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Scientists and practitioners 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C31528-1551-D48F-FA11-A12364D32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750" y="4263655"/>
            <a:ext cx="3350644" cy="20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F37D-8936-B81D-1012-555C7538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CDB407-B050-DE98-C2C6-1FBD4EDC2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2531383"/>
            <a:ext cx="11196084" cy="4195481"/>
          </a:xfrm>
        </p:spPr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Full name of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network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nl-NL" sz="2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Belgian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Implementation Collaborative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Acronym</a:t>
            </a:r>
            <a:r>
              <a:rPr lang="nl-NL" sz="28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BIC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Year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establishment: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2025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Estimated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number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members: </a:t>
            </a:r>
            <a:r>
              <a:rPr lang="en-US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7 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Aimed at: </a:t>
            </a:r>
            <a:r>
              <a:rPr lang="en-GB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Scientists</a:t>
            </a:r>
            <a:r>
              <a:rPr lang="en-US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practitioners and patients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646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64037-F80F-1ADA-EACD-FD3F3FF21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C8080-BDAF-24B5-6B0F-9165C086F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Full name of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network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Swiss Implementation </a:t>
            </a:r>
            <a:r>
              <a:rPr lang="nl-NL" sz="2800" b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Science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Network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Acronym</a:t>
            </a:r>
            <a:r>
              <a:rPr lang="nl-NL" sz="28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IMPACT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Year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establishment: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2019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Estimated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number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members: </a:t>
            </a:r>
            <a:r>
              <a:rPr lang="en-US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20 core group members, 13 supporting institutions</a:t>
            </a:r>
            <a:endParaRPr lang="nl-NL" sz="2800" b="1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Aimed at: </a:t>
            </a:r>
            <a:r>
              <a:rPr lang="en-GB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Scientists and practitioners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71CDD0-D3BD-CBD5-0EF9-9EBA3350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894" y="5569910"/>
            <a:ext cx="47720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1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DB6FF-5E7E-214F-AA27-A3630CD70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F9227-AD01-F3A7-CF7B-978C1E6AC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Full name of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network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Netherlands Implementation Collaborative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Acronym</a:t>
            </a:r>
            <a:r>
              <a:rPr lang="nl-NL" sz="2800" dirty="0"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NIC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Year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establishment: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2014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Estimated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number</a:t>
            </a:r>
            <a:r>
              <a:rPr lang="nl-NL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of members: </a:t>
            </a:r>
            <a:r>
              <a:rPr lang="nl-NL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170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Aimed at: </a:t>
            </a:r>
            <a:r>
              <a:rPr lang="en-GB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Scientists and practitioners</a:t>
            </a:r>
            <a:endParaRPr lang="nl-NL" sz="2800" b="1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308616-012C-88F8-72A6-099B20A5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12" y="5287593"/>
            <a:ext cx="37623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9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EE156-6D92-FB5C-5803-8EE2E5A8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Discussants</a:t>
            </a:r>
            <a:r>
              <a:rPr lang="nl-NL" dirty="0"/>
              <a:t> &amp; </a:t>
            </a:r>
            <a:r>
              <a:rPr lang="nl-NL" dirty="0" err="1"/>
              <a:t>Main</a:t>
            </a:r>
            <a:r>
              <a:rPr lang="nl-NL" dirty="0"/>
              <a:t> question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97A5ED-F773-3ED8-0AA5-B0C38B59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83067"/>
            <a:ext cx="8946541" cy="2951835"/>
          </a:xfrm>
        </p:spPr>
        <p:txBody>
          <a:bodyPr>
            <a:normAutofit/>
          </a:bodyPr>
          <a:lstStyle/>
          <a:p>
            <a:r>
              <a:rPr lang="nl-NL" dirty="0"/>
              <a:t>Sven Geelen, The Netherlands Implementation Collaborative (NIC)</a:t>
            </a:r>
          </a:p>
          <a:p>
            <a:r>
              <a:rPr lang="nl-NL" dirty="0"/>
              <a:t>Tom Jefford, UK Implementation Society</a:t>
            </a:r>
          </a:p>
          <a:p>
            <a:r>
              <a:rPr lang="nl-NL" dirty="0" err="1"/>
              <a:t>Rahel</a:t>
            </a:r>
            <a:r>
              <a:rPr lang="nl-NL" dirty="0"/>
              <a:t> </a:t>
            </a:r>
            <a:r>
              <a:rPr lang="nl-NL" dirty="0" err="1"/>
              <a:t>Naef</a:t>
            </a:r>
            <a:r>
              <a:rPr lang="nl-NL" dirty="0"/>
              <a:t>, Swiss Implementation </a:t>
            </a:r>
            <a:r>
              <a:rPr lang="nl-NL" dirty="0" err="1"/>
              <a:t>Science</a:t>
            </a:r>
            <a:r>
              <a:rPr lang="nl-NL" dirty="0"/>
              <a:t> Network (IMPACT)</a:t>
            </a:r>
          </a:p>
          <a:p>
            <a:r>
              <a:rPr lang="nl-NL" dirty="0"/>
              <a:t>Marie-Therese Schultes, </a:t>
            </a:r>
            <a:r>
              <a:rPr lang="nl-NL" dirty="0" err="1"/>
              <a:t>Implementierungsnetzwerk</a:t>
            </a:r>
            <a:r>
              <a:rPr lang="nl-NL" dirty="0"/>
              <a:t> </a:t>
            </a:r>
            <a:r>
              <a:rPr lang="nl-NL" dirty="0" err="1"/>
              <a:t>für</a:t>
            </a:r>
            <a:r>
              <a:rPr lang="nl-NL" dirty="0"/>
              <a:t> </a:t>
            </a:r>
            <a:r>
              <a:rPr lang="nl-NL" dirty="0" err="1"/>
              <a:t>Forschung</a:t>
            </a:r>
            <a:r>
              <a:rPr lang="nl-NL" dirty="0"/>
              <a:t> &amp; Praxis (</a:t>
            </a:r>
            <a:r>
              <a:rPr lang="nl-NL" dirty="0" err="1"/>
              <a:t>INFo↔P</a:t>
            </a:r>
            <a:r>
              <a:rPr lang="nl-NL" dirty="0"/>
              <a:t>)</a:t>
            </a:r>
          </a:p>
          <a:p>
            <a:r>
              <a:rPr lang="nl-NL" dirty="0"/>
              <a:t>Ashley Boers </a:t>
            </a:r>
            <a:r>
              <a:rPr lang="nl-NL" dirty="0" err="1"/>
              <a:t>and</a:t>
            </a:r>
            <a:r>
              <a:rPr lang="nl-NL" dirty="0"/>
              <a:t> Nathalie Pauwen, Belgium Implementation Network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9548CD7-57E2-D03B-42A6-4180FBFA3038}"/>
              </a:ext>
            </a:extLst>
          </p:cNvPr>
          <p:cNvSpPr txBox="1"/>
          <p:nvPr/>
        </p:nvSpPr>
        <p:spPr>
          <a:xfrm>
            <a:off x="800986" y="4408281"/>
            <a:ext cx="10590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/>
              <a:t>Should the (inter)national implementation science and practice community work to establish professional associations and (if yes) what should these associations encompass? </a:t>
            </a:r>
          </a:p>
        </p:txBody>
      </p:sp>
    </p:spTree>
    <p:extLst>
      <p:ext uri="{BB962C8B-B14F-4D97-AF65-F5344CB8AC3E}">
        <p14:creationId xmlns:p14="http://schemas.microsoft.com/office/powerpoint/2010/main" val="325375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82B82-2255-1247-3125-4672FBFA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3AD8BC48-374F-68E0-8783-D1360B6F9330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103313" y="2052638"/>
              <a:ext cx="8947150" cy="41957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Tijdelijke aanduiding voor inhoud 3">
                <a:extLst>
                  <a:ext uri="{FF2B5EF4-FFF2-40B4-BE49-F238E27FC236}">
                    <a16:creationId xmlns:a16="http://schemas.microsoft.com/office/drawing/2014/main" id="{3AD8BC48-374F-68E0-8783-D1360B6F93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313" y="2052638"/>
                <a:ext cx="8947150" cy="4195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170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3q2gx5r2by1xw1vwmmvj2562tpqp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E315DC7-93D7-4F1F-98C3-A34CC8890A7F}">
  <we:reference id="445215f1-9ba5-4168-bd42-fda27e7d4eba" version="1.0.0.1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DFDE4A5-2F94-4DB3-B19B-569DA086AFC2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kxna3xovesqr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BA17F84E-BD76-4F3C-96C6-DEE164F32248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pms36pmu3gv7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8758D309-B8F5-417B-9CE3-9507120A2469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rdq2mqs4e57u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4B2E9895-8DC3-4D57-B744-182B3AD3B903}">
  <we:reference id="wa104379261" version="4.3.0.0" store="en-US" storeType="OMEX"/>
  <we:alternateReferences>
    <we:reference id="wa104379261" version="4.3.0.0" store="" storeType="OMEX"/>
  </we:alternateReferences>
  <we:properties>
    <we:property name="MENTIMETER_QUESTION_ID_KEY" value="&quot;bxw5cx47w8b7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703</TotalTime>
  <Words>517</Words>
  <Application>Microsoft Office PowerPoint</Application>
  <PresentationFormat>Breedbeeld</PresentationFormat>
  <Paragraphs>68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Aptos</vt:lpstr>
      <vt:lpstr>Century Gothic</vt:lpstr>
      <vt:lpstr>Symbol</vt:lpstr>
      <vt:lpstr>Times New Roman</vt:lpstr>
      <vt:lpstr>Wingdings 3</vt:lpstr>
      <vt:lpstr>Ion</vt:lpstr>
      <vt:lpstr>Professionalising Implementation Science and Implementation (Support) Practice: Do we need practice standards?  A European Debate.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Discussants &amp; Main question</vt:lpstr>
      <vt:lpstr>PowerPoint-presentatie</vt:lpstr>
      <vt:lpstr>PowerPoint-presentatie</vt:lpstr>
      <vt:lpstr>Discussants &amp; Main question</vt:lpstr>
      <vt:lpstr>PowerPoint-presentatie</vt:lpstr>
      <vt:lpstr>Discussants &amp; Main question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Pauline Goense</dc:creator>
  <cp:lastModifiedBy>Christine Greve</cp:lastModifiedBy>
  <cp:revision>10</cp:revision>
  <dcterms:created xsi:type="dcterms:W3CDTF">2025-05-28T10:54:08Z</dcterms:created>
  <dcterms:modified xsi:type="dcterms:W3CDTF">2025-06-02T17:33:45Z</dcterms:modified>
</cp:coreProperties>
</file>