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81" r:id="rId2"/>
    <p:sldId id="383" r:id="rId3"/>
    <p:sldId id="394" r:id="rId4"/>
    <p:sldId id="362" r:id="rId5"/>
    <p:sldId id="379" r:id="rId6"/>
    <p:sldId id="392" r:id="rId7"/>
    <p:sldId id="365" r:id="rId8"/>
    <p:sldId id="385" r:id="rId9"/>
    <p:sldId id="395" r:id="rId10"/>
    <p:sldId id="374" r:id="rId11"/>
    <p:sldId id="389" r:id="rId12"/>
    <p:sldId id="372" r:id="rId13"/>
    <p:sldId id="371" r:id="rId14"/>
    <p:sldId id="393" r:id="rId15"/>
    <p:sldId id="387" r:id="rId16"/>
    <p:sldId id="348" r:id="rId17"/>
    <p:sldId id="388" r:id="rId18"/>
    <p:sldId id="386" r:id="rId19"/>
    <p:sldId id="377" r:id="rId20"/>
    <p:sldId id="351" r:id="rId21"/>
    <p:sldId id="390" r:id="rId22"/>
    <p:sldId id="3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ra Atkinson" initials="SA" lastIdx="6" clrIdx="0">
    <p:extLst>
      <p:ext uri="{19B8F6BF-5375-455C-9EA6-DF929625EA0E}">
        <p15:presenceInfo xmlns:p15="http://schemas.microsoft.com/office/powerpoint/2012/main" userId="2402e9bf941fb50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72" autoAdjust="0"/>
    <p:restoredTop sz="94694"/>
  </p:normalViewPr>
  <p:slideViewPr>
    <p:cSldViewPr snapToGrid="0">
      <p:cViewPr varScale="1">
        <p:scale>
          <a:sx n="120" d="100"/>
          <a:sy n="120" d="100"/>
        </p:scale>
        <p:origin x="222" y="102"/>
      </p:cViewPr>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05-21T22:47:07.239" idx="5">
    <p:pos x="10" y="10"/>
    <p:text>How do you reach the required patient/public target  research population?
We will capture your comments 
How do you know you have not left hard to reach communities out of the study?
We will capture your comments 
Conversation around these communities – why are they hard to reach?
Language, trauma, stigma, mistrust etc
Top Tips
The voluntary sector VONNE example
Coproduction – the wheel – Mend the Gap
Understand the environment which your research will be conducted – Initial recruitment forLiver Cancer Study was acute hospital based, but some of the population don’t even make it to primary care
</p:text>
    <p:extLst>
      <p:ext uri="{C676402C-5697-4E1C-873F-D02D1690AC5C}">
        <p15:threadingInfo xmlns:p15="http://schemas.microsoft.com/office/powerpoint/2012/main" timeZoneBias="-60"/>
      </p:ext>
    </p:extLst>
  </p:cm>
  <p:cm authorId="1" dt="2025-05-21T22:47:58.570" idx="6">
    <p:pos x="10" y="146"/>
    <p:text>You will notice some themes repeating throughout this session.
Plain English, Coproduction, Real World examples, hard earned tips</p:text>
    <p:extLst>
      <p:ext uri="{C676402C-5697-4E1C-873F-D02D1690AC5C}">
        <p15:threadingInfo xmlns:p15="http://schemas.microsoft.com/office/powerpoint/2012/main" timeZoneBias="-60">
          <p15:parentCm authorId="1" idx="5"/>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128338-78DD-44B5-9C54-FE8B1A012DD4}" type="datetimeFigureOut">
              <a:rPr lang="en-GB" smtClean="0"/>
              <a:t>29/05/2025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B68E0E-89AB-4E66-A8F3-AFAA40763492}" type="slidenum">
              <a:rPr lang="en-GB" smtClean="0"/>
              <a:t>‹nr.›</a:t>
            </a:fld>
            <a:endParaRPr lang="en-GB"/>
          </a:p>
        </p:txBody>
      </p:sp>
    </p:spTree>
    <p:extLst>
      <p:ext uri="{BB962C8B-B14F-4D97-AF65-F5344CB8AC3E}">
        <p14:creationId xmlns:p14="http://schemas.microsoft.com/office/powerpoint/2010/main" val="2140986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B68E0E-89AB-4E66-A8F3-AFAA40763492}" type="slidenum">
              <a:rPr lang="en-GB" smtClean="0"/>
              <a:t>6</a:t>
            </a:fld>
            <a:endParaRPr lang="en-GB"/>
          </a:p>
        </p:txBody>
      </p:sp>
    </p:spTree>
    <p:extLst>
      <p:ext uri="{BB962C8B-B14F-4D97-AF65-F5344CB8AC3E}">
        <p14:creationId xmlns:p14="http://schemas.microsoft.com/office/powerpoint/2010/main" val="1582695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B68E0E-89AB-4E66-A8F3-AFAA40763492}" type="slidenum">
              <a:rPr lang="en-GB" smtClean="0"/>
              <a:t>22</a:t>
            </a:fld>
            <a:endParaRPr lang="en-GB"/>
          </a:p>
        </p:txBody>
      </p:sp>
    </p:spTree>
    <p:extLst>
      <p:ext uri="{BB962C8B-B14F-4D97-AF65-F5344CB8AC3E}">
        <p14:creationId xmlns:p14="http://schemas.microsoft.com/office/powerpoint/2010/main" val="3921005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B68E0E-89AB-4E66-A8F3-AFAA40763492}" type="slidenum">
              <a:rPr lang="en-GB" smtClean="0"/>
              <a:t>8</a:t>
            </a:fld>
            <a:endParaRPr lang="en-GB"/>
          </a:p>
        </p:txBody>
      </p:sp>
    </p:spTree>
    <p:extLst>
      <p:ext uri="{BB962C8B-B14F-4D97-AF65-F5344CB8AC3E}">
        <p14:creationId xmlns:p14="http://schemas.microsoft.com/office/powerpoint/2010/main" val="641480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B68E0E-89AB-4E66-A8F3-AFAA40763492}" type="slidenum">
              <a:rPr lang="en-GB" smtClean="0"/>
              <a:t>10</a:t>
            </a:fld>
            <a:endParaRPr lang="en-GB"/>
          </a:p>
        </p:txBody>
      </p:sp>
    </p:spTree>
    <p:extLst>
      <p:ext uri="{BB962C8B-B14F-4D97-AF65-F5344CB8AC3E}">
        <p14:creationId xmlns:p14="http://schemas.microsoft.com/office/powerpoint/2010/main" val="3796230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B68E0E-89AB-4E66-A8F3-AFAA40763492}" type="slidenum">
              <a:rPr lang="en-GB" smtClean="0"/>
              <a:t>11</a:t>
            </a:fld>
            <a:endParaRPr lang="en-GB"/>
          </a:p>
        </p:txBody>
      </p:sp>
    </p:spTree>
    <p:extLst>
      <p:ext uri="{BB962C8B-B14F-4D97-AF65-F5344CB8AC3E}">
        <p14:creationId xmlns:p14="http://schemas.microsoft.com/office/powerpoint/2010/main" val="3444320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B68E0E-89AB-4E66-A8F3-AFAA40763492}" type="slidenum">
              <a:rPr lang="en-GB" smtClean="0"/>
              <a:t>14</a:t>
            </a:fld>
            <a:endParaRPr lang="en-GB"/>
          </a:p>
        </p:txBody>
      </p:sp>
    </p:spTree>
    <p:extLst>
      <p:ext uri="{BB962C8B-B14F-4D97-AF65-F5344CB8AC3E}">
        <p14:creationId xmlns:p14="http://schemas.microsoft.com/office/powerpoint/2010/main" val="2691205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B68E0E-89AB-4E66-A8F3-AFAA40763492}" type="slidenum">
              <a:rPr lang="en-GB" smtClean="0"/>
              <a:t>15</a:t>
            </a:fld>
            <a:endParaRPr lang="en-GB"/>
          </a:p>
        </p:txBody>
      </p:sp>
    </p:spTree>
    <p:extLst>
      <p:ext uri="{BB962C8B-B14F-4D97-AF65-F5344CB8AC3E}">
        <p14:creationId xmlns:p14="http://schemas.microsoft.com/office/powerpoint/2010/main" val="530703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BDE5F2E-CEFC-415B-BF93-1D8EC188FD91}" type="slidenum">
              <a:rPr lang="en-GB" smtClean="0"/>
              <a:t>16</a:t>
            </a:fld>
            <a:endParaRPr lang="en-GB"/>
          </a:p>
        </p:txBody>
      </p:sp>
    </p:spTree>
    <p:extLst>
      <p:ext uri="{BB962C8B-B14F-4D97-AF65-F5344CB8AC3E}">
        <p14:creationId xmlns:p14="http://schemas.microsoft.com/office/powerpoint/2010/main" val="4221639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B68E0E-89AB-4E66-A8F3-AFAA40763492}" type="slidenum">
              <a:rPr lang="en-GB" smtClean="0"/>
              <a:t>17</a:t>
            </a:fld>
            <a:endParaRPr lang="en-GB"/>
          </a:p>
        </p:txBody>
      </p:sp>
    </p:spTree>
    <p:extLst>
      <p:ext uri="{BB962C8B-B14F-4D97-AF65-F5344CB8AC3E}">
        <p14:creationId xmlns:p14="http://schemas.microsoft.com/office/powerpoint/2010/main" val="1593165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B68E0E-89AB-4E66-A8F3-AFAA40763492}" type="slidenum">
              <a:rPr lang="en-GB" smtClean="0"/>
              <a:t>20</a:t>
            </a:fld>
            <a:endParaRPr lang="en-GB"/>
          </a:p>
        </p:txBody>
      </p:sp>
    </p:spTree>
    <p:extLst>
      <p:ext uri="{BB962C8B-B14F-4D97-AF65-F5344CB8AC3E}">
        <p14:creationId xmlns:p14="http://schemas.microsoft.com/office/powerpoint/2010/main" val="789901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CE3A9-C585-165A-F787-4801EF04120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4E22762E-7A43-1F0B-B0E8-40C61563F4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1EAFE13-BE97-ABC6-F88E-C1282A17E6B7}"/>
              </a:ext>
            </a:extLst>
          </p:cNvPr>
          <p:cNvSpPr>
            <a:spLocks noGrp="1"/>
          </p:cNvSpPr>
          <p:nvPr>
            <p:ph type="dt" sz="half" idx="10"/>
          </p:nvPr>
        </p:nvSpPr>
        <p:spPr/>
        <p:txBody>
          <a:bodyPr/>
          <a:lstStyle/>
          <a:p>
            <a:fld id="{50FBDF4D-C2A1-4878-BFF7-CE78FFE4071E}" type="datetimeFigureOut">
              <a:rPr lang="en-GB" smtClean="0"/>
              <a:t>29/05/2025</a:t>
            </a:fld>
            <a:endParaRPr lang="en-GB"/>
          </a:p>
        </p:txBody>
      </p:sp>
      <p:sp>
        <p:nvSpPr>
          <p:cNvPr id="5" name="Footer Placeholder 4">
            <a:extLst>
              <a:ext uri="{FF2B5EF4-FFF2-40B4-BE49-F238E27FC236}">
                <a16:creationId xmlns:a16="http://schemas.microsoft.com/office/drawing/2014/main" id="{6C6C64AF-9BB5-4A7E-FD02-EB6617402C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29F210-D260-A5DA-45D6-AFD58553380F}"/>
              </a:ext>
            </a:extLst>
          </p:cNvPr>
          <p:cNvSpPr>
            <a:spLocks noGrp="1"/>
          </p:cNvSpPr>
          <p:nvPr>
            <p:ph type="sldNum" sz="quarter" idx="12"/>
          </p:nvPr>
        </p:nvSpPr>
        <p:spPr/>
        <p:txBody>
          <a:bodyPr/>
          <a:lstStyle/>
          <a:p>
            <a:fld id="{3876BC34-AAD1-4957-93FE-3C879546408D}" type="slidenum">
              <a:rPr lang="en-GB" smtClean="0"/>
              <a:t>‹nr.›</a:t>
            </a:fld>
            <a:endParaRPr lang="en-GB"/>
          </a:p>
        </p:txBody>
      </p:sp>
    </p:spTree>
    <p:extLst>
      <p:ext uri="{BB962C8B-B14F-4D97-AF65-F5344CB8AC3E}">
        <p14:creationId xmlns:p14="http://schemas.microsoft.com/office/powerpoint/2010/main" val="2862166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23F50-41E3-BF22-B964-D6F3F7E8D9BE}"/>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5D2C425D-7303-B6CA-C43C-C596616E7E6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B33E608-11CA-D03F-86BC-A3B5A18DE0A5}"/>
              </a:ext>
            </a:extLst>
          </p:cNvPr>
          <p:cNvSpPr>
            <a:spLocks noGrp="1"/>
          </p:cNvSpPr>
          <p:nvPr>
            <p:ph type="dt" sz="half" idx="10"/>
          </p:nvPr>
        </p:nvSpPr>
        <p:spPr/>
        <p:txBody>
          <a:bodyPr/>
          <a:lstStyle/>
          <a:p>
            <a:fld id="{50FBDF4D-C2A1-4878-BFF7-CE78FFE4071E}" type="datetimeFigureOut">
              <a:rPr lang="en-GB" smtClean="0"/>
              <a:t>29/05/2025</a:t>
            </a:fld>
            <a:endParaRPr lang="en-GB"/>
          </a:p>
        </p:txBody>
      </p:sp>
      <p:sp>
        <p:nvSpPr>
          <p:cNvPr id="5" name="Footer Placeholder 4">
            <a:extLst>
              <a:ext uri="{FF2B5EF4-FFF2-40B4-BE49-F238E27FC236}">
                <a16:creationId xmlns:a16="http://schemas.microsoft.com/office/drawing/2014/main" id="{FE575D5A-97AF-D031-7EB7-A8A1811C6D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032981-1E0A-90FA-4953-CF6782FF22C2}"/>
              </a:ext>
            </a:extLst>
          </p:cNvPr>
          <p:cNvSpPr>
            <a:spLocks noGrp="1"/>
          </p:cNvSpPr>
          <p:nvPr>
            <p:ph type="sldNum" sz="quarter" idx="12"/>
          </p:nvPr>
        </p:nvSpPr>
        <p:spPr/>
        <p:txBody>
          <a:bodyPr/>
          <a:lstStyle/>
          <a:p>
            <a:fld id="{3876BC34-AAD1-4957-93FE-3C879546408D}" type="slidenum">
              <a:rPr lang="en-GB" smtClean="0"/>
              <a:t>‹nr.›</a:t>
            </a:fld>
            <a:endParaRPr lang="en-GB"/>
          </a:p>
        </p:txBody>
      </p:sp>
    </p:spTree>
    <p:extLst>
      <p:ext uri="{BB962C8B-B14F-4D97-AF65-F5344CB8AC3E}">
        <p14:creationId xmlns:p14="http://schemas.microsoft.com/office/powerpoint/2010/main" val="3763686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3AEC23-5A7E-202B-D556-10D05590E929}"/>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A7B6394D-6F35-2307-386C-BBF60F31EA5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F43ADAB-0065-A9B8-9A91-4CE567B071DC}"/>
              </a:ext>
            </a:extLst>
          </p:cNvPr>
          <p:cNvSpPr>
            <a:spLocks noGrp="1"/>
          </p:cNvSpPr>
          <p:nvPr>
            <p:ph type="dt" sz="half" idx="10"/>
          </p:nvPr>
        </p:nvSpPr>
        <p:spPr/>
        <p:txBody>
          <a:bodyPr/>
          <a:lstStyle/>
          <a:p>
            <a:fld id="{50FBDF4D-C2A1-4878-BFF7-CE78FFE4071E}" type="datetimeFigureOut">
              <a:rPr lang="en-GB" smtClean="0"/>
              <a:t>29/05/2025</a:t>
            </a:fld>
            <a:endParaRPr lang="en-GB"/>
          </a:p>
        </p:txBody>
      </p:sp>
      <p:sp>
        <p:nvSpPr>
          <p:cNvPr id="5" name="Footer Placeholder 4">
            <a:extLst>
              <a:ext uri="{FF2B5EF4-FFF2-40B4-BE49-F238E27FC236}">
                <a16:creationId xmlns:a16="http://schemas.microsoft.com/office/drawing/2014/main" id="{8AE02730-04DE-327C-2256-99A11C8C67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0D5294-B530-24A7-523A-2C256A86D874}"/>
              </a:ext>
            </a:extLst>
          </p:cNvPr>
          <p:cNvSpPr>
            <a:spLocks noGrp="1"/>
          </p:cNvSpPr>
          <p:nvPr>
            <p:ph type="sldNum" sz="quarter" idx="12"/>
          </p:nvPr>
        </p:nvSpPr>
        <p:spPr/>
        <p:txBody>
          <a:bodyPr/>
          <a:lstStyle/>
          <a:p>
            <a:fld id="{3876BC34-AAD1-4957-93FE-3C879546408D}" type="slidenum">
              <a:rPr lang="en-GB" smtClean="0"/>
              <a:t>‹nr.›</a:t>
            </a:fld>
            <a:endParaRPr lang="en-GB"/>
          </a:p>
        </p:txBody>
      </p:sp>
    </p:spTree>
    <p:extLst>
      <p:ext uri="{BB962C8B-B14F-4D97-AF65-F5344CB8AC3E}">
        <p14:creationId xmlns:p14="http://schemas.microsoft.com/office/powerpoint/2010/main" val="986518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52F2127-EBD7-8848-B8B4-DAD7CA931A5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E396B99-1C3E-534F-B516-F100DE2F2778}"/>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pic>
        <p:nvPicPr>
          <p:cNvPr id="10" name="Picture 9">
            <a:extLst>
              <a:ext uri="{FF2B5EF4-FFF2-40B4-BE49-F238E27FC236}">
                <a16:creationId xmlns:a16="http://schemas.microsoft.com/office/drawing/2014/main" id="{6CAAB2EA-8363-5F45-8970-190A7BD6C085}"/>
              </a:ext>
            </a:extLst>
          </p:cNvPr>
          <p:cNvPicPr>
            <a:picLocks noChangeAspect="1"/>
          </p:cNvPicPr>
          <p:nvPr userDrawn="1"/>
        </p:nvPicPr>
        <p:blipFill rotWithShape="1">
          <a:blip r:embed="rId4"/>
          <a:srcRect l="8151" b="33145"/>
          <a:stretch/>
        </p:blipFill>
        <p:spPr>
          <a:xfrm>
            <a:off x="1" y="4480660"/>
            <a:ext cx="3091180" cy="2377341"/>
          </a:xfrm>
          <a:prstGeom prst="rect">
            <a:avLst/>
          </a:prstGeom>
        </p:spPr>
      </p:pic>
      <p:pic>
        <p:nvPicPr>
          <p:cNvPr id="11" name="Picture 10">
            <a:extLst>
              <a:ext uri="{FF2B5EF4-FFF2-40B4-BE49-F238E27FC236}">
                <a16:creationId xmlns:a16="http://schemas.microsoft.com/office/drawing/2014/main" id="{0EE5CE05-CB7F-B34C-8754-EF71B55DB913}"/>
              </a:ext>
            </a:extLst>
          </p:cNvPr>
          <p:cNvPicPr>
            <a:picLocks noChangeAspect="1"/>
          </p:cNvPicPr>
          <p:nvPr userDrawn="1"/>
        </p:nvPicPr>
        <p:blipFill>
          <a:blip r:embed="rId5"/>
          <a:stretch>
            <a:fillRect/>
          </a:stretch>
        </p:blipFill>
        <p:spPr>
          <a:xfrm>
            <a:off x="10445751" y="1519647"/>
            <a:ext cx="1155700" cy="927100"/>
          </a:xfrm>
          <a:prstGeom prst="rect">
            <a:avLst/>
          </a:prstGeom>
        </p:spPr>
      </p:pic>
      <p:sp>
        <p:nvSpPr>
          <p:cNvPr id="2" name="Title 1">
            <a:extLst>
              <a:ext uri="{FF2B5EF4-FFF2-40B4-BE49-F238E27FC236}">
                <a16:creationId xmlns:a16="http://schemas.microsoft.com/office/drawing/2014/main" id="{02BF6DC9-37E3-D144-87B7-81B5E7C27BD8}"/>
              </a:ext>
            </a:extLst>
          </p:cNvPr>
          <p:cNvSpPr>
            <a:spLocks noGrp="1"/>
          </p:cNvSpPr>
          <p:nvPr>
            <p:ph type="title"/>
          </p:nvPr>
        </p:nvSpPr>
        <p:spPr>
          <a:xfrm>
            <a:off x="838200" y="2488688"/>
            <a:ext cx="9403080" cy="1133477"/>
          </a:xfrm>
        </p:spPr>
        <p:txBody>
          <a:bodyPr anchor="b">
            <a:noAutofit/>
          </a:bodyPr>
          <a:lstStyle>
            <a:lvl1pPr>
              <a:defRPr sz="4800">
                <a:solidFill>
                  <a:srgbClr val="193E72"/>
                </a:solidFill>
              </a:defRPr>
            </a:lvl1pPr>
          </a:lstStyle>
          <a:p>
            <a:r>
              <a:rPr lang="en-US" dirty="0"/>
              <a:t>Click to edit Master title</a:t>
            </a:r>
          </a:p>
        </p:txBody>
      </p:sp>
      <p:sp>
        <p:nvSpPr>
          <p:cNvPr id="6" name="Slide Number Placeholder 5">
            <a:extLst>
              <a:ext uri="{FF2B5EF4-FFF2-40B4-BE49-F238E27FC236}">
                <a16:creationId xmlns:a16="http://schemas.microsoft.com/office/drawing/2014/main" id="{35944CE4-06ED-E046-944B-D3D4DDDF1D04}"/>
              </a:ext>
            </a:extLst>
          </p:cNvPr>
          <p:cNvSpPr>
            <a:spLocks noGrp="1"/>
          </p:cNvSpPr>
          <p:nvPr>
            <p:ph type="sldNum" sz="quarter" idx="12"/>
          </p:nvPr>
        </p:nvSpPr>
        <p:spPr/>
        <p:txBody>
          <a:bodyPr/>
          <a:lstStyle>
            <a:lvl1pPr>
              <a:defRPr>
                <a:solidFill>
                  <a:srgbClr val="193E72"/>
                </a:solidFill>
              </a:defRPr>
            </a:lvl1pPr>
          </a:lstStyle>
          <a:p>
            <a:fld id="{EE1A55DE-D795-7B44-9085-719E51EC44B5}" type="slidenum">
              <a:rPr lang="en-US" smtClean="0"/>
              <a:pPr/>
              <a:t>‹nr.›</a:t>
            </a:fld>
            <a:endParaRPr lang="en-US" dirty="0"/>
          </a:p>
        </p:txBody>
      </p:sp>
      <p:pic>
        <p:nvPicPr>
          <p:cNvPr id="12" name="Picture 11">
            <a:extLst>
              <a:ext uri="{FF2B5EF4-FFF2-40B4-BE49-F238E27FC236}">
                <a16:creationId xmlns:a16="http://schemas.microsoft.com/office/drawing/2014/main" id="{D2B8922B-01F1-EC44-9229-2342639B6F2C}"/>
              </a:ext>
            </a:extLst>
          </p:cNvPr>
          <p:cNvPicPr>
            <a:picLocks noChangeAspect="1"/>
          </p:cNvPicPr>
          <p:nvPr userDrawn="1"/>
        </p:nvPicPr>
        <p:blipFill>
          <a:blip r:embed="rId6"/>
          <a:srcRect/>
          <a:stretch/>
        </p:blipFill>
        <p:spPr>
          <a:xfrm>
            <a:off x="320989" y="145915"/>
            <a:ext cx="3960000" cy="606680"/>
          </a:xfrm>
          <a:prstGeom prst="rect">
            <a:avLst/>
          </a:prstGeom>
        </p:spPr>
      </p:pic>
    </p:spTree>
    <p:extLst>
      <p:ext uri="{BB962C8B-B14F-4D97-AF65-F5344CB8AC3E}">
        <p14:creationId xmlns:p14="http://schemas.microsoft.com/office/powerpoint/2010/main" val="3158818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C698D-90BE-9788-652C-51ED9CF2439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DA782C1-44AA-8BB1-D89A-B1E3AA76294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AE551DE-FD94-FD61-AF21-E9C96128A00B}"/>
              </a:ext>
            </a:extLst>
          </p:cNvPr>
          <p:cNvSpPr>
            <a:spLocks noGrp="1"/>
          </p:cNvSpPr>
          <p:nvPr>
            <p:ph type="dt" sz="half" idx="10"/>
          </p:nvPr>
        </p:nvSpPr>
        <p:spPr/>
        <p:txBody>
          <a:bodyPr/>
          <a:lstStyle/>
          <a:p>
            <a:fld id="{50FBDF4D-C2A1-4878-BFF7-CE78FFE4071E}" type="datetimeFigureOut">
              <a:rPr lang="en-GB" smtClean="0"/>
              <a:t>29/05/2025</a:t>
            </a:fld>
            <a:endParaRPr lang="en-GB"/>
          </a:p>
        </p:txBody>
      </p:sp>
      <p:sp>
        <p:nvSpPr>
          <p:cNvPr id="5" name="Footer Placeholder 4">
            <a:extLst>
              <a:ext uri="{FF2B5EF4-FFF2-40B4-BE49-F238E27FC236}">
                <a16:creationId xmlns:a16="http://schemas.microsoft.com/office/drawing/2014/main" id="{99E158DF-EE89-5B7E-6A03-9DB4034DBF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53BC48-C56D-51E1-8952-AF262079551B}"/>
              </a:ext>
            </a:extLst>
          </p:cNvPr>
          <p:cNvSpPr>
            <a:spLocks noGrp="1"/>
          </p:cNvSpPr>
          <p:nvPr>
            <p:ph type="sldNum" sz="quarter" idx="12"/>
          </p:nvPr>
        </p:nvSpPr>
        <p:spPr/>
        <p:txBody>
          <a:bodyPr/>
          <a:lstStyle/>
          <a:p>
            <a:fld id="{3876BC34-AAD1-4957-93FE-3C879546408D}" type="slidenum">
              <a:rPr lang="en-GB" smtClean="0"/>
              <a:t>‹nr.›</a:t>
            </a:fld>
            <a:endParaRPr lang="en-GB"/>
          </a:p>
        </p:txBody>
      </p:sp>
    </p:spTree>
    <p:extLst>
      <p:ext uri="{BB962C8B-B14F-4D97-AF65-F5344CB8AC3E}">
        <p14:creationId xmlns:p14="http://schemas.microsoft.com/office/powerpoint/2010/main" val="330566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E7071-E96B-A3E5-4CC0-BAD0429E4F1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BD9DBEC1-075A-FC60-E60F-5AFBC187AC8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2BBB88C-CEEE-8622-3971-53AA2EC78121}"/>
              </a:ext>
            </a:extLst>
          </p:cNvPr>
          <p:cNvSpPr>
            <a:spLocks noGrp="1"/>
          </p:cNvSpPr>
          <p:nvPr>
            <p:ph type="dt" sz="half" idx="10"/>
          </p:nvPr>
        </p:nvSpPr>
        <p:spPr/>
        <p:txBody>
          <a:bodyPr/>
          <a:lstStyle/>
          <a:p>
            <a:fld id="{50FBDF4D-C2A1-4878-BFF7-CE78FFE4071E}" type="datetimeFigureOut">
              <a:rPr lang="en-GB" smtClean="0"/>
              <a:t>29/05/2025</a:t>
            </a:fld>
            <a:endParaRPr lang="en-GB"/>
          </a:p>
        </p:txBody>
      </p:sp>
      <p:sp>
        <p:nvSpPr>
          <p:cNvPr id="5" name="Footer Placeholder 4">
            <a:extLst>
              <a:ext uri="{FF2B5EF4-FFF2-40B4-BE49-F238E27FC236}">
                <a16:creationId xmlns:a16="http://schemas.microsoft.com/office/drawing/2014/main" id="{A416C23F-C708-AE57-8DC7-580290D3C6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E349F7-E9D0-8B1B-6719-E720BB5684D1}"/>
              </a:ext>
            </a:extLst>
          </p:cNvPr>
          <p:cNvSpPr>
            <a:spLocks noGrp="1"/>
          </p:cNvSpPr>
          <p:nvPr>
            <p:ph type="sldNum" sz="quarter" idx="12"/>
          </p:nvPr>
        </p:nvSpPr>
        <p:spPr/>
        <p:txBody>
          <a:bodyPr/>
          <a:lstStyle/>
          <a:p>
            <a:fld id="{3876BC34-AAD1-4957-93FE-3C879546408D}" type="slidenum">
              <a:rPr lang="en-GB" smtClean="0"/>
              <a:t>‹nr.›</a:t>
            </a:fld>
            <a:endParaRPr lang="en-GB"/>
          </a:p>
        </p:txBody>
      </p:sp>
    </p:spTree>
    <p:extLst>
      <p:ext uri="{BB962C8B-B14F-4D97-AF65-F5344CB8AC3E}">
        <p14:creationId xmlns:p14="http://schemas.microsoft.com/office/powerpoint/2010/main" val="2874628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BC153-11C1-F578-C7AF-BE626B8DBDF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76ACD32-3C85-372D-8E42-4E5969312A0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09E5DACB-4B26-58AF-9A97-4C043BFB1A1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31AFBC9-C442-2BE0-C60F-6952D516C4DB}"/>
              </a:ext>
            </a:extLst>
          </p:cNvPr>
          <p:cNvSpPr>
            <a:spLocks noGrp="1"/>
          </p:cNvSpPr>
          <p:nvPr>
            <p:ph type="dt" sz="half" idx="10"/>
          </p:nvPr>
        </p:nvSpPr>
        <p:spPr/>
        <p:txBody>
          <a:bodyPr/>
          <a:lstStyle/>
          <a:p>
            <a:fld id="{50FBDF4D-C2A1-4878-BFF7-CE78FFE4071E}" type="datetimeFigureOut">
              <a:rPr lang="en-GB" smtClean="0"/>
              <a:t>29/05/2025</a:t>
            </a:fld>
            <a:endParaRPr lang="en-GB"/>
          </a:p>
        </p:txBody>
      </p:sp>
      <p:sp>
        <p:nvSpPr>
          <p:cNvPr id="6" name="Footer Placeholder 5">
            <a:extLst>
              <a:ext uri="{FF2B5EF4-FFF2-40B4-BE49-F238E27FC236}">
                <a16:creationId xmlns:a16="http://schemas.microsoft.com/office/drawing/2014/main" id="{00525E12-9FD4-2EC2-6B58-7B623FDA20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026665-140B-7876-8F35-91AFEABFA692}"/>
              </a:ext>
            </a:extLst>
          </p:cNvPr>
          <p:cNvSpPr>
            <a:spLocks noGrp="1"/>
          </p:cNvSpPr>
          <p:nvPr>
            <p:ph type="sldNum" sz="quarter" idx="12"/>
          </p:nvPr>
        </p:nvSpPr>
        <p:spPr/>
        <p:txBody>
          <a:bodyPr/>
          <a:lstStyle/>
          <a:p>
            <a:fld id="{3876BC34-AAD1-4957-93FE-3C879546408D}" type="slidenum">
              <a:rPr lang="en-GB" smtClean="0"/>
              <a:t>‹nr.›</a:t>
            </a:fld>
            <a:endParaRPr lang="en-GB"/>
          </a:p>
        </p:txBody>
      </p:sp>
    </p:spTree>
    <p:extLst>
      <p:ext uri="{BB962C8B-B14F-4D97-AF65-F5344CB8AC3E}">
        <p14:creationId xmlns:p14="http://schemas.microsoft.com/office/powerpoint/2010/main" val="3833271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02A9E-BD9E-36EC-88FA-6154D66480C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561C1C2A-25C5-03E6-D29D-1433387A88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4D16D92-F812-814F-AFF3-63073AFC100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B8F0BBDB-6E28-4B5A-6C83-FA1AFD1A0D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60B35E4-C1F1-A7AF-06C8-018ED7D20DB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CC141836-E740-3D8A-7762-B54A872CC3A0}"/>
              </a:ext>
            </a:extLst>
          </p:cNvPr>
          <p:cNvSpPr>
            <a:spLocks noGrp="1"/>
          </p:cNvSpPr>
          <p:nvPr>
            <p:ph type="dt" sz="half" idx="10"/>
          </p:nvPr>
        </p:nvSpPr>
        <p:spPr/>
        <p:txBody>
          <a:bodyPr/>
          <a:lstStyle/>
          <a:p>
            <a:fld id="{50FBDF4D-C2A1-4878-BFF7-CE78FFE4071E}" type="datetimeFigureOut">
              <a:rPr lang="en-GB" smtClean="0"/>
              <a:t>29/05/2025</a:t>
            </a:fld>
            <a:endParaRPr lang="en-GB"/>
          </a:p>
        </p:txBody>
      </p:sp>
      <p:sp>
        <p:nvSpPr>
          <p:cNvPr id="8" name="Footer Placeholder 7">
            <a:extLst>
              <a:ext uri="{FF2B5EF4-FFF2-40B4-BE49-F238E27FC236}">
                <a16:creationId xmlns:a16="http://schemas.microsoft.com/office/drawing/2014/main" id="{F36B2BE9-2B5C-CAC4-B46A-EACA28F4396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764E081-21B6-6690-F1EE-E5B9EB6A5FC9}"/>
              </a:ext>
            </a:extLst>
          </p:cNvPr>
          <p:cNvSpPr>
            <a:spLocks noGrp="1"/>
          </p:cNvSpPr>
          <p:nvPr>
            <p:ph type="sldNum" sz="quarter" idx="12"/>
          </p:nvPr>
        </p:nvSpPr>
        <p:spPr/>
        <p:txBody>
          <a:bodyPr/>
          <a:lstStyle/>
          <a:p>
            <a:fld id="{3876BC34-AAD1-4957-93FE-3C879546408D}" type="slidenum">
              <a:rPr lang="en-GB" smtClean="0"/>
              <a:t>‹nr.›</a:t>
            </a:fld>
            <a:endParaRPr lang="en-GB"/>
          </a:p>
        </p:txBody>
      </p:sp>
    </p:spTree>
    <p:extLst>
      <p:ext uri="{BB962C8B-B14F-4D97-AF65-F5344CB8AC3E}">
        <p14:creationId xmlns:p14="http://schemas.microsoft.com/office/powerpoint/2010/main" val="3265138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A308E-B444-180A-41AC-4E45EA9C3C28}"/>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129D7B20-5D3D-68E0-AE30-8626BCB62F38}"/>
              </a:ext>
            </a:extLst>
          </p:cNvPr>
          <p:cNvSpPr>
            <a:spLocks noGrp="1"/>
          </p:cNvSpPr>
          <p:nvPr>
            <p:ph type="dt" sz="half" idx="10"/>
          </p:nvPr>
        </p:nvSpPr>
        <p:spPr/>
        <p:txBody>
          <a:bodyPr/>
          <a:lstStyle/>
          <a:p>
            <a:fld id="{50FBDF4D-C2A1-4878-BFF7-CE78FFE4071E}" type="datetimeFigureOut">
              <a:rPr lang="en-GB" smtClean="0"/>
              <a:t>29/05/2025</a:t>
            </a:fld>
            <a:endParaRPr lang="en-GB"/>
          </a:p>
        </p:txBody>
      </p:sp>
      <p:sp>
        <p:nvSpPr>
          <p:cNvPr id="4" name="Footer Placeholder 3">
            <a:extLst>
              <a:ext uri="{FF2B5EF4-FFF2-40B4-BE49-F238E27FC236}">
                <a16:creationId xmlns:a16="http://schemas.microsoft.com/office/drawing/2014/main" id="{0497CF5C-2D88-C324-0351-828DB5CB2DB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633DCE7-A3B2-AACC-FB04-6B7E758C7657}"/>
              </a:ext>
            </a:extLst>
          </p:cNvPr>
          <p:cNvSpPr>
            <a:spLocks noGrp="1"/>
          </p:cNvSpPr>
          <p:nvPr>
            <p:ph type="sldNum" sz="quarter" idx="12"/>
          </p:nvPr>
        </p:nvSpPr>
        <p:spPr/>
        <p:txBody>
          <a:bodyPr/>
          <a:lstStyle/>
          <a:p>
            <a:fld id="{3876BC34-AAD1-4957-93FE-3C879546408D}" type="slidenum">
              <a:rPr lang="en-GB" smtClean="0"/>
              <a:t>‹nr.›</a:t>
            </a:fld>
            <a:endParaRPr lang="en-GB"/>
          </a:p>
        </p:txBody>
      </p:sp>
    </p:spTree>
    <p:extLst>
      <p:ext uri="{BB962C8B-B14F-4D97-AF65-F5344CB8AC3E}">
        <p14:creationId xmlns:p14="http://schemas.microsoft.com/office/powerpoint/2010/main" val="3895670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E9D613-6551-EDB3-1045-AA2F13E25B35}"/>
              </a:ext>
            </a:extLst>
          </p:cNvPr>
          <p:cNvSpPr>
            <a:spLocks noGrp="1"/>
          </p:cNvSpPr>
          <p:nvPr>
            <p:ph type="dt" sz="half" idx="10"/>
          </p:nvPr>
        </p:nvSpPr>
        <p:spPr/>
        <p:txBody>
          <a:bodyPr/>
          <a:lstStyle/>
          <a:p>
            <a:fld id="{50FBDF4D-C2A1-4878-BFF7-CE78FFE4071E}" type="datetimeFigureOut">
              <a:rPr lang="en-GB" smtClean="0"/>
              <a:t>29/05/2025</a:t>
            </a:fld>
            <a:endParaRPr lang="en-GB"/>
          </a:p>
        </p:txBody>
      </p:sp>
      <p:sp>
        <p:nvSpPr>
          <p:cNvPr id="3" name="Footer Placeholder 2">
            <a:extLst>
              <a:ext uri="{FF2B5EF4-FFF2-40B4-BE49-F238E27FC236}">
                <a16:creationId xmlns:a16="http://schemas.microsoft.com/office/drawing/2014/main" id="{B3D8DF1A-8351-46B5-5F61-4BA688FBF65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629756C-73AF-0A06-B8A8-62856CAE8F49}"/>
              </a:ext>
            </a:extLst>
          </p:cNvPr>
          <p:cNvSpPr>
            <a:spLocks noGrp="1"/>
          </p:cNvSpPr>
          <p:nvPr>
            <p:ph type="sldNum" sz="quarter" idx="12"/>
          </p:nvPr>
        </p:nvSpPr>
        <p:spPr/>
        <p:txBody>
          <a:bodyPr/>
          <a:lstStyle/>
          <a:p>
            <a:fld id="{3876BC34-AAD1-4957-93FE-3C879546408D}" type="slidenum">
              <a:rPr lang="en-GB" smtClean="0"/>
              <a:t>‹nr.›</a:t>
            </a:fld>
            <a:endParaRPr lang="en-GB"/>
          </a:p>
        </p:txBody>
      </p:sp>
    </p:spTree>
    <p:extLst>
      <p:ext uri="{BB962C8B-B14F-4D97-AF65-F5344CB8AC3E}">
        <p14:creationId xmlns:p14="http://schemas.microsoft.com/office/powerpoint/2010/main" val="416742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FF94F-AEE3-E3C3-0997-F741AFD413E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42D8C3F4-0EE3-2ECF-6FFF-2EFF0F4257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6B64A73-0BD5-A475-1F7F-BBD1B5B056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B8992CF-F619-1B42-2293-1179929FBFE9}"/>
              </a:ext>
            </a:extLst>
          </p:cNvPr>
          <p:cNvSpPr>
            <a:spLocks noGrp="1"/>
          </p:cNvSpPr>
          <p:nvPr>
            <p:ph type="dt" sz="half" idx="10"/>
          </p:nvPr>
        </p:nvSpPr>
        <p:spPr/>
        <p:txBody>
          <a:bodyPr/>
          <a:lstStyle/>
          <a:p>
            <a:fld id="{50FBDF4D-C2A1-4878-BFF7-CE78FFE4071E}" type="datetimeFigureOut">
              <a:rPr lang="en-GB" smtClean="0"/>
              <a:t>29/05/2025</a:t>
            </a:fld>
            <a:endParaRPr lang="en-GB"/>
          </a:p>
        </p:txBody>
      </p:sp>
      <p:sp>
        <p:nvSpPr>
          <p:cNvPr id="6" name="Footer Placeholder 5">
            <a:extLst>
              <a:ext uri="{FF2B5EF4-FFF2-40B4-BE49-F238E27FC236}">
                <a16:creationId xmlns:a16="http://schemas.microsoft.com/office/drawing/2014/main" id="{ADCF99A3-9020-527A-9A6C-16938E2C98E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A5CD2F-9CDF-9879-B39A-30FE7DFC0FB9}"/>
              </a:ext>
            </a:extLst>
          </p:cNvPr>
          <p:cNvSpPr>
            <a:spLocks noGrp="1"/>
          </p:cNvSpPr>
          <p:nvPr>
            <p:ph type="sldNum" sz="quarter" idx="12"/>
          </p:nvPr>
        </p:nvSpPr>
        <p:spPr/>
        <p:txBody>
          <a:bodyPr/>
          <a:lstStyle/>
          <a:p>
            <a:fld id="{3876BC34-AAD1-4957-93FE-3C879546408D}" type="slidenum">
              <a:rPr lang="en-GB" smtClean="0"/>
              <a:t>‹nr.›</a:t>
            </a:fld>
            <a:endParaRPr lang="en-GB"/>
          </a:p>
        </p:txBody>
      </p:sp>
    </p:spTree>
    <p:extLst>
      <p:ext uri="{BB962C8B-B14F-4D97-AF65-F5344CB8AC3E}">
        <p14:creationId xmlns:p14="http://schemas.microsoft.com/office/powerpoint/2010/main" val="2441808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4F6FA-CB06-919C-7FF3-F58054ECA45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5E6BE5AA-A67A-4307-7650-D24AE417E7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4430084-807B-476E-3BBC-ACE34685D7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CEB0944-3B8F-7052-B3A6-2D23206D81EC}"/>
              </a:ext>
            </a:extLst>
          </p:cNvPr>
          <p:cNvSpPr>
            <a:spLocks noGrp="1"/>
          </p:cNvSpPr>
          <p:nvPr>
            <p:ph type="dt" sz="half" idx="10"/>
          </p:nvPr>
        </p:nvSpPr>
        <p:spPr/>
        <p:txBody>
          <a:bodyPr/>
          <a:lstStyle/>
          <a:p>
            <a:fld id="{50FBDF4D-C2A1-4878-BFF7-CE78FFE4071E}" type="datetimeFigureOut">
              <a:rPr lang="en-GB" smtClean="0"/>
              <a:t>29/05/2025</a:t>
            </a:fld>
            <a:endParaRPr lang="en-GB"/>
          </a:p>
        </p:txBody>
      </p:sp>
      <p:sp>
        <p:nvSpPr>
          <p:cNvPr id="6" name="Footer Placeholder 5">
            <a:extLst>
              <a:ext uri="{FF2B5EF4-FFF2-40B4-BE49-F238E27FC236}">
                <a16:creationId xmlns:a16="http://schemas.microsoft.com/office/drawing/2014/main" id="{4BE57D49-23E2-A3F2-E4EC-D3FED3869F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0C26E0-1E50-1383-472D-F93FD9F99B5E}"/>
              </a:ext>
            </a:extLst>
          </p:cNvPr>
          <p:cNvSpPr>
            <a:spLocks noGrp="1"/>
          </p:cNvSpPr>
          <p:nvPr>
            <p:ph type="sldNum" sz="quarter" idx="12"/>
          </p:nvPr>
        </p:nvSpPr>
        <p:spPr/>
        <p:txBody>
          <a:bodyPr/>
          <a:lstStyle/>
          <a:p>
            <a:fld id="{3876BC34-AAD1-4957-93FE-3C879546408D}" type="slidenum">
              <a:rPr lang="en-GB" smtClean="0"/>
              <a:t>‹nr.›</a:t>
            </a:fld>
            <a:endParaRPr lang="en-GB"/>
          </a:p>
        </p:txBody>
      </p:sp>
    </p:spTree>
    <p:extLst>
      <p:ext uri="{BB962C8B-B14F-4D97-AF65-F5344CB8AC3E}">
        <p14:creationId xmlns:p14="http://schemas.microsoft.com/office/powerpoint/2010/main" val="4032847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F2E777-D552-7669-2D6A-599E58EACB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0812C41C-E27D-4B12-FDDE-4B39430159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5819E71-A531-DC52-2383-88652A831C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0FBDF4D-C2A1-4878-BFF7-CE78FFE4071E}" type="datetimeFigureOut">
              <a:rPr lang="en-GB" smtClean="0"/>
              <a:t>29/05/2025</a:t>
            </a:fld>
            <a:endParaRPr lang="en-GB"/>
          </a:p>
        </p:txBody>
      </p:sp>
      <p:sp>
        <p:nvSpPr>
          <p:cNvPr id="5" name="Footer Placeholder 4">
            <a:extLst>
              <a:ext uri="{FF2B5EF4-FFF2-40B4-BE49-F238E27FC236}">
                <a16:creationId xmlns:a16="http://schemas.microsoft.com/office/drawing/2014/main" id="{640F0DDD-FAC3-0494-15FC-3D3461056B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913095B-4DA4-C06D-9910-0C861B0708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876BC34-AAD1-4957-93FE-3C879546408D}" type="slidenum">
              <a:rPr lang="en-GB" smtClean="0"/>
              <a:t>‹nr.›</a:t>
            </a:fld>
            <a:endParaRPr lang="en-GB"/>
          </a:p>
        </p:txBody>
      </p:sp>
    </p:spTree>
    <p:extLst>
      <p:ext uri="{BB962C8B-B14F-4D97-AF65-F5344CB8AC3E}">
        <p14:creationId xmlns:p14="http://schemas.microsoft.com/office/powerpoint/2010/main" val="342467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mailto:Ian.Involvedandequal@gmail.com" TargetMode="External"/><Relationship Id="rId2" Type="http://schemas.openxmlformats.org/officeDocument/2006/relationships/hyperlink" Target="mailto:Pebbles0906@gmail.com" TargetMode="Externa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mailto:chris.lloydadvisory@gmail.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oproductioncollective.co.uk/"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hyperlink" Target="http://www.invo.org.uk/"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hyperlink" Target="https://spotlight.leeds.ac.uk/world-changers/empowering-communities/"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DE2600-5936-5943-9ED3-7484CD747AD3}"/>
              </a:ext>
            </a:extLst>
          </p:cNvPr>
          <p:cNvSpPr>
            <a:spLocks noGrp="1"/>
          </p:cNvSpPr>
          <p:nvPr>
            <p:ph type="title"/>
          </p:nvPr>
        </p:nvSpPr>
        <p:spPr>
          <a:xfrm>
            <a:off x="1016876" y="2709405"/>
            <a:ext cx="9403080" cy="1133477"/>
          </a:xfrm>
        </p:spPr>
        <p:txBody>
          <a:bodyPr/>
          <a:lstStyle/>
          <a:p>
            <a:r>
              <a:rPr lang="en-US" sz="4800" b="1" i="1" dirty="0">
                <a:solidFill>
                  <a:schemeClr val="accent1"/>
                </a:solidFill>
                <a:effectLst/>
                <a:latin typeface="Arial" panose="020B0604020202020204" pitchFamily="34" charset="0"/>
              </a:rPr>
              <a:t>‘</a:t>
            </a:r>
            <a:r>
              <a:rPr lang="en-US" sz="3600" b="1" i="1" dirty="0">
                <a:solidFill>
                  <a:schemeClr val="accent1"/>
                </a:solidFill>
                <a:effectLst/>
                <a:latin typeface="Arial" panose="020B0604020202020204" pitchFamily="34" charset="0"/>
              </a:rPr>
              <a:t>Hard to reach? How hard are you trying?</a:t>
            </a:r>
            <a:br>
              <a:rPr lang="en-US" sz="4800" b="1" i="1" dirty="0">
                <a:solidFill>
                  <a:schemeClr val="accent1"/>
                </a:solidFill>
                <a:effectLst/>
                <a:latin typeface="Arial" panose="020B0604020202020204" pitchFamily="34" charset="0"/>
              </a:rPr>
            </a:br>
            <a:br>
              <a:rPr lang="en-US" sz="3200" b="1" i="1" dirty="0">
                <a:solidFill>
                  <a:schemeClr val="accent1"/>
                </a:solidFill>
                <a:effectLst/>
                <a:latin typeface="Arial" panose="020B0604020202020204" pitchFamily="34" charset="0"/>
              </a:rPr>
            </a:br>
            <a:r>
              <a:rPr lang="en-US" sz="2800" b="1" i="1" dirty="0">
                <a:solidFill>
                  <a:schemeClr val="accent1"/>
                </a:solidFill>
                <a:latin typeface="Arial" panose="020B0604020202020204" pitchFamily="34" charset="0"/>
              </a:rPr>
              <a:t>A</a:t>
            </a:r>
            <a:r>
              <a:rPr lang="en-US" sz="2800" b="1" i="1" dirty="0">
                <a:solidFill>
                  <a:schemeClr val="accent1"/>
                </a:solidFill>
                <a:effectLst/>
                <a:latin typeface="Arial" panose="020B0604020202020204" pitchFamily="34" charset="0"/>
              </a:rPr>
              <a:t>n interactive workshop that will explore co-production in PPI that is inclusive, and results in real changes’</a:t>
            </a:r>
            <a:endParaRPr lang="en-US" sz="2800" dirty="0">
              <a:solidFill>
                <a:schemeClr val="accent1"/>
              </a:solidFill>
            </a:endParaRPr>
          </a:p>
        </p:txBody>
      </p:sp>
      <p:sp>
        <p:nvSpPr>
          <p:cNvPr id="4" name="TextBox 3">
            <a:extLst>
              <a:ext uri="{FF2B5EF4-FFF2-40B4-BE49-F238E27FC236}">
                <a16:creationId xmlns:a16="http://schemas.microsoft.com/office/drawing/2014/main" id="{C120C1F8-FD61-E54F-9E0D-150FDFE5A459}"/>
              </a:ext>
            </a:extLst>
          </p:cNvPr>
          <p:cNvSpPr txBox="1"/>
          <p:nvPr/>
        </p:nvSpPr>
        <p:spPr>
          <a:xfrm>
            <a:off x="1410620" y="4214647"/>
            <a:ext cx="10652019" cy="830997"/>
          </a:xfrm>
          <a:prstGeom prst="rect">
            <a:avLst/>
          </a:prstGeom>
          <a:noFill/>
        </p:spPr>
        <p:txBody>
          <a:bodyPr wrap="none" rtlCol="0">
            <a:spAutoFit/>
          </a:bodyPr>
          <a:lstStyle/>
          <a:p>
            <a:r>
              <a:rPr lang="en-GB" sz="1600" dirty="0">
                <a:latin typeface="Arial" panose="020B0604020202020204" pitchFamily="34" charset="0"/>
                <a:cs typeface="Arial" panose="020B0604020202020204" pitchFamily="34" charset="0"/>
              </a:rPr>
              <a:t>Sandra Atkinson	NIHR ARC NENC Public Advisory Network, RDN Research Champion, Involved and Equal CIC</a:t>
            </a:r>
          </a:p>
          <a:p>
            <a:r>
              <a:rPr lang="en-GB" sz="1600" dirty="0">
                <a:latin typeface="Arial" panose="020B0604020202020204" pitchFamily="34" charset="0"/>
                <a:cs typeface="Arial" panose="020B0604020202020204" pitchFamily="34" charset="0"/>
              </a:rPr>
              <a:t>Ian Atkinson	NIHR ARC NENC Public Advisory Network, RDN Research Champion, Involved and Equal CIC</a:t>
            </a:r>
          </a:p>
          <a:p>
            <a:r>
              <a:rPr lang="en-GB" sz="1600" dirty="0">
                <a:latin typeface="Arial" panose="020B0604020202020204" pitchFamily="34" charset="0"/>
                <a:cs typeface="Arial" panose="020B0604020202020204" pitchFamily="34" charset="0"/>
              </a:rPr>
              <a:t>Chris Lloyd 	NIHR ARC NENC Public Advisory Network, RDN Research Champion</a:t>
            </a:r>
          </a:p>
        </p:txBody>
      </p:sp>
    </p:spTree>
    <p:extLst>
      <p:ext uri="{BB962C8B-B14F-4D97-AF65-F5344CB8AC3E}">
        <p14:creationId xmlns:p14="http://schemas.microsoft.com/office/powerpoint/2010/main" val="551790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CF7E8-5010-358F-9B76-640E1BCA4B7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3213BA8-094B-6D97-E130-7D25A72AA00A}"/>
              </a:ext>
            </a:extLst>
          </p:cNvPr>
          <p:cNvSpPr txBox="1"/>
          <p:nvPr/>
        </p:nvSpPr>
        <p:spPr>
          <a:xfrm>
            <a:off x="1773573" y="889843"/>
            <a:ext cx="8981185" cy="5078313"/>
          </a:xfrm>
          <a:prstGeom prst="rect">
            <a:avLst/>
          </a:prstGeom>
          <a:noFill/>
        </p:spPr>
        <p:txBody>
          <a:bodyPr wrap="square" rtlCol="0">
            <a:spAutoFit/>
          </a:bodyPr>
          <a:lstStyle/>
          <a:p>
            <a:pPr algn="l" fontAlgn="base"/>
            <a:r>
              <a:rPr lang="en-GB" sz="1800" b="1" dirty="0">
                <a:solidFill>
                  <a:schemeClr val="tx2">
                    <a:lumMod val="75000"/>
                    <a:lumOff val="25000"/>
                  </a:schemeClr>
                </a:solidFill>
                <a:effectLst/>
                <a:latin typeface="Calibri" panose="020F0502020204030204" pitchFamily="34" charset="0"/>
                <a:ea typeface="Calibri" panose="020F0502020204030204" pitchFamily="34" charset="0"/>
              </a:rPr>
              <a:t>Voluntary Organisation Network North East  </a:t>
            </a:r>
            <a:r>
              <a:rPr lang="en-GB" sz="1800" b="1" dirty="0">
                <a:effectLst/>
                <a:latin typeface="Calibri" panose="020F0502020204030204" pitchFamily="34" charset="0"/>
                <a:ea typeface="Calibri" panose="020F0502020204030204" pitchFamily="34" charset="0"/>
              </a:rPr>
              <a:t>(VONNE)</a:t>
            </a:r>
          </a:p>
          <a:p>
            <a:pPr algn="l" fontAlgn="base"/>
            <a:r>
              <a:rPr lang="en-GB" sz="1800" dirty="0">
                <a:solidFill>
                  <a:schemeClr val="tx2">
                    <a:lumMod val="75000"/>
                    <a:lumOff val="25000"/>
                  </a:schemeClr>
                </a:solidFill>
              </a:rPr>
              <a:t>Voluntary, Community and Social Enterprise </a:t>
            </a:r>
            <a:r>
              <a:rPr lang="en-GB" sz="1800" dirty="0"/>
              <a:t>(VCSE)</a:t>
            </a:r>
            <a:r>
              <a:rPr lang="en-GB" b="0" i="0" dirty="0">
                <a:solidFill>
                  <a:schemeClr val="tx2">
                    <a:lumMod val="90000"/>
                    <a:lumOff val="10000"/>
                  </a:schemeClr>
                </a:solidFill>
                <a:effectLst/>
                <a:latin typeface="Arial" panose="020B0604020202020204" pitchFamily="34" charset="0"/>
                <a:cs typeface="Arial" panose="020B0604020202020204" pitchFamily="34" charset="0"/>
              </a:rPr>
              <a:t> </a:t>
            </a:r>
            <a:r>
              <a:rPr lang="en-GB" b="0" i="0" dirty="0">
                <a:solidFill>
                  <a:schemeClr val="tx2">
                    <a:lumMod val="75000"/>
                    <a:lumOff val="25000"/>
                  </a:schemeClr>
                </a:solidFill>
                <a:effectLst/>
                <a:latin typeface="Arial" panose="020B0604020202020204" pitchFamily="34" charset="0"/>
                <a:cs typeface="Arial" panose="020B0604020202020204" pitchFamily="34" charset="0"/>
              </a:rPr>
              <a:t>Research Partnerships support at VONNE aims to provide a single point of contact for researchers and VCSE organisations who are interested in collaborating on health and care-focussed research.</a:t>
            </a:r>
          </a:p>
          <a:p>
            <a:pPr algn="l" fontAlgn="base"/>
            <a:endParaRPr lang="en-GB" b="0" i="0" dirty="0">
              <a:solidFill>
                <a:schemeClr val="tx2">
                  <a:lumMod val="75000"/>
                  <a:lumOff val="25000"/>
                </a:schemeClr>
              </a:solidFill>
              <a:effectLst/>
              <a:latin typeface="Arial" panose="020B0604020202020204" pitchFamily="34" charset="0"/>
              <a:cs typeface="Arial" panose="020B0604020202020204" pitchFamily="34" charset="0"/>
            </a:endParaRPr>
          </a:p>
          <a:p>
            <a:pPr algn="l" fontAlgn="base"/>
            <a:r>
              <a:rPr lang="en-GB" b="0" i="0" dirty="0">
                <a:solidFill>
                  <a:schemeClr val="tx2">
                    <a:lumMod val="75000"/>
                    <a:lumOff val="25000"/>
                  </a:schemeClr>
                </a:solidFill>
                <a:effectLst/>
                <a:latin typeface="Arial" panose="020B0604020202020204" pitchFamily="34" charset="0"/>
                <a:cs typeface="Arial" panose="020B0604020202020204" pitchFamily="34" charset="0"/>
              </a:rPr>
              <a:t>Drawing on insights from partners and people in the VCSE and research sectors, our Research Partnerships work focuses on:</a:t>
            </a:r>
          </a:p>
          <a:p>
            <a:pPr algn="l" fontAlgn="base"/>
            <a:endParaRPr lang="en-GB" b="0" i="0" dirty="0">
              <a:solidFill>
                <a:schemeClr val="tx2">
                  <a:lumMod val="75000"/>
                  <a:lumOff val="25000"/>
                </a:schemeClr>
              </a:solidFill>
              <a:effectLst/>
              <a:latin typeface="Arial" panose="020B0604020202020204" pitchFamily="34" charset="0"/>
              <a:cs typeface="Arial" panose="020B0604020202020204" pitchFamily="34" charset="0"/>
            </a:endParaRPr>
          </a:p>
          <a:p>
            <a:pPr algn="l" fontAlgn="base">
              <a:buFont typeface="Arial" panose="020B0604020202020204" pitchFamily="34" charset="0"/>
              <a:buChar char="•"/>
            </a:pPr>
            <a:r>
              <a:rPr lang="en-GB" b="0" i="0" dirty="0">
                <a:solidFill>
                  <a:schemeClr val="tx2">
                    <a:lumMod val="75000"/>
                    <a:lumOff val="25000"/>
                  </a:schemeClr>
                </a:solidFill>
                <a:effectLst/>
                <a:latin typeface="Arial" panose="020B0604020202020204" pitchFamily="34" charset="0"/>
                <a:cs typeface="Arial" panose="020B0604020202020204" pitchFamily="34" charset="0"/>
              </a:rPr>
              <a:t>Supporting partners to connect and develop ways of working together based on reciprocity and sustainability.</a:t>
            </a:r>
          </a:p>
          <a:p>
            <a:pPr algn="l" fontAlgn="base">
              <a:buFont typeface="Arial" panose="020B0604020202020204" pitchFamily="34" charset="0"/>
              <a:buChar char="•"/>
            </a:pPr>
            <a:r>
              <a:rPr lang="en-GB" b="0" i="0" dirty="0">
                <a:solidFill>
                  <a:schemeClr val="tx2">
                    <a:lumMod val="75000"/>
                    <a:lumOff val="25000"/>
                  </a:schemeClr>
                </a:solidFill>
                <a:effectLst/>
                <a:latin typeface="Arial" panose="020B0604020202020204" pitchFamily="34" charset="0"/>
                <a:cs typeface="Arial" panose="020B0604020202020204" pitchFamily="34" charset="0"/>
              </a:rPr>
              <a:t>Building capacity for partnerships by developing shared expectations and enhancing skills and knowledge.</a:t>
            </a:r>
          </a:p>
          <a:p>
            <a:pPr algn="l" fontAlgn="base"/>
            <a:r>
              <a:rPr lang="en-GB" b="0" i="0" dirty="0">
                <a:solidFill>
                  <a:schemeClr val="tx2">
                    <a:lumMod val="75000"/>
                    <a:lumOff val="25000"/>
                  </a:schemeClr>
                </a:solidFill>
                <a:effectLst/>
                <a:latin typeface="Arial" panose="020B0604020202020204" pitchFamily="34" charset="0"/>
                <a:cs typeface="Arial" panose="020B0604020202020204" pitchFamily="34" charset="0"/>
              </a:rPr>
              <a:t>Oversight and strategic direction for this work is provided by a steering group with representation from funding NIHR organisations funding the role, VONNE and Cumbria  </a:t>
            </a:r>
            <a:r>
              <a:rPr lang="en-GB" sz="1800" dirty="0">
                <a:solidFill>
                  <a:schemeClr val="tx2">
                    <a:lumMod val="75000"/>
                    <a:lumOff val="25000"/>
                  </a:schemeClr>
                </a:solidFill>
              </a:rPr>
              <a:t>Community and Voluntary Sector </a:t>
            </a:r>
            <a:r>
              <a:rPr lang="en-GB" sz="1800" dirty="0"/>
              <a:t>(CVS)</a:t>
            </a:r>
            <a:r>
              <a:rPr lang="en-GB" b="0" i="0" dirty="0">
                <a:effectLst/>
                <a:latin typeface="Arial" panose="020B0604020202020204" pitchFamily="34" charset="0"/>
                <a:cs typeface="Arial" panose="020B0604020202020204" pitchFamily="34" charset="0"/>
              </a:rPr>
              <a:t>.  </a:t>
            </a:r>
            <a:r>
              <a:rPr lang="en-GB" b="0" i="0" dirty="0">
                <a:solidFill>
                  <a:schemeClr val="tx2">
                    <a:lumMod val="75000"/>
                    <a:lumOff val="25000"/>
                  </a:schemeClr>
                </a:solidFill>
                <a:effectLst/>
                <a:latin typeface="Arial" panose="020B0604020202020204" pitchFamily="34" charset="0"/>
                <a:cs typeface="Arial" panose="020B0604020202020204" pitchFamily="34" charset="0"/>
              </a:rPr>
              <a:t>A working group including representatives from the Creating Connections Network meet bi-monthly to provide guidance on the delivery of programme activities.</a:t>
            </a:r>
          </a:p>
        </p:txBody>
      </p:sp>
      <p:sp>
        <p:nvSpPr>
          <p:cNvPr id="4" name="Title 1">
            <a:extLst>
              <a:ext uri="{FF2B5EF4-FFF2-40B4-BE49-F238E27FC236}">
                <a16:creationId xmlns:a16="http://schemas.microsoft.com/office/drawing/2014/main" id="{3AE54675-ABF1-A441-B1C5-4188D332E240}"/>
              </a:ext>
            </a:extLst>
          </p:cNvPr>
          <p:cNvSpPr>
            <a:spLocks noGrp="1"/>
          </p:cNvSpPr>
          <p:nvPr>
            <p:ph type="title"/>
          </p:nvPr>
        </p:nvSpPr>
        <p:spPr>
          <a:xfrm>
            <a:off x="4789488" y="92075"/>
            <a:ext cx="7240587" cy="601663"/>
          </a:xfrm>
        </p:spPr>
        <p:txBody>
          <a:bodyPr/>
          <a:lstStyle/>
          <a:p>
            <a:r>
              <a:rPr lang="en-GB" sz="3200" b="1" dirty="0">
                <a:effectLst/>
                <a:latin typeface="Calibri" panose="020F0502020204030204" pitchFamily="34" charset="0"/>
                <a:ea typeface="Calibri" panose="020F0502020204030204" pitchFamily="34" charset="0"/>
              </a:rPr>
              <a:t>Hard to reach Communities and Groups</a:t>
            </a:r>
            <a:endParaRPr lang="en-GB" sz="3200" dirty="0"/>
          </a:p>
        </p:txBody>
      </p:sp>
    </p:spTree>
    <p:extLst>
      <p:ext uri="{BB962C8B-B14F-4D97-AF65-F5344CB8AC3E}">
        <p14:creationId xmlns:p14="http://schemas.microsoft.com/office/powerpoint/2010/main" val="1707441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05017-6EE7-3904-9291-5FE1B574CD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7BC113-B867-2CCC-5E54-781043AB5999}"/>
              </a:ext>
            </a:extLst>
          </p:cNvPr>
          <p:cNvSpPr>
            <a:spLocks noGrp="1"/>
          </p:cNvSpPr>
          <p:nvPr>
            <p:ph type="title"/>
          </p:nvPr>
        </p:nvSpPr>
        <p:spPr>
          <a:xfrm>
            <a:off x="4831466" y="82220"/>
            <a:ext cx="7240929" cy="601173"/>
          </a:xfrm>
        </p:spPr>
        <p:txBody>
          <a:bodyPr/>
          <a:lstStyle/>
          <a:p>
            <a:r>
              <a:rPr lang="en-GB" sz="3200" b="1" dirty="0">
                <a:effectLst/>
                <a:latin typeface="Calibri" panose="020F0502020204030204" pitchFamily="34" charset="0"/>
                <a:ea typeface="Calibri" panose="020F0502020204030204" pitchFamily="34" charset="0"/>
              </a:rPr>
              <a:t>Plan to Succeed</a:t>
            </a:r>
            <a:endParaRPr lang="en-GB" sz="3200" dirty="0"/>
          </a:p>
        </p:txBody>
      </p:sp>
      <p:sp>
        <p:nvSpPr>
          <p:cNvPr id="3" name="TextBox 2">
            <a:extLst>
              <a:ext uri="{FF2B5EF4-FFF2-40B4-BE49-F238E27FC236}">
                <a16:creationId xmlns:a16="http://schemas.microsoft.com/office/drawing/2014/main" id="{DCEC68FE-7D04-45C4-3A1C-418F79910FE5}"/>
              </a:ext>
            </a:extLst>
          </p:cNvPr>
          <p:cNvSpPr txBox="1"/>
          <p:nvPr/>
        </p:nvSpPr>
        <p:spPr>
          <a:xfrm>
            <a:off x="1504709" y="2553664"/>
            <a:ext cx="10069975" cy="3539430"/>
          </a:xfrm>
          <a:prstGeom prst="rect">
            <a:avLst/>
          </a:prstGeom>
          <a:noFill/>
        </p:spPr>
        <p:txBody>
          <a:bodyPr wrap="square" rtlCol="0">
            <a:spAutoFit/>
          </a:bodyPr>
          <a:lstStyle/>
          <a:p>
            <a:pPr marL="514350" indent="-514350">
              <a:buFontTx/>
              <a:buAutoNum type="arabicPeriod"/>
            </a:pPr>
            <a:r>
              <a:rPr lang="en-GB" sz="3200" dirty="0"/>
              <a:t>Could you share with us information about a research programme did not go to plan?</a:t>
            </a:r>
          </a:p>
          <a:p>
            <a:pPr marL="514350" indent="-514350">
              <a:buFontTx/>
              <a:buAutoNum type="arabicPeriod"/>
            </a:pPr>
            <a:endParaRPr lang="en-GB" sz="3200" dirty="0"/>
          </a:p>
          <a:p>
            <a:pPr marL="514350" indent="-514350">
              <a:buFontTx/>
              <a:buAutoNum type="arabicPeriod"/>
            </a:pPr>
            <a:r>
              <a:rPr lang="en-GB" sz="3200" dirty="0"/>
              <a:t>Based on co-production and design, what could you do differently?</a:t>
            </a:r>
          </a:p>
          <a:p>
            <a:pPr marL="514350" indent="-514350">
              <a:buAutoNum type="arabicPeriod"/>
            </a:pPr>
            <a:endParaRPr lang="en-GB" sz="3200" dirty="0">
              <a:solidFill>
                <a:schemeClr val="tx2">
                  <a:lumMod val="90000"/>
                  <a:lumOff val="10000"/>
                </a:schemeClr>
              </a:solidFill>
            </a:endParaRPr>
          </a:p>
          <a:p>
            <a:pPr marL="514350" indent="-514350">
              <a:buAutoNum type="arabicPeriod"/>
            </a:pPr>
            <a:endParaRPr lang="en-GB" sz="3200" dirty="0">
              <a:solidFill>
                <a:schemeClr val="tx2">
                  <a:lumMod val="90000"/>
                  <a:lumOff val="10000"/>
                </a:schemeClr>
              </a:solidFill>
            </a:endParaRPr>
          </a:p>
        </p:txBody>
      </p:sp>
      <p:sp>
        <p:nvSpPr>
          <p:cNvPr id="4" name="TextBox 3">
            <a:extLst>
              <a:ext uri="{FF2B5EF4-FFF2-40B4-BE49-F238E27FC236}">
                <a16:creationId xmlns:a16="http://schemas.microsoft.com/office/drawing/2014/main" id="{C5DA2D54-ED6A-7A4A-9DAB-CE9393A5FA61}"/>
              </a:ext>
            </a:extLst>
          </p:cNvPr>
          <p:cNvSpPr txBox="1"/>
          <p:nvPr/>
        </p:nvSpPr>
        <p:spPr>
          <a:xfrm>
            <a:off x="1504709" y="1439916"/>
            <a:ext cx="3760974" cy="523220"/>
          </a:xfrm>
          <a:prstGeom prst="rect">
            <a:avLst/>
          </a:prstGeom>
          <a:noFill/>
        </p:spPr>
        <p:txBody>
          <a:bodyPr wrap="square" rtlCol="0">
            <a:spAutoFit/>
          </a:bodyPr>
          <a:lstStyle/>
          <a:p>
            <a:r>
              <a:rPr lang="en-US" sz="2800" dirty="0">
                <a:solidFill>
                  <a:schemeClr val="tx2">
                    <a:lumMod val="90000"/>
                    <a:lumOff val="10000"/>
                  </a:schemeClr>
                </a:solidFill>
              </a:rPr>
              <a:t>Discuss and feedback</a:t>
            </a:r>
          </a:p>
        </p:txBody>
      </p:sp>
    </p:spTree>
    <p:extLst>
      <p:ext uri="{BB962C8B-B14F-4D97-AF65-F5344CB8AC3E}">
        <p14:creationId xmlns:p14="http://schemas.microsoft.com/office/powerpoint/2010/main" val="1455229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05017-6EE7-3904-9291-5FE1B574CD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7BC113-B867-2CCC-5E54-781043AB5999}"/>
              </a:ext>
            </a:extLst>
          </p:cNvPr>
          <p:cNvSpPr>
            <a:spLocks noGrp="1"/>
          </p:cNvSpPr>
          <p:nvPr>
            <p:ph type="title"/>
          </p:nvPr>
        </p:nvSpPr>
        <p:spPr>
          <a:xfrm>
            <a:off x="4831466" y="208344"/>
            <a:ext cx="7240929" cy="601173"/>
          </a:xfrm>
        </p:spPr>
        <p:txBody>
          <a:bodyPr/>
          <a:lstStyle/>
          <a:p>
            <a:r>
              <a:rPr lang="en-GB" sz="3600" b="1" dirty="0">
                <a:effectLst/>
                <a:latin typeface="Calibri" panose="020F0502020204030204" pitchFamily="34" charset="0"/>
                <a:ea typeface="Calibri" panose="020F0502020204030204" pitchFamily="34" charset="0"/>
              </a:rPr>
              <a:t>Plan to Succeed</a:t>
            </a:r>
            <a:endParaRPr lang="en-GB" sz="8000" dirty="0"/>
          </a:p>
        </p:txBody>
      </p:sp>
      <p:sp>
        <p:nvSpPr>
          <p:cNvPr id="3" name="TextBox 2">
            <a:extLst>
              <a:ext uri="{FF2B5EF4-FFF2-40B4-BE49-F238E27FC236}">
                <a16:creationId xmlns:a16="http://schemas.microsoft.com/office/drawing/2014/main" id="{DCEC68FE-7D04-45C4-3A1C-418F79910FE5}"/>
              </a:ext>
            </a:extLst>
          </p:cNvPr>
          <p:cNvSpPr txBox="1"/>
          <p:nvPr/>
        </p:nvSpPr>
        <p:spPr>
          <a:xfrm>
            <a:off x="682424" y="1669969"/>
            <a:ext cx="10069975" cy="2554545"/>
          </a:xfrm>
          <a:prstGeom prst="rect">
            <a:avLst/>
          </a:prstGeom>
          <a:noFill/>
        </p:spPr>
        <p:txBody>
          <a:bodyPr wrap="square" rtlCol="0">
            <a:spAutoFit/>
          </a:bodyPr>
          <a:lstStyle/>
          <a:p>
            <a:pPr marL="514350" indent="-514350">
              <a:buFont typeface="+mj-lt"/>
              <a:buAutoNum type="arabicPeriod"/>
            </a:pPr>
            <a:r>
              <a:rPr lang="en-GB" sz="3200" dirty="0">
                <a:solidFill>
                  <a:schemeClr val="tx2">
                    <a:lumMod val="75000"/>
                    <a:lumOff val="25000"/>
                  </a:schemeClr>
                </a:solidFill>
              </a:rPr>
              <a:t>Coproduction-  Bristol YPAG </a:t>
            </a:r>
          </a:p>
          <a:p>
            <a:pPr marL="514350" indent="-514350">
              <a:buFont typeface="+mj-lt"/>
              <a:buAutoNum type="arabicPeriod"/>
            </a:pPr>
            <a:r>
              <a:rPr lang="en-GB" sz="3200" dirty="0">
                <a:solidFill>
                  <a:schemeClr val="tx2">
                    <a:lumMod val="75000"/>
                    <a:lumOff val="25000"/>
                  </a:schemeClr>
                </a:solidFill>
              </a:rPr>
              <a:t>The voluntary sector Trauma and Stigma issues – Baby deaths? </a:t>
            </a:r>
            <a:r>
              <a:rPr lang="en-GB" sz="2000" dirty="0">
                <a:solidFill>
                  <a:schemeClr val="tx2">
                    <a:lumMod val="75000"/>
                    <a:lumOff val="25000"/>
                  </a:schemeClr>
                </a:solidFill>
              </a:rPr>
              <a:t>(page 7 of report)</a:t>
            </a:r>
          </a:p>
          <a:p>
            <a:pPr marL="514350" indent="-514350">
              <a:buFont typeface="+mj-lt"/>
              <a:buAutoNum type="arabicPeriod"/>
            </a:pPr>
            <a:r>
              <a:rPr lang="en-GB" sz="3200" dirty="0">
                <a:solidFill>
                  <a:schemeClr val="tx2">
                    <a:lumMod val="75000"/>
                    <a:lumOff val="25000"/>
                  </a:schemeClr>
                </a:solidFill>
              </a:rPr>
              <a:t>The Peer Researchers Backpack</a:t>
            </a:r>
          </a:p>
          <a:p>
            <a:endParaRPr lang="en-GB" sz="3200" dirty="0"/>
          </a:p>
        </p:txBody>
      </p:sp>
      <p:sp>
        <p:nvSpPr>
          <p:cNvPr id="5" name="TextBox 4">
            <a:extLst>
              <a:ext uri="{FF2B5EF4-FFF2-40B4-BE49-F238E27FC236}">
                <a16:creationId xmlns:a16="http://schemas.microsoft.com/office/drawing/2014/main" id="{0247CD81-5E73-E573-84C3-62448059A40F}"/>
              </a:ext>
            </a:extLst>
          </p:cNvPr>
          <p:cNvSpPr txBox="1"/>
          <p:nvPr/>
        </p:nvSpPr>
        <p:spPr>
          <a:xfrm>
            <a:off x="3761013" y="4761800"/>
            <a:ext cx="7578523" cy="646331"/>
          </a:xfrm>
          <a:prstGeom prst="rect">
            <a:avLst/>
          </a:prstGeom>
          <a:noFill/>
        </p:spPr>
        <p:txBody>
          <a:bodyPr wrap="square">
            <a:spAutoFit/>
          </a:bodyPr>
          <a:lstStyle/>
          <a:p>
            <a:r>
              <a:rPr lang="en-GB" dirty="0"/>
              <a:t>https://arc-w.nihr.ac.uk/news/new-diagram-explains-how-young-people-can-get-involved-in-research/</a:t>
            </a:r>
          </a:p>
        </p:txBody>
      </p:sp>
      <p:sp>
        <p:nvSpPr>
          <p:cNvPr id="7" name="Oval 6">
            <a:extLst>
              <a:ext uri="{FF2B5EF4-FFF2-40B4-BE49-F238E27FC236}">
                <a16:creationId xmlns:a16="http://schemas.microsoft.com/office/drawing/2014/main" id="{1D8999B3-9C39-D31A-1C1F-42423729E89F}"/>
              </a:ext>
            </a:extLst>
          </p:cNvPr>
          <p:cNvSpPr/>
          <p:nvPr/>
        </p:nvSpPr>
        <p:spPr>
          <a:xfrm>
            <a:off x="3335643" y="4887089"/>
            <a:ext cx="289367" cy="30094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1</a:t>
            </a:r>
          </a:p>
        </p:txBody>
      </p:sp>
      <p:sp>
        <p:nvSpPr>
          <p:cNvPr id="8" name="Oval 7">
            <a:extLst>
              <a:ext uri="{FF2B5EF4-FFF2-40B4-BE49-F238E27FC236}">
                <a16:creationId xmlns:a16="http://schemas.microsoft.com/office/drawing/2014/main" id="{DFD36F40-E4E6-A03C-0C27-03118BC00518}"/>
              </a:ext>
            </a:extLst>
          </p:cNvPr>
          <p:cNvSpPr/>
          <p:nvPr/>
        </p:nvSpPr>
        <p:spPr>
          <a:xfrm>
            <a:off x="3335642" y="5574630"/>
            <a:ext cx="289367" cy="30094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9" name="Oval 8">
            <a:extLst>
              <a:ext uri="{FF2B5EF4-FFF2-40B4-BE49-F238E27FC236}">
                <a16:creationId xmlns:a16="http://schemas.microsoft.com/office/drawing/2014/main" id="{678EB29B-7E5A-81D1-464F-EC8D78B34E2B}"/>
              </a:ext>
            </a:extLst>
          </p:cNvPr>
          <p:cNvSpPr/>
          <p:nvPr/>
        </p:nvSpPr>
        <p:spPr>
          <a:xfrm>
            <a:off x="3335642" y="6262171"/>
            <a:ext cx="289367" cy="30094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3</a:t>
            </a:r>
          </a:p>
        </p:txBody>
      </p:sp>
      <p:sp>
        <p:nvSpPr>
          <p:cNvPr id="13" name="TextBox 12">
            <a:extLst>
              <a:ext uri="{FF2B5EF4-FFF2-40B4-BE49-F238E27FC236}">
                <a16:creationId xmlns:a16="http://schemas.microsoft.com/office/drawing/2014/main" id="{29F4DADB-061B-3E77-7E2D-522528747334}"/>
              </a:ext>
            </a:extLst>
          </p:cNvPr>
          <p:cNvSpPr txBox="1"/>
          <p:nvPr/>
        </p:nvSpPr>
        <p:spPr>
          <a:xfrm>
            <a:off x="3761013" y="6089477"/>
            <a:ext cx="6094070" cy="646331"/>
          </a:xfrm>
          <a:prstGeom prst="rect">
            <a:avLst/>
          </a:prstGeom>
          <a:noFill/>
        </p:spPr>
        <p:txBody>
          <a:bodyPr wrap="square">
            <a:spAutoFit/>
          </a:bodyPr>
          <a:lstStyle/>
          <a:p>
            <a:r>
              <a:rPr lang="en-GB" dirty="0"/>
              <a:t>https://arc-nenc.nihr.ac.uk/resources/the-peer-researchers-backpack/</a:t>
            </a:r>
          </a:p>
        </p:txBody>
      </p:sp>
      <p:sp>
        <p:nvSpPr>
          <p:cNvPr id="14" name="TextBox 13">
            <a:extLst>
              <a:ext uri="{FF2B5EF4-FFF2-40B4-BE49-F238E27FC236}">
                <a16:creationId xmlns:a16="http://schemas.microsoft.com/office/drawing/2014/main" id="{71B6A0C5-B9D4-1724-85B4-162FF3BDDE1A}"/>
              </a:ext>
            </a:extLst>
          </p:cNvPr>
          <p:cNvSpPr txBox="1"/>
          <p:nvPr/>
        </p:nvSpPr>
        <p:spPr>
          <a:xfrm>
            <a:off x="3761012" y="5413907"/>
            <a:ext cx="7223820" cy="646331"/>
          </a:xfrm>
          <a:prstGeom prst="rect">
            <a:avLst/>
          </a:prstGeom>
          <a:noFill/>
        </p:spPr>
        <p:txBody>
          <a:bodyPr wrap="square">
            <a:spAutoFit/>
          </a:bodyPr>
          <a:lstStyle/>
          <a:p>
            <a:r>
              <a:rPr lang="en-GB" dirty="0">
                <a:effectLst/>
                <a:latin typeface="Aptos" panose="020B0004020202020204" pitchFamily="34" charset="0"/>
                <a:ea typeface="Aptos" panose="020B0004020202020204" pitchFamily="34" charset="0"/>
                <a:cs typeface="Times New Roman" panose="02020603050405020304" pitchFamily="18" charset="0"/>
              </a:rPr>
              <a:t>https://healthwatchcumberland.co.uk/wp-content/uploads/2025/01/Lived-Experience-Network-Event-Report.pdf</a:t>
            </a:r>
            <a:endParaRPr lang="en-GB" dirty="0"/>
          </a:p>
        </p:txBody>
      </p:sp>
    </p:spTree>
    <p:extLst>
      <p:ext uri="{BB962C8B-B14F-4D97-AF65-F5344CB8AC3E}">
        <p14:creationId xmlns:p14="http://schemas.microsoft.com/office/powerpoint/2010/main" val="1481683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D5CF1-8CAF-1E6E-F7EE-E944C80724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67D75C-D7E6-784D-B91C-76504E7A1F36}"/>
              </a:ext>
            </a:extLst>
          </p:cNvPr>
          <p:cNvSpPr>
            <a:spLocks noGrp="1"/>
          </p:cNvSpPr>
          <p:nvPr>
            <p:ph type="title"/>
          </p:nvPr>
        </p:nvSpPr>
        <p:spPr>
          <a:xfrm>
            <a:off x="4831466" y="208344"/>
            <a:ext cx="7240929" cy="601173"/>
          </a:xfrm>
        </p:spPr>
        <p:txBody>
          <a:bodyPr/>
          <a:lstStyle/>
          <a:p>
            <a:r>
              <a:rPr lang="en-GB" sz="3600" b="1" dirty="0">
                <a:effectLst/>
                <a:latin typeface="Calibri" panose="020F0502020204030204" pitchFamily="34" charset="0"/>
                <a:ea typeface="Calibri" panose="020F0502020204030204" pitchFamily="34" charset="0"/>
              </a:rPr>
              <a:t>Plan to Succeed – Bristol YPAG</a:t>
            </a:r>
            <a:endParaRPr lang="en-GB" sz="8000" dirty="0"/>
          </a:p>
        </p:txBody>
      </p:sp>
      <p:pic>
        <p:nvPicPr>
          <p:cNvPr id="11" name="Picture 10">
            <a:extLst>
              <a:ext uri="{FF2B5EF4-FFF2-40B4-BE49-F238E27FC236}">
                <a16:creationId xmlns:a16="http://schemas.microsoft.com/office/drawing/2014/main" id="{4A631B63-C200-2643-DB92-671B86734F78}"/>
              </a:ext>
            </a:extLst>
          </p:cNvPr>
          <p:cNvPicPr>
            <a:picLocks noChangeAspect="1"/>
          </p:cNvPicPr>
          <p:nvPr/>
        </p:nvPicPr>
        <p:blipFill>
          <a:blip r:embed="rId2"/>
          <a:stretch>
            <a:fillRect/>
          </a:stretch>
        </p:blipFill>
        <p:spPr>
          <a:xfrm>
            <a:off x="2135500" y="890713"/>
            <a:ext cx="8317375" cy="5758943"/>
          </a:xfrm>
          <a:prstGeom prst="rect">
            <a:avLst/>
          </a:prstGeom>
        </p:spPr>
      </p:pic>
    </p:spTree>
    <p:extLst>
      <p:ext uri="{BB962C8B-B14F-4D97-AF65-F5344CB8AC3E}">
        <p14:creationId xmlns:p14="http://schemas.microsoft.com/office/powerpoint/2010/main" val="1949320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05017-6EE7-3904-9291-5FE1B574CD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7BC113-B867-2CCC-5E54-781043AB5999}"/>
              </a:ext>
            </a:extLst>
          </p:cNvPr>
          <p:cNvSpPr>
            <a:spLocks noGrp="1"/>
          </p:cNvSpPr>
          <p:nvPr>
            <p:ph type="title"/>
          </p:nvPr>
        </p:nvSpPr>
        <p:spPr>
          <a:xfrm>
            <a:off x="4831466" y="82220"/>
            <a:ext cx="7240929" cy="601173"/>
          </a:xfrm>
        </p:spPr>
        <p:txBody>
          <a:bodyPr/>
          <a:lstStyle/>
          <a:p>
            <a:r>
              <a:rPr lang="en-GB" sz="3200" b="1" dirty="0">
                <a:effectLst/>
                <a:latin typeface="Calibri" panose="020F0502020204030204" pitchFamily="34" charset="0"/>
                <a:ea typeface="Calibri" panose="020F0502020204030204" pitchFamily="34" charset="0"/>
              </a:rPr>
              <a:t>Plan to Succeed</a:t>
            </a:r>
            <a:endParaRPr lang="en-GB" sz="3200" b="1" dirty="0"/>
          </a:p>
        </p:txBody>
      </p:sp>
      <p:sp>
        <p:nvSpPr>
          <p:cNvPr id="7" name="TextBox 6">
            <a:extLst>
              <a:ext uri="{FF2B5EF4-FFF2-40B4-BE49-F238E27FC236}">
                <a16:creationId xmlns:a16="http://schemas.microsoft.com/office/drawing/2014/main" id="{65533E4B-DE7A-854D-B9A9-B84576AFC1D5}"/>
              </a:ext>
            </a:extLst>
          </p:cNvPr>
          <p:cNvSpPr txBox="1"/>
          <p:nvPr/>
        </p:nvSpPr>
        <p:spPr>
          <a:xfrm>
            <a:off x="9423400" y="393700"/>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E113D1AF-532C-B848-831B-967FB8A8686B}"/>
              </a:ext>
            </a:extLst>
          </p:cNvPr>
          <p:cNvSpPr txBox="1"/>
          <p:nvPr/>
        </p:nvSpPr>
        <p:spPr>
          <a:xfrm>
            <a:off x="2103682" y="1094219"/>
            <a:ext cx="9047794" cy="5693866"/>
          </a:xfrm>
          <a:prstGeom prst="rect">
            <a:avLst/>
          </a:prstGeom>
          <a:noFill/>
        </p:spPr>
        <p:txBody>
          <a:bodyPr wrap="square" rtlCol="0">
            <a:spAutoFit/>
          </a:bodyPr>
          <a:lstStyle/>
          <a:p>
            <a:r>
              <a:rPr lang="en-US" sz="2800" b="1" dirty="0">
                <a:solidFill>
                  <a:schemeClr val="accent1"/>
                </a:solidFill>
              </a:rPr>
              <a:t>Planning </a:t>
            </a:r>
            <a:r>
              <a:rPr lang="en-US" sz="2800" dirty="0">
                <a:solidFill>
                  <a:schemeClr val="accent1"/>
                </a:solidFill>
              </a:rPr>
              <a:t>– </a:t>
            </a:r>
          </a:p>
          <a:p>
            <a:r>
              <a:rPr lang="en-US" sz="2800" dirty="0">
                <a:solidFill>
                  <a:schemeClr val="accent1"/>
                </a:solidFill>
              </a:rPr>
              <a:t>At bid writing stage and throughout:</a:t>
            </a:r>
          </a:p>
          <a:p>
            <a:endParaRPr lang="en-US" sz="2800" dirty="0">
              <a:solidFill>
                <a:schemeClr val="accent1"/>
              </a:solidFill>
            </a:endParaRPr>
          </a:p>
          <a:p>
            <a:r>
              <a:rPr lang="en-US" sz="2800" dirty="0">
                <a:solidFill>
                  <a:schemeClr val="accent1"/>
                </a:solidFill>
              </a:rPr>
              <a:t>Costs for involvement</a:t>
            </a:r>
          </a:p>
          <a:p>
            <a:endParaRPr lang="en-US" sz="2800" dirty="0">
              <a:solidFill>
                <a:schemeClr val="accent1"/>
              </a:solidFill>
            </a:endParaRPr>
          </a:p>
          <a:p>
            <a:r>
              <a:rPr lang="en-US" sz="2800" dirty="0">
                <a:solidFill>
                  <a:schemeClr val="accent1"/>
                </a:solidFill>
              </a:rPr>
              <a:t>Plan time for the unplanned</a:t>
            </a:r>
          </a:p>
          <a:p>
            <a:endParaRPr lang="en-US" sz="2800" dirty="0">
              <a:solidFill>
                <a:schemeClr val="accent1"/>
              </a:solidFill>
            </a:endParaRPr>
          </a:p>
          <a:p>
            <a:r>
              <a:rPr lang="en-US" sz="2800" dirty="0">
                <a:solidFill>
                  <a:schemeClr val="accent1"/>
                </a:solidFill>
              </a:rPr>
              <a:t>Plan for time to get to know your community or group and build relationships</a:t>
            </a:r>
          </a:p>
          <a:p>
            <a:endParaRPr lang="en-US" sz="2800" dirty="0">
              <a:solidFill>
                <a:schemeClr val="accent1"/>
              </a:solidFill>
            </a:endParaRPr>
          </a:p>
          <a:p>
            <a:r>
              <a:rPr lang="en-US" sz="2800" dirty="0">
                <a:solidFill>
                  <a:schemeClr val="accent1"/>
                </a:solidFill>
              </a:rPr>
              <a:t>Remember, the research or implementation may not go how you thought it might but by involving the end users, you are more likely to be most effective to the end users of a service</a:t>
            </a:r>
          </a:p>
        </p:txBody>
      </p:sp>
    </p:spTree>
    <p:extLst>
      <p:ext uri="{BB962C8B-B14F-4D97-AF65-F5344CB8AC3E}">
        <p14:creationId xmlns:p14="http://schemas.microsoft.com/office/powerpoint/2010/main" val="3057257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05017-6EE7-3904-9291-5FE1B574CD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7BC113-B867-2CCC-5E54-781043AB5999}"/>
              </a:ext>
            </a:extLst>
          </p:cNvPr>
          <p:cNvSpPr>
            <a:spLocks noGrp="1"/>
          </p:cNvSpPr>
          <p:nvPr>
            <p:ph type="title"/>
          </p:nvPr>
        </p:nvSpPr>
        <p:spPr>
          <a:xfrm>
            <a:off x="4831466" y="82220"/>
            <a:ext cx="7240929" cy="601173"/>
          </a:xfrm>
        </p:spPr>
        <p:txBody>
          <a:bodyPr/>
          <a:lstStyle/>
          <a:p>
            <a:r>
              <a:rPr lang="en-GB" sz="3200" b="1" dirty="0"/>
              <a:t>Good Public Involvement in Research</a:t>
            </a:r>
          </a:p>
        </p:txBody>
      </p:sp>
      <p:sp>
        <p:nvSpPr>
          <p:cNvPr id="4" name="TextBox 3">
            <a:extLst>
              <a:ext uri="{FF2B5EF4-FFF2-40B4-BE49-F238E27FC236}">
                <a16:creationId xmlns:a16="http://schemas.microsoft.com/office/drawing/2014/main" id="{C5DA2D54-ED6A-7A4A-9DAB-CE9393A5FA61}"/>
              </a:ext>
            </a:extLst>
          </p:cNvPr>
          <p:cNvSpPr txBox="1"/>
          <p:nvPr/>
        </p:nvSpPr>
        <p:spPr>
          <a:xfrm>
            <a:off x="1504709" y="1439916"/>
            <a:ext cx="3760974" cy="523220"/>
          </a:xfrm>
          <a:prstGeom prst="rect">
            <a:avLst/>
          </a:prstGeom>
          <a:noFill/>
        </p:spPr>
        <p:txBody>
          <a:bodyPr wrap="square" rtlCol="0">
            <a:spAutoFit/>
          </a:bodyPr>
          <a:lstStyle/>
          <a:p>
            <a:r>
              <a:rPr lang="en-US" sz="2800" dirty="0">
                <a:solidFill>
                  <a:schemeClr val="tx2">
                    <a:lumMod val="90000"/>
                    <a:lumOff val="10000"/>
                  </a:schemeClr>
                </a:solidFill>
              </a:rPr>
              <a:t>Discuss and feedback</a:t>
            </a:r>
          </a:p>
        </p:txBody>
      </p:sp>
      <p:sp>
        <p:nvSpPr>
          <p:cNvPr id="6" name="TextBox 5">
            <a:extLst>
              <a:ext uri="{FF2B5EF4-FFF2-40B4-BE49-F238E27FC236}">
                <a16:creationId xmlns:a16="http://schemas.microsoft.com/office/drawing/2014/main" id="{73D9CFF9-1D27-C844-877E-3B086F788FA6}"/>
              </a:ext>
            </a:extLst>
          </p:cNvPr>
          <p:cNvSpPr txBox="1"/>
          <p:nvPr/>
        </p:nvSpPr>
        <p:spPr>
          <a:xfrm>
            <a:off x="3048000" y="3196565"/>
            <a:ext cx="6096000" cy="1493294"/>
          </a:xfrm>
          <a:prstGeom prst="rect">
            <a:avLst/>
          </a:prstGeom>
          <a:noFill/>
        </p:spPr>
        <p:txBody>
          <a:bodyPr wrap="square">
            <a:spAutoFit/>
          </a:bodyPr>
          <a:lstStyle/>
          <a:p>
            <a:pPr>
              <a:lnSpc>
                <a:spcPct val="150000"/>
              </a:lnSpc>
            </a:pPr>
            <a:r>
              <a:rPr lang="en-GB" sz="3200" dirty="0"/>
              <a:t>What is good Public Involvement in research?</a:t>
            </a:r>
          </a:p>
        </p:txBody>
      </p:sp>
      <p:sp>
        <p:nvSpPr>
          <p:cNvPr id="7" name="TextBox 6">
            <a:extLst>
              <a:ext uri="{FF2B5EF4-FFF2-40B4-BE49-F238E27FC236}">
                <a16:creationId xmlns:a16="http://schemas.microsoft.com/office/drawing/2014/main" id="{65533E4B-DE7A-854D-B9A9-B84576AFC1D5}"/>
              </a:ext>
            </a:extLst>
          </p:cNvPr>
          <p:cNvSpPr txBox="1"/>
          <p:nvPr/>
        </p:nvSpPr>
        <p:spPr>
          <a:xfrm>
            <a:off x="9423400" y="3937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64971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F818AE7-AA41-29AD-11EF-50CA9219375B}"/>
              </a:ext>
            </a:extLst>
          </p:cNvPr>
          <p:cNvPicPr>
            <a:picLocks noGrp="1" noChangeAspect="1"/>
          </p:cNvPicPr>
          <p:nvPr>
            <p:ph idx="1"/>
          </p:nvPr>
        </p:nvPicPr>
        <p:blipFill>
          <a:blip r:embed="rId3"/>
          <a:stretch>
            <a:fillRect/>
          </a:stretch>
        </p:blipFill>
        <p:spPr>
          <a:xfrm>
            <a:off x="3267489" y="341621"/>
            <a:ext cx="8727572" cy="6174758"/>
          </a:xfrm>
          <a:prstGeom prst="rect">
            <a:avLst/>
          </a:prstGeom>
        </p:spPr>
      </p:pic>
      <p:sp>
        <p:nvSpPr>
          <p:cNvPr id="5" name="Arrow: Pentagon 4">
            <a:extLst>
              <a:ext uri="{FF2B5EF4-FFF2-40B4-BE49-F238E27FC236}">
                <a16:creationId xmlns:a16="http://schemas.microsoft.com/office/drawing/2014/main" id="{A28B283D-6D7A-9386-6B6D-0628CBD4D4C3}"/>
              </a:ext>
            </a:extLst>
          </p:cNvPr>
          <p:cNvSpPr/>
          <p:nvPr/>
        </p:nvSpPr>
        <p:spPr>
          <a:xfrm>
            <a:off x="314422" y="2257063"/>
            <a:ext cx="3187336" cy="1982412"/>
          </a:xfrm>
          <a:prstGeom prst="homePlate">
            <a:avLst/>
          </a:prstGeom>
          <a:solidFill>
            <a:srgbClr val="193E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A0A570B0-C24B-1797-97E7-F86384D42E65}"/>
              </a:ext>
            </a:extLst>
          </p:cNvPr>
          <p:cNvSpPr txBox="1"/>
          <p:nvPr/>
        </p:nvSpPr>
        <p:spPr>
          <a:xfrm>
            <a:off x="2326511" y="87675"/>
            <a:ext cx="9098901" cy="461665"/>
          </a:xfrm>
          <a:prstGeom prst="rect">
            <a:avLst/>
          </a:prstGeom>
          <a:noFill/>
        </p:spPr>
        <p:txBody>
          <a:bodyPr wrap="none" rtlCol="0">
            <a:spAutoFit/>
          </a:bodyPr>
          <a:lstStyle/>
          <a:p>
            <a:r>
              <a:rPr lang="en-GB" sz="2400" b="1" dirty="0"/>
              <a:t>The potential reach of public collaboration throughout the Cycle</a:t>
            </a:r>
          </a:p>
        </p:txBody>
      </p:sp>
      <p:sp>
        <p:nvSpPr>
          <p:cNvPr id="2" name="Title 1">
            <a:extLst>
              <a:ext uri="{FF2B5EF4-FFF2-40B4-BE49-F238E27FC236}">
                <a16:creationId xmlns:a16="http://schemas.microsoft.com/office/drawing/2014/main" id="{7B9EB96A-8474-5C3D-3422-7BE2967569FB}"/>
              </a:ext>
            </a:extLst>
          </p:cNvPr>
          <p:cNvSpPr>
            <a:spLocks noGrp="1"/>
          </p:cNvSpPr>
          <p:nvPr>
            <p:ph type="title"/>
          </p:nvPr>
        </p:nvSpPr>
        <p:spPr>
          <a:xfrm>
            <a:off x="314422" y="2575215"/>
            <a:ext cx="2534687" cy="1346107"/>
          </a:xfrm>
        </p:spPr>
        <p:txBody>
          <a:bodyPr>
            <a:noAutofit/>
          </a:bodyPr>
          <a:lstStyle/>
          <a:p>
            <a:r>
              <a:rPr lang="en-GB" sz="3200" b="1" dirty="0">
                <a:solidFill>
                  <a:schemeClr val="bg1"/>
                </a:solidFill>
              </a:rPr>
              <a:t>The Research cycle: </a:t>
            </a:r>
            <a:r>
              <a:rPr lang="en-GB" sz="3200" dirty="0">
                <a:solidFill>
                  <a:schemeClr val="bg1"/>
                </a:solidFill>
              </a:rPr>
              <a:t>More examples…</a:t>
            </a:r>
          </a:p>
        </p:txBody>
      </p:sp>
    </p:spTree>
    <p:extLst>
      <p:ext uri="{BB962C8B-B14F-4D97-AF65-F5344CB8AC3E}">
        <p14:creationId xmlns:p14="http://schemas.microsoft.com/office/powerpoint/2010/main" val="927029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05017-6EE7-3904-9291-5FE1B574CD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7BC113-B867-2CCC-5E54-781043AB5999}"/>
              </a:ext>
            </a:extLst>
          </p:cNvPr>
          <p:cNvSpPr>
            <a:spLocks noGrp="1"/>
          </p:cNvSpPr>
          <p:nvPr>
            <p:ph type="title"/>
          </p:nvPr>
        </p:nvSpPr>
        <p:spPr>
          <a:xfrm>
            <a:off x="4831466" y="82220"/>
            <a:ext cx="7240929" cy="601173"/>
          </a:xfrm>
        </p:spPr>
        <p:txBody>
          <a:bodyPr/>
          <a:lstStyle/>
          <a:p>
            <a:r>
              <a:rPr lang="en-GB" sz="3200" b="1" dirty="0"/>
              <a:t>Good Public Involvement in Research</a:t>
            </a:r>
            <a:endParaRPr lang="en-GB" sz="3200" dirty="0"/>
          </a:p>
        </p:txBody>
      </p:sp>
      <p:sp>
        <p:nvSpPr>
          <p:cNvPr id="7" name="TextBox 6">
            <a:extLst>
              <a:ext uri="{FF2B5EF4-FFF2-40B4-BE49-F238E27FC236}">
                <a16:creationId xmlns:a16="http://schemas.microsoft.com/office/drawing/2014/main" id="{CC129776-5DD0-6F45-A924-F6687C578F3D}"/>
              </a:ext>
            </a:extLst>
          </p:cNvPr>
          <p:cNvSpPr txBox="1"/>
          <p:nvPr/>
        </p:nvSpPr>
        <p:spPr>
          <a:xfrm>
            <a:off x="1955800" y="1416040"/>
            <a:ext cx="8280400" cy="4339650"/>
          </a:xfrm>
          <a:prstGeom prst="rect">
            <a:avLst/>
          </a:prstGeom>
          <a:noFill/>
        </p:spPr>
        <p:txBody>
          <a:bodyPr wrap="square">
            <a:spAutoFit/>
          </a:bodyPr>
          <a:lstStyle/>
          <a:p>
            <a:pPr algn="l"/>
            <a:r>
              <a:rPr lang="en-GB" sz="2000" b="0" i="0" dirty="0">
                <a:solidFill>
                  <a:schemeClr val="tx2">
                    <a:lumMod val="75000"/>
                    <a:lumOff val="25000"/>
                  </a:schemeClr>
                </a:solidFill>
                <a:effectLst/>
                <a:latin typeface="Lato" panose="020F0502020204030204" pitchFamily="34" charset="0"/>
              </a:rPr>
              <a:t>PPI is crucial to effective research. Sarah Biggs, highlights where public contributors can add value to the research process. As she explains</a:t>
            </a:r>
          </a:p>
          <a:p>
            <a:pPr algn="l"/>
            <a:endParaRPr lang="en-GB" sz="2000" b="0" i="0" dirty="0">
              <a:solidFill>
                <a:schemeClr val="tx2">
                  <a:lumMod val="90000"/>
                  <a:lumOff val="10000"/>
                </a:schemeClr>
              </a:solidFill>
              <a:effectLst/>
              <a:latin typeface="Lato" panose="020F0502020204030204" pitchFamily="34" charset="0"/>
            </a:endParaRPr>
          </a:p>
          <a:p>
            <a:r>
              <a:rPr lang="en-GB" sz="2400" b="0" dirty="0">
                <a:solidFill>
                  <a:schemeClr val="tx2">
                    <a:lumMod val="75000"/>
                    <a:lumOff val="25000"/>
                  </a:schemeClr>
                </a:solidFill>
                <a:effectLst/>
              </a:rPr>
              <a:t>“One of the main advantages of engaging with public contributors is that they are not entirely focussed on the academic research process, so they have a complementary perspective that helps improve the quality of health and social care research. They want to understand how such research might benefit patients and society at large, as well as represent value for money. They are particularly keen to see good research outcomes implemented and this should form part of your early discussions with them.”</a:t>
            </a:r>
          </a:p>
        </p:txBody>
      </p:sp>
    </p:spTree>
    <p:extLst>
      <p:ext uri="{BB962C8B-B14F-4D97-AF65-F5344CB8AC3E}">
        <p14:creationId xmlns:p14="http://schemas.microsoft.com/office/powerpoint/2010/main" val="2519878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60E52-89E7-39C0-A827-D8FE03AD5546}"/>
              </a:ext>
            </a:extLst>
          </p:cNvPr>
          <p:cNvSpPr>
            <a:spLocks noGrp="1"/>
          </p:cNvSpPr>
          <p:nvPr>
            <p:ph type="title"/>
          </p:nvPr>
        </p:nvSpPr>
        <p:spPr>
          <a:xfrm>
            <a:off x="4804991" y="-423671"/>
            <a:ext cx="9403080" cy="1133477"/>
          </a:xfrm>
        </p:spPr>
        <p:txBody>
          <a:bodyPr/>
          <a:lstStyle/>
          <a:p>
            <a:r>
              <a:rPr lang="en-GB" sz="3600" b="1" dirty="0"/>
              <a:t>Remember!</a:t>
            </a:r>
          </a:p>
        </p:txBody>
      </p:sp>
      <p:pic>
        <p:nvPicPr>
          <p:cNvPr id="3" name="Picture 2">
            <a:extLst>
              <a:ext uri="{FF2B5EF4-FFF2-40B4-BE49-F238E27FC236}">
                <a16:creationId xmlns:a16="http://schemas.microsoft.com/office/drawing/2014/main" id="{C328DBBF-58FB-F466-6757-293E9A300EC6}"/>
              </a:ext>
            </a:extLst>
          </p:cNvPr>
          <p:cNvPicPr>
            <a:picLocks noChangeAspect="1"/>
          </p:cNvPicPr>
          <p:nvPr/>
        </p:nvPicPr>
        <p:blipFill>
          <a:blip r:embed="rId2"/>
          <a:srcRect l="16709" t="7327" r="17975" b="4995"/>
          <a:stretch/>
        </p:blipFill>
        <p:spPr>
          <a:xfrm>
            <a:off x="2114308" y="1574157"/>
            <a:ext cx="7963383" cy="4572000"/>
          </a:xfrm>
          <a:prstGeom prst="rect">
            <a:avLst/>
          </a:prstGeom>
        </p:spPr>
      </p:pic>
      <p:sp>
        <p:nvSpPr>
          <p:cNvPr id="5" name="TextBox 4">
            <a:extLst>
              <a:ext uri="{FF2B5EF4-FFF2-40B4-BE49-F238E27FC236}">
                <a16:creationId xmlns:a16="http://schemas.microsoft.com/office/drawing/2014/main" id="{118027A4-3C57-4A4C-8C56-B256C6AEA5F1}"/>
              </a:ext>
            </a:extLst>
          </p:cNvPr>
          <p:cNvSpPr txBox="1"/>
          <p:nvPr/>
        </p:nvSpPr>
        <p:spPr>
          <a:xfrm>
            <a:off x="2114308" y="957315"/>
            <a:ext cx="7104992" cy="461665"/>
          </a:xfrm>
          <a:prstGeom prst="rect">
            <a:avLst/>
          </a:prstGeom>
          <a:noFill/>
        </p:spPr>
        <p:txBody>
          <a:bodyPr wrap="square">
            <a:spAutoFit/>
          </a:bodyPr>
          <a:lstStyle/>
          <a:p>
            <a:r>
              <a:rPr lang="en-GB" sz="2400" b="1" dirty="0">
                <a:solidFill>
                  <a:schemeClr val="accent1"/>
                </a:solidFill>
              </a:rPr>
              <a:t>Co-production or Bums and Feet</a:t>
            </a:r>
            <a:endParaRPr lang="en-US" sz="2400" b="1" dirty="0">
              <a:solidFill>
                <a:schemeClr val="accent1"/>
              </a:solidFill>
            </a:endParaRPr>
          </a:p>
        </p:txBody>
      </p:sp>
      <p:sp>
        <p:nvSpPr>
          <p:cNvPr id="6" name="TextBox 5">
            <a:extLst>
              <a:ext uri="{FF2B5EF4-FFF2-40B4-BE49-F238E27FC236}">
                <a16:creationId xmlns:a16="http://schemas.microsoft.com/office/drawing/2014/main" id="{FAA09710-CDDD-9B4E-A900-208D53B16A00}"/>
              </a:ext>
            </a:extLst>
          </p:cNvPr>
          <p:cNvSpPr txBox="1"/>
          <p:nvPr/>
        </p:nvSpPr>
        <p:spPr>
          <a:xfrm>
            <a:off x="7483366" y="33633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41055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D8B42-8A65-67D0-2FDC-853234636A5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75CFEEA-7949-A0E1-F026-C9F7C32DD996}"/>
              </a:ext>
            </a:extLst>
          </p:cNvPr>
          <p:cNvSpPr txBox="1"/>
          <p:nvPr/>
        </p:nvSpPr>
        <p:spPr>
          <a:xfrm>
            <a:off x="1446836" y="2844225"/>
            <a:ext cx="10069975" cy="1077218"/>
          </a:xfrm>
          <a:prstGeom prst="rect">
            <a:avLst/>
          </a:prstGeom>
          <a:noFill/>
        </p:spPr>
        <p:txBody>
          <a:bodyPr wrap="square" rtlCol="0">
            <a:spAutoFit/>
          </a:bodyPr>
          <a:lstStyle/>
          <a:p>
            <a:r>
              <a:rPr lang="en-GB" sz="3200" dirty="0"/>
              <a:t>Thank You and enjoy the rest of your conference</a:t>
            </a:r>
          </a:p>
          <a:p>
            <a:endParaRPr lang="en-GB" sz="3200" dirty="0"/>
          </a:p>
        </p:txBody>
      </p:sp>
      <p:sp>
        <p:nvSpPr>
          <p:cNvPr id="2" name="TextBox 1">
            <a:extLst>
              <a:ext uri="{FF2B5EF4-FFF2-40B4-BE49-F238E27FC236}">
                <a16:creationId xmlns:a16="http://schemas.microsoft.com/office/drawing/2014/main" id="{7516079C-3D38-A348-8AA2-16A03C6FE733}"/>
              </a:ext>
            </a:extLst>
          </p:cNvPr>
          <p:cNvSpPr txBox="1"/>
          <p:nvPr/>
        </p:nvSpPr>
        <p:spPr>
          <a:xfrm>
            <a:off x="2235200" y="3921443"/>
            <a:ext cx="6108700" cy="1200329"/>
          </a:xfrm>
          <a:prstGeom prst="rect">
            <a:avLst/>
          </a:prstGeom>
          <a:noFill/>
        </p:spPr>
        <p:txBody>
          <a:bodyPr wrap="square" rtlCol="0">
            <a:spAutoFit/>
          </a:bodyPr>
          <a:lstStyle/>
          <a:p>
            <a:r>
              <a:rPr lang="en-US" dirty="0"/>
              <a:t>Sandra Atkinson	</a:t>
            </a:r>
            <a:r>
              <a:rPr lang="en-US" dirty="0">
                <a:hlinkClick r:id="rId2"/>
              </a:rPr>
              <a:t>Pebbles0906@gmail.com</a:t>
            </a:r>
            <a:endParaRPr lang="en-US" dirty="0"/>
          </a:p>
          <a:p>
            <a:r>
              <a:rPr lang="en-US" dirty="0"/>
              <a:t>Ian Atkinson	</a:t>
            </a:r>
            <a:r>
              <a:rPr lang="en-US" dirty="0">
                <a:hlinkClick r:id="rId3"/>
              </a:rPr>
              <a:t>Ian.Involvedandequal@gmail.com</a:t>
            </a:r>
            <a:endParaRPr lang="en-US" dirty="0"/>
          </a:p>
          <a:p>
            <a:r>
              <a:rPr lang="en-US" dirty="0"/>
              <a:t>Chris Lloyd	</a:t>
            </a:r>
            <a:r>
              <a:rPr lang="en-US" dirty="0">
                <a:hlinkClick r:id="rId4"/>
              </a:rPr>
              <a:t>chris.lloydadvisory@gmail.com</a:t>
            </a:r>
            <a:endParaRPr lang="en-US" dirty="0"/>
          </a:p>
          <a:p>
            <a:endParaRPr lang="en-US" dirty="0"/>
          </a:p>
        </p:txBody>
      </p:sp>
      <p:grpSp>
        <p:nvGrpSpPr>
          <p:cNvPr id="5" name="Group 4">
            <a:extLst>
              <a:ext uri="{FF2B5EF4-FFF2-40B4-BE49-F238E27FC236}">
                <a16:creationId xmlns:a16="http://schemas.microsoft.com/office/drawing/2014/main" id="{9C575FFF-4529-9646-9051-033E9E9A67AF}"/>
              </a:ext>
            </a:extLst>
          </p:cNvPr>
          <p:cNvGrpSpPr/>
          <p:nvPr/>
        </p:nvGrpSpPr>
        <p:grpSpPr>
          <a:xfrm>
            <a:off x="9500211" y="4521607"/>
            <a:ext cx="2103210" cy="1995945"/>
            <a:chOff x="9066937" y="558347"/>
            <a:chExt cx="2364377" cy="2331267"/>
          </a:xfrm>
        </p:grpSpPr>
        <p:sp>
          <p:nvSpPr>
            <p:cNvPr id="6" name="Oval 5">
              <a:extLst>
                <a:ext uri="{FF2B5EF4-FFF2-40B4-BE49-F238E27FC236}">
                  <a16:creationId xmlns:a16="http://schemas.microsoft.com/office/drawing/2014/main" id="{C141CA71-928F-D449-9A83-5FFBBD4B0D54}"/>
                </a:ext>
              </a:extLst>
            </p:cNvPr>
            <p:cNvSpPr/>
            <p:nvPr/>
          </p:nvSpPr>
          <p:spPr>
            <a:xfrm>
              <a:off x="9066937" y="558347"/>
              <a:ext cx="2364377" cy="233126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 background with blue text and a person in a wheelchair&#10;&#10;Description automatically generated">
              <a:extLst>
                <a:ext uri="{FF2B5EF4-FFF2-40B4-BE49-F238E27FC236}">
                  <a16:creationId xmlns:a16="http://schemas.microsoft.com/office/drawing/2014/main" id="{0D2A98D4-2018-C64E-8202-3EE94EBE5449}"/>
                </a:ext>
              </a:extLst>
            </p:cNvPr>
            <p:cNvPicPr>
              <a:picLocks noChangeAspect="1"/>
            </p:cNvPicPr>
            <p:nvPr/>
          </p:nvPicPr>
          <p:blipFill>
            <a:blip r:embed="rId5"/>
            <a:stretch>
              <a:fillRect/>
            </a:stretch>
          </p:blipFill>
          <p:spPr>
            <a:xfrm>
              <a:off x="9189524" y="603085"/>
              <a:ext cx="2241790" cy="2241790"/>
            </a:xfrm>
            <a:prstGeom prst="rect">
              <a:avLst/>
            </a:prstGeom>
          </p:spPr>
        </p:pic>
      </p:grpSp>
      <p:pic>
        <p:nvPicPr>
          <p:cNvPr id="8" name="Picture 7" descr="A qr code on a screen&#10;&#10;Description automatically generated">
            <a:extLst>
              <a:ext uri="{FF2B5EF4-FFF2-40B4-BE49-F238E27FC236}">
                <a16:creationId xmlns:a16="http://schemas.microsoft.com/office/drawing/2014/main" id="{3844A9FA-7DD4-4D43-9613-4908AFD06F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0345" y="950770"/>
            <a:ext cx="1893455" cy="1893455"/>
          </a:xfrm>
          <a:prstGeom prst="rect">
            <a:avLst/>
          </a:prstGeom>
        </p:spPr>
      </p:pic>
    </p:spTree>
    <p:extLst>
      <p:ext uri="{BB962C8B-B14F-4D97-AF65-F5344CB8AC3E}">
        <p14:creationId xmlns:p14="http://schemas.microsoft.com/office/powerpoint/2010/main" val="198726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43C75C-0762-7745-8F38-2C4E29771FAC}"/>
              </a:ext>
            </a:extLst>
          </p:cNvPr>
          <p:cNvSpPr txBox="1">
            <a:spLocks noGrp="1"/>
          </p:cNvSpPr>
          <p:nvPr>
            <p:ph type="title"/>
          </p:nvPr>
        </p:nvSpPr>
        <p:spPr>
          <a:xfrm>
            <a:off x="2270149" y="909254"/>
            <a:ext cx="8208666" cy="5852051"/>
          </a:xfrm>
          <a:prstGeom prst="rect">
            <a:avLst/>
          </a:prstGeom>
          <a:noFill/>
        </p:spPr>
        <p:txBody>
          <a:bodyPr wrap="square" rtlCol="0">
            <a:spAutoFit/>
          </a:bodyPr>
          <a:lstStyle/>
          <a:p>
            <a:pPr>
              <a:lnSpc>
                <a:spcPct val="150000"/>
              </a:lnSpc>
            </a:pPr>
            <a:r>
              <a:rPr lang="en-GB" sz="2800" b="1" dirty="0">
                <a:latin typeface="Arial" panose="020B0604020202020204" pitchFamily="34" charset="0"/>
                <a:cs typeface="Arial" panose="020B0604020202020204" pitchFamily="34" charset="0"/>
              </a:rPr>
              <a:t>Acronyms</a:t>
            </a:r>
            <a:r>
              <a:rPr lang="en-GB" sz="3600" dirty="0"/>
              <a:t> </a:t>
            </a:r>
            <a:br>
              <a:rPr lang="en-GB" sz="3600" dirty="0"/>
            </a:br>
            <a:r>
              <a:rPr lang="en-GB" sz="2400" dirty="0"/>
              <a:t>ARC 	= Applied Research Collaboration</a:t>
            </a:r>
            <a:br>
              <a:rPr lang="en-GB" sz="2400" dirty="0"/>
            </a:br>
            <a:r>
              <a:rPr lang="en-GB" sz="2400" dirty="0"/>
              <a:t>NENC 	= North East and North Cumbria </a:t>
            </a:r>
            <a:br>
              <a:rPr lang="en-GB" sz="2400" dirty="0"/>
            </a:br>
            <a:r>
              <a:rPr lang="en-GB" sz="2400" dirty="0"/>
              <a:t>PICE	= Public Involvement Community Engagement</a:t>
            </a:r>
            <a:br>
              <a:rPr lang="en-GB" sz="2400" dirty="0"/>
            </a:br>
            <a:r>
              <a:rPr lang="en-GB" sz="2400" dirty="0"/>
              <a:t>PPI  	= Patient Public Involvement</a:t>
            </a:r>
            <a:br>
              <a:rPr lang="en-GB" sz="2400" dirty="0"/>
            </a:br>
            <a:r>
              <a:rPr lang="en-GB" sz="2400" dirty="0">
                <a:latin typeface="+mn-lt"/>
              </a:rPr>
              <a:t>CVS	=</a:t>
            </a:r>
            <a:r>
              <a:rPr lang="en-GB" sz="1000" i="0" dirty="0">
                <a:effectLst/>
                <a:latin typeface="+mn-lt"/>
                <a:cs typeface="Arial" panose="020B0604020202020204" pitchFamily="34" charset="0"/>
              </a:rPr>
              <a:t>  </a:t>
            </a:r>
            <a:r>
              <a:rPr lang="en-GB" sz="2400" dirty="0">
                <a:solidFill>
                  <a:schemeClr val="tx2">
                    <a:lumMod val="75000"/>
                    <a:lumOff val="25000"/>
                  </a:schemeClr>
                </a:solidFill>
                <a:latin typeface="+mn-lt"/>
              </a:rPr>
              <a:t>Community and Voluntary Sector</a:t>
            </a:r>
            <a:br>
              <a:rPr lang="en-GB" sz="2400" dirty="0">
                <a:latin typeface="+mn-lt"/>
              </a:rPr>
            </a:br>
            <a:r>
              <a:rPr lang="en-GB" sz="2400" dirty="0">
                <a:latin typeface="+mn-lt"/>
              </a:rPr>
              <a:t>VCSE	= </a:t>
            </a:r>
            <a:r>
              <a:rPr lang="en-GB" sz="2400" dirty="0">
                <a:solidFill>
                  <a:schemeClr val="tx2">
                    <a:lumMod val="75000"/>
                    <a:lumOff val="25000"/>
                  </a:schemeClr>
                </a:solidFill>
                <a:latin typeface="+mn-lt"/>
              </a:rPr>
              <a:t>Voluntary, Community and Social Enterprise</a:t>
            </a:r>
            <a:br>
              <a:rPr lang="en-GB" sz="2400" dirty="0">
                <a:latin typeface="+mn-lt"/>
              </a:rPr>
            </a:br>
            <a:r>
              <a:rPr lang="en-GB" sz="2400" dirty="0">
                <a:effectLst/>
                <a:latin typeface="+mn-lt"/>
                <a:ea typeface="Calibri" panose="020F0502020204030204" pitchFamily="34" charset="0"/>
              </a:rPr>
              <a:t>VONNE	=</a:t>
            </a:r>
            <a:r>
              <a:rPr lang="en-GB" sz="2400" dirty="0">
                <a:solidFill>
                  <a:schemeClr val="tx2">
                    <a:lumMod val="75000"/>
                    <a:lumOff val="25000"/>
                  </a:schemeClr>
                </a:solidFill>
                <a:effectLst/>
                <a:latin typeface="+mn-lt"/>
                <a:ea typeface="Calibri" panose="020F0502020204030204" pitchFamily="34" charset="0"/>
              </a:rPr>
              <a:t>Voluntary Organisation Network North East  </a:t>
            </a:r>
            <a:br>
              <a:rPr lang="en-GB" sz="2400" dirty="0">
                <a:effectLst/>
                <a:latin typeface="+mn-lt"/>
                <a:ea typeface="Calibri" panose="020F0502020204030204" pitchFamily="34" charset="0"/>
              </a:rPr>
            </a:br>
            <a:br>
              <a:rPr lang="en-GB" sz="2400" dirty="0">
                <a:latin typeface="+mn-lt"/>
              </a:rPr>
            </a:br>
            <a:endParaRPr lang="en-GB" sz="2400" dirty="0">
              <a:latin typeface="+mn-lt"/>
            </a:endParaRPr>
          </a:p>
        </p:txBody>
      </p:sp>
      <p:sp>
        <p:nvSpPr>
          <p:cNvPr id="3" name="TextBox 2">
            <a:extLst>
              <a:ext uri="{FF2B5EF4-FFF2-40B4-BE49-F238E27FC236}">
                <a16:creationId xmlns:a16="http://schemas.microsoft.com/office/drawing/2014/main" id="{A49A404D-588C-004A-89AE-363DF8F3F8F9}"/>
              </a:ext>
            </a:extLst>
          </p:cNvPr>
          <p:cNvSpPr txBox="1"/>
          <p:nvPr/>
        </p:nvSpPr>
        <p:spPr>
          <a:xfrm>
            <a:off x="4603532" y="157655"/>
            <a:ext cx="5875283" cy="584775"/>
          </a:xfrm>
          <a:prstGeom prst="rect">
            <a:avLst/>
          </a:prstGeom>
          <a:noFill/>
        </p:spPr>
        <p:txBody>
          <a:bodyPr wrap="square" rtlCol="0">
            <a:spAutoFit/>
          </a:bodyPr>
          <a:lstStyle/>
          <a:p>
            <a:r>
              <a:rPr lang="en-US" sz="3200" b="1" dirty="0">
                <a:solidFill>
                  <a:schemeClr val="tx2">
                    <a:lumMod val="75000"/>
                    <a:lumOff val="25000"/>
                  </a:schemeClr>
                </a:solidFill>
              </a:rPr>
              <a:t>Introduction</a:t>
            </a:r>
          </a:p>
        </p:txBody>
      </p:sp>
    </p:spTree>
    <p:extLst>
      <p:ext uri="{BB962C8B-B14F-4D97-AF65-F5344CB8AC3E}">
        <p14:creationId xmlns:p14="http://schemas.microsoft.com/office/powerpoint/2010/main" val="3052646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E8469B-9B90-F4C3-DC18-71620499A60A}"/>
              </a:ext>
            </a:extLst>
          </p:cNvPr>
          <p:cNvSpPr txBox="1"/>
          <p:nvPr/>
        </p:nvSpPr>
        <p:spPr>
          <a:xfrm>
            <a:off x="418980" y="837283"/>
            <a:ext cx="8659090" cy="584775"/>
          </a:xfrm>
          <a:prstGeom prst="rect">
            <a:avLst/>
          </a:prstGeom>
          <a:noFill/>
        </p:spPr>
        <p:txBody>
          <a:bodyPr wrap="square" rtlCol="0">
            <a:spAutoFit/>
          </a:bodyPr>
          <a:lstStyle/>
          <a:p>
            <a:r>
              <a:rPr lang="en-GB" sz="3200" b="1" dirty="0">
                <a:solidFill>
                  <a:srgbClr val="193E72"/>
                </a:solidFill>
                <a:latin typeface="Calibri" panose="020F0502020204030204" pitchFamily="34" charset="0"/>
                <a:cs typeface="Calibri" panose="020F0502020204030204" pitchFamily="34" charset="0"/>
              </a:rPr>
              <a:t>Co-Production</a:t>
            </a:r>
          </a:p>
        </p:txBody>
      </p:sp>
      <p:sp>
        <p:nvSpPr>
          <p:cNvPr id="5" name="TextBox 4">
            <a:extLst>
              <a:ext uri="{FF2B5EF4-FFF2-40B4-BE49-F238E27FC236}">
                <a16:creationId xmlns:a16="http://schemas.microsoft.com/office/drawing/2014/main" id="{AFF27E2E-22C5-B24B-BF7A-0FF97D97335E}"/>
              </a:ext>
            </a:extLst>
          </p:cNvPr>
          <p:cNvSpPr txBox="1"/>
          <p:nvPr/>
        </p:nvSpPr>
        <p:spPr>
          <a:xfrm>
            <a:off x="1701601" y="1312094"/>
            <a:ext cx="9260688" cy="5632311"/>
          </a:xfrm>
          <a:prstGeom prst="rect">
            <a:avLst/>
          </a:prstGeom>
          <a:noFill/>
        </p:spPr>
        <p:txBody>
          <a:bodyPr wrap="square">
            <a:spAutoFit/>
          </a:bodyPr>
          <a:lstStyle/>
          <a:p>
            <a:r>
              <a:rPr lang="en-GB" sz="2400" dirty="0">
                <a:solidFill>
                  <a:srgbClr val="193E72"/>
                </a:solidFill>
                <a:latin typeface="Calibri" panose="020F0502020204030204" pitchFamily="34" charset="0"/>
                <a:cs typeface="Calibri" panose="020F0502020204030204" pitchFamily="34" charset="0"/>
              </a:rPr>
              <a:t>‘</a:t>
            </a:r>
            <a:r>
              <a:rPr lang="en-GB" sz="2400" i="1" dirty="0">
                <a:solidFill>
                  <a:srgbClr val="193E72"/>
                </a:solidFill>
                <a:latin typeface="Calibri" panose="020F0502020204030204" pitchFamily="34" charset="0"/>
                <a:cs typeface="Calibri" panose="020F0502020204030204" pitchFamily="34" charset="0"/>
              </a:rPr>
              <a:t>It's about </a:t>
            </a:r>
            <a:r>
              <a:rPr lang="en-GB" sz="2400" b="1" i="1" dirty="0">
                <a:solidFill>
                  <a:srgbClr val="193E72"/>
                </a:solidFill>
                <a:latin typeface="Calibri" panose="020F0502020204030204" pitchFamily="34" charset="0"/>
                <a:cs typeface="Calibri" panose="020F0502020204030204" pitchFamily="34" charset="0"/>
              </a:rPr>
              <a:t>power sharing </a:t>
            </a:r>
            <a:r>
              <a:rPr lang="en-GB" sz="2400" i="1" dirty="0">
                <a:solidFill>
                  <a:srgbClr val="193E72"/>
                </a:solidFill>
                <a:latin typeface="Calibri" panose="020F0502020204030204" pitchFamily="34" charset="0"/>
                <a:cs typeface="Calibri" panose="020F0502020204030204" pitchFamily="34" charset="0"/>
              </a:rPr>
              <a:t>for me. One of the main things about co- production is realising who has the power and how you share it, and what that actually means’. </a:t>
            </a:r>
          </a:p>
          <a:p>
            <a:endParaRPr lang="en-GB" sz="2400" dirty="0">
              <a:solidFill>
                <a:srgbClr val="193E72"/>
              </a:solidFill>
              <a:latin typeface="Calibri" panose="020F0502020204030204" pitchFamily="34" charset="0"/>
              <a:cs typeface="Calibri" panose="020F0502020204030204" pitchFamily="34" charset="0"/>
            </a:endParaRPr>
          </a:p>
          <a:p>
            <a:r>
              <a:rPr lang="en-GB" sz="2400" dirty="0">
                <a:solidFill>
                  <a:srgbClr val="193E72"/>
                </a:solidFill>
                <a:latin typeface="Calibri" panose="020F0502020204030204" pitchFamily="34" charset="0"/>
                <a:cs typeface="Calibri" panose="020F0502020204030204" pitchFamily="34" charset="0"/>
              </a:rPr>
              <a:t>‘</a:t>
            </a:r>
            <a:r>
              <a:rPr lang="en-GB" sz="2400" i="1" dirty="0">
                <a:solidFill>
                  <a:srgbClr val="193E72"/>
                </a:solidFill>
                <a:latin typeface="Calibri" panose="020F0502020204030204" pitchFamily="34" charset="0"/>
                <a:cs typeface="Calibri" panose="020F0502020204030204" pitchFamily="34" charset="0"/>
              </a:rPr>
              <a:t>The thing about co-production is about being with people, where they're at, and asking them what the issues are, and seeing it through their eyes’</a:t>
            </a:r>
            <a:endParaRPr lang="en-GB" sz="2400" dirty="0">
              <a:solidFill>
                <a:srgbClr val="193E72"/>
              </a:solidFill>
              <a:latin typeface="Calibri" panose="020F0502020204030204" pitchFamily="34" charset="0"/>
              <a:cs typeface="Calibri" panose="020F0502020204030204" pitchFamily="34" charset="0"/>
            </a:endParaRPr>
          </a:p>
          <a:p>
            <a:endParaRPr lang="en-GB" sz="2400" dirty="0">
              <a:solidFill>
                <a:srgbClr val="193E72"/>
              </a:solidFill>
              <a:latin typeface="Calibri" panose="020F0502020204030204" pitchFamily="34" charset="0"/>
              <a:cs typeface="Calibri" panose="020F0502020204030204" pitchFamily="34" charset="0"/>
            </a:endParaRPr>
          </a:p>
          <a:p>
            <a:r>
              <a:rPr lang="en-GB" sz="2400" dirty="0">
                <a:solidFill>
                  <a:srgbClr val="193E72"/>
                </a:solidFill>
                <a:latin typeface="Calibri" panose="020F0502020204030204" pitchFamily="34" charset="0"/>
                <a:cs typeface="Calibri" panose="020F0502020204030204" pitchFamily="34" charset="0"/>
              </a:rPr>
              <a:t>The Co-Production Collective website is an excellent entry point for exploring co-production, including: </a:t>
            </a:r>
          </a:p>
          <a:p>
            <a:r>
              <a:rPr lang="en-GB" sz="2400" dirty="0">
                <a:solidFill>
                  <a:srgbClr val="193E72"/>
                </a:solidFill>
                <a:latin typeface="Calibri" panose="020F0502020204030204" pitchFamily="34" charset="0"/>
                <a:cs typeface="Calibri" panose="020F0502020204030204" pitchFamily="34" charset="0"/>
              </a:rPr>
              <a:t>	toolkits, guidance and advice about evaluation and                                                         	evidence gathering </a:t>
            </a:r>
          </a:p>
          <a:p>
            <a:r>
              <a:rPr lang="en-GB" sz="2400" dirty="0"/>
              <a:t>	</a:t>
            </a:r>
            <a:r>
              <a:rPr lang="en-GB" sz="2400" dirty="0">
                <a:solidFill>
                  <a:srgbClr val="193E72"/>
                </a:solidFill>
                <a:latin typeface="Calibri" panose="020F0502020204030204" pitchFamily="34" charset="0"/>
                <a:cs typeface="Calibri" panose="020F0502020204030204" pitchFamily="34" charset="0"/>
                <a:hlinkClick r:id="rId3"/>
              </a:rPr>
              <a:t>https://www.coproductioncollective.co.uk/</a:t>
            </a:r>
            <a:endParaRPr lang="en-GB" sz="2400" dirty="0">
              <a:solidFill>
                <a:srgbClr val="193E72"/>
              </a:solidFill>
              <a:latin typeface="Calibri" panose="020F0502020204030204" pitchFamily="34" charset="0"/>
              <a:cs typeface="Calibri" panose="020F0502020204030204" pitchFamily="34" charset="0"/>
            </a:endParaRPr>
          </a:p>
          <a:p>
            <a:r>
              <a:rPr lang="en-GB" sz="2400" dirty="0">
                <a:solidFill>
                  <a:srgbClr val="193E72"/>
                </a:solidFill>
                <a:latin typeface="Calibri" panose="020F0502020204030204" pitchFamily="34" charset="0"/>
                <a:cs typeface="Calibri" panose="020F0502020204030204" pitchFamily="34" charset="0"/>
              </a:rPr>
              <a:t> </a:t>
            </a:r>
          </a:p>
          <a:p>
            <a:endParaRPr lang="en-GB" sz="2400" dirty="0">
              <a:solidFill>
                <a:srgbClr val="193E72"/>
              </a:solidFill>
              <a:latin typeface="Calibri" panose="020F0502020204030204" pitchFamily="34" charset="0"/>
              <a:cs typeface="Calibri" panose="020F0502020204030204" pitchFamily="34" charset="0"/>
            </a:endParaRPr>
          </a:p>
          <a:p>
            <a:endParaRPr lang="en-US" sz="2400" dirty="0"/>
          </a:p>
        </p:txBody>
      </p:sp>
    </p:spTree>
    <p:extLst>
      <p:ext uri="{BB962C8B-B14F-4D97-AF65-F5344CB8AC3E}">
        <p14:creationId xmlns:p14="http://schemas.microsoft.com/office/powerpoint/2010/main" val="678559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16CF7E8-5010-358F-9B76-640E1BCA4B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81A56E-EF04-FD7A-3CD0-D160E1C0E67A}"/>
              </a:ext>
            </a:extLst>
          </p:cNvPr>
          <p:cNvSpPr>
            <a:spLocks noGrp="1"/>
          </p:cNvSpPr>
          <p:nvPr>
            <p:ph type="title"/>
          </p:nvPr>
        </p:nvSpPr>
        <p:spPr>
          <a:xfrm>
            <a:off x="4389075" y="208344"/>
            <a:ext cx="7240929" cy="601173"/>
          </a:xfrm>
        </p:spPr>
        <p:txBody>
          <a:bodyPr/>
          <a:lstStyle/>
          <a:p>
            <a:r>
              <a:rPr lang="en-GB" sz="3200" b="1" dirty="0">
                <a:effectLst/>
                <a:ea typeface="Calibri" panose="020F0502020204030204" pitchFamily="34" charset="0"/>
              </a:rPr>
              <a:t>Hard to reach Communities and Groups</a:t>
            </a:r>
            <a:endParaRPr lang="en-GB" sz="3200" dirty="0"/>
          </a:p>
        </p:txBody>
      </p:sp>
      <p:sp>
        <p:nvSpPr>
          <p:cNvPr id="5" name="TextBox 4">
            <a:extLst>
              <a:ext uri="{FF2B5EF4-FFF2-40B4-BE49-F238E27FC236}">
                <a16:creationId xmlns:a16="http://schemas.microsoft.com/office/drawing/2014/main" id="{924D0ED9-545D-7141-B535-844A89D9DE6D}"/>
              </a:ext>
            </a:extLst>
          </p:cNvPr>
          <p:cNvSpPr txBox="1"/>
          <p:nvPr/>
        </p:nvSpPr>
        <p:spPr>
          <a:xfrm>
            <a:off x="1912883" y="1109678"/>
            <a:ext cx="8692055" cy="5539978"/>
          </a:xfrm>
          <a:prstGeom prst="rect">
            <a:avLst/>
          </a:prstGeom>
          <a:noFill/>
        </p:spPr>
        <p:txBody>
          <a:bodyPr wrap="square">
            <a:spAutoFit/>
          </a:bodyPr>
          <a:lstStyle/>
          <a:p>
            <a:r>
              <a:rPr lang="en-GB" sz="2400" dirty="0">
                <a:solidFill>
                  <a:schemeClr val="tx2">
                    <a:lumMod val="90000"/>
                    <a:lumOff val="10000"/>
                  </a:schemeClr>
                </a:solidFill>
                <a:cs typeface="Arial" panose="020B0604020202020204" pitchFamily="34" charset="0"/>
              </a:rPr>
              <a:t>Mend the Gap</a:t>
            </a:r>
          </a:p>
          <a:p>
            <a:endParaRPr lang="en-GB" sz="2400" dirty="0">
              <a:solidFill>
                <a:schemeClr val="tx2">
                  <a:lumMod val="90000"/>
                  <a:lumOff val="10000"/>
                </a:schemeClr>
              </a:solidFill>
              <a:cs typeface="Arial" panose="020B0604020202020204" pitchFamily="34" charset="0"/>
            </a:endParaRPr>
          </a:p>
          <a:p>
            <a:r>
              <a:rPr lang="en-GB" sz="1800" dirty="0">
                <a:solidFill>
                  <a:schemeClr val="tx2">
                    <a:lumMod val="90000"/>
                    <a:lumOff val="10000"/>
                  </a:schemeClr>
                </a:solidFill>
                <a:effectLst/>
              </a:rPr>
              <a:t>The gap mending approach originated at Lund University in Sweden in 2005; it was then taken up by Lillehammer University Norway 2009, and in 2012 a partnership with Shaping Our Lives (UK) was established as a new international network called </a:t>
            </a:r>
            <a:r>
              <a:rPr lang="en-GB" sz="1800" dirty="0" err="1">
                <a:solidFill>
                  <a:schemeClr val="tx2">
                    <a:lumMod val="90000"/>
                    <a:lumOff val="10000"/>
                  </a:schemeClr>
                </a:solidFill>
                <a:effectLst/>
              </a:rPr>
              <a:t>PowerUs</a:t>
            </a:r>
            <a:r>
              <a:rPr lang="en-GB" sz="1800" dirty="0">
                <a:solidFill>
                  <a:schemeClr val="tx2">
                    <a:lumMod val="90000"/>
                    <a:lumOff val="10000"/>
                  </a:schemeClr>
                </a:solidFill>
                <a:effectLst/>
              </a:rPr>
              <a:t>. (</a:t>
            </a:r>
            <a:r>
              <a:rPr lang="en-GB" dirty="0">
                <a:solidFill>
                  <a:schemeClr val="tx2">
                    <a:lumMod val="90000"/>
                    <a:lumOff val="10000"/>
                  </a:schemeClr>
                </a:solidFill>
                <a:effectLst/>
              </a:rPr>
              <a:t>McLaughlin et al, </a:t>
            </a:r>
            <a:r>
              <a:rPr lang="en-GB" sz="1800" dirty="0">
                <a:solidFill>
                  <a:schemeClr val="tx2">
                    <a:lumMod val="90000"/>
                    <a:lumOff val="10000"/>
                  </a:schemeClr>
                </a:solidFill>
                <a:effectLst/>
                <a:cs typeface="Times New Roman" panose="02020603050405020304" pitchFamily="18" charset="0"/>
              </a:rPr>
              <a:t>2020</a:t>
            </a:r>
            <a:r>
              <a:rPr lang="en-GB" sz="1800" dirty="0">
                <a:solidFill>
                  <a:schemeClr val="tx2">
                    <a:lumMod val="90000"/>
                    <a:lumOff val="10000"/>
                  </a:schemeClr>
                </a:solidFill>
                <a:effectLst/>
              </a:rPr>
              <a:t>)</a:t>
            </a:r>
          </a:p>
          <a:p>
            <a:endParaRPr lang="en-GB" dirty="0">
              <a:solidFill>
                <a:schemeClr val="tx2">
                  <a:lumMod val="90000"/>
                  <a:lumOff val="10000"/>
                </a:schemeClr>
              </a:solidFil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dirty="0">
                <a:solidFill>
                  <a:schemeClr val="tx2">
                    <a:lumMod val="90000"/>
                    <a:lumOff val="10000"/>
                  </a:schemeClr>
                </a:solidFill>
                <a:effectLst/>
                <a:ea typeface="Calibri" panose="020F0502020204030204" pitchFamily="34" charset="0"/>
                <a:cs typeface="Times New Roman" panose="02020603050405020304" pitchFamily="18" charset="0"/>
              </a:rPr>
              <a:t>The Mend the Gap Project for Gateshead was put together by Empowerment Consultancy and Training in partnership with Power Us, the Open University and funded by the North East Social Work Alliance (NESWA).</a:t>
            </a:r>
          </a:p>
          <a:p>
            <a:pPr marL="285750" indent="-285750">
              <a:buFont typeface="Arial" panose="020B0604020202020204" pitchFamily="34" charset="0"/>
              <a:buChar char="•"/>
            </a:pPr>
            <a:endParaRPr lang="en-GB" dirty="0">
              <a:solidFill>
                <a:schemeClr val="tx2">
                  <a:lumMod val="90000"/>
                  <a:lumOff val="10000"/>
                </a:schemeClr>
              </a:solidFil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dirty="0">
                <a:solidFill>
                  <a:schemeClr val="tx2">
                    <a:lumMod val="90000"/>
                    <a:lumOff val="10000"/>
                  </a:schemeClr>
                </a:solidFill>
                <a:effectLst/>
                <a:ea typeface="Calibri" panose="020F0502020204030204" pitchFamily="34" charset="0"/>
                <a:cs typeface="Times New Roman" panose="02020603050405020304" pitchFamily="18" charset="0"/>
              </a:rPr>
              <a:t>The purpose of the Gateshead Project was to identify gaps and barriers facing disabled people when it comes to accessing Social Support Services.</a:t>
            </a:r>
          </a:p>
          <a:p>
            <a:pPr marL="285750" indent="-285750">
              <a:buFont typeface="Arial" panose="020B0604020202020204" pitchFamily="34" charset="0"/>
              <a:buChar char="•"/>
            </a:pPr>
            <a:endParaRPr lang="en-GB" dirty="0">
              <a:solidFill>
                <a:schemeClr val="tx2">
                  <a:lumMod val="90000"/>
                  <a:lumOff val="10000"/>
                </a:schemeClr>
              </a:solidFil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dirty="0">
                <a:solidFill>
                  <a:schemeClr val="tx2">
                    <a:lumMod val="90000"/>
                    <a:lumOff val="10000"/>
                  </a:schemeClr>
                </a:solidFill>
                <a:effectLst/>
                <a:ea typeface="Calibri" panose="020F0502020204030204" pitchFamily="34" charset="0"/>
                <a:cs typeface="Times New Roman" panose="02020603050405020304" pitchFamily="18" charset="0"/>
              </a:rPr>
              <a:t>The group was made up of disabled service users, Personal Assistants and family carers, Practising Social Workers and Social Work Students.  </a:t>
            </a:r>
          </a:p>
          <a:p>
            <a:pPr marL="285750" indent="-285750">
              <a:buFont typeface="Arial" panose="020B0604020202020204" pitchFamily="34" charset="0"/>
              <a:buChar char="•"/>
            </a:pPr>
            <a:endParaRPr lang="en-GB" dirty="0">
              <a:solidFill>
                <a:schemeClr val="tx2">
                  <a:lumMod val="90000"/>
                  <a:lumOff val="10000"/>
                </a:schemeClr>
              </a:solidFil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dirty="0">
                <a:solidFill>
                  <a:schemeClr val="tx2">
                    <a:lumMod val="90000"/>
                    <a:lumOff val="10000"/>
                  </a:schemeClr>
                </a:solidFill>
                <a:effectLst/>
                <a:ea typeface="Calibri" panose="020F0502020204030204" pitchFamily="34" charset="0"/>
                <a:cs typeface="Times New Roman" panose="02020603050405020304" pitchFamily="18" charset="0"/>
              </a:rPr>
              <a:t>The group met for a total of 8 meetings each Friday with agendas that were agreed by the disabled service users. </a:t>
            </a:r>
          </a:p>
        </p:txBody>
      </p:sp>
      <p:pic>
        <p:nvPicPr>
          <p:cNvPr id="7" name="Picture 6">
            <a:extLst>
              <a:ext uri="{FF2B5EF4-FFF2-40B4-BE49-F238E27FC236}">
                <a16:creationId xmlns:a16="http://schemas.microsoft.com/office/drawing/2014/main" id="{00A54846-31AD-784B-8261-A4BE8FEA039A}"/>
              </a:ext>
            </a:extLst>
          </p:cNvPr>
          <p:cNvPicPr>
            <a:picLocks noChangeAspect="1"/>
          </p:cNvPicPr>
          <p:nvPr/>
        </p:nvPicPr>
        <p:blipFill>
          <a:blip r:embed="rId2"/>
          <a:stretch>
            <a:fillRect/>
          </a:stretch>
        </p:blipFill>
        <p:spPr>
          <a:xfrm>
            <a:off x="7084630" y="690140"/>
            <a:ext cx="3810000" cy="1397000"/>
          </a:xfrm>
          <a:prstGeom prst="rect">
            <a:avLst/>
          </a:prstGeom>
        </p:spPr>
      </p:pic>
    </p:spTree>
    <p:extLst>
      <p:ext uri="{BB962C8B-B14F-4D97-AF65-F5344CB8AC3E}">
        <p14:creationId xmlns:p14="http://schemas.microsoft.com/office/powerpoint/2010/main" val="148124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98E3A2D-76CC-6DB7-0A43-623EAC3186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D4C81D-FE85-2441-7F5E-D55ECB036D9D}"/>
              </a:ext>
            </a:extLst>
          </p:cNvPr>
          <p:cNvSpPr>
            <a:spLocks noGrp="1"/>
          </p:cNvSpPr>
          <p:nvPr>
            <p:ph type="title"/>
          </p:nvPr>
        </p:nvSpPr>
        <p:spPr>
          <a:xfrm>
            <a:off x="4831466" y="208344"/>
            <a:ext cx="7240929" cy="601173"/>
          </a:xfrm>
        </p:spPr>
        <p:txBody>
          <a:bodyPr/>
          <a:lstStyle/>
          <a:p>
            <a:r>
              <a:rPr lang="en-GB" sz="3200" b="1" dirty="0"/>
              <a:t>Good Public Involvement in Research</a:t>
            </a:r>
          </a:p>
        </p:txBody>
      </p:sp>
      <p:sp>
        <p:nvSpPr>
          <p:cNvPr id="3" name="TextBox 2">
            <a:extLst>
              <a:ext uri="{FF2B5EF4-FFF2-40B4-BE49-F238E27FC236}">
                <a16:creationId xmlns:a16="http://schemas.microsoft.com/office/drawing/2014/main" id="{E932172E-2DC8-1554-FE5E-A08C04D66F65}"/>
              </a:ext>
            </a:extLst>
          </p:cNvPr>
          <p:cNvSpPr txBox="1"/>
          <p:nvPr/>
        </p:nvSpPr>
        <p:spPr>
          <a:xfrm>
            <a:off x="1160734" y="856357"/>
            <a:ext cx="10069975" cy="5755422"/>
          </a:xfrm>
          <a:prstGeom prst="rect">
            <a:avLst/>
          </a:prstGeom>
          <a:noFill/>
        </p:spPr>
        <p:txBody>
          <a:bodyPr wrap="square" rtlCol="0">
            <a:spAutoFit/>
          </a:bodyPr>
          <a:lstStyle/>
          <a:p>
            <a:pPr marL="457200" indent="-457200">
              <a:buFont typeface="Arial" panose="020B0604020202020204" pitchFamily="34" charset="0"/>
              <a:buChar char="•"/>
            </a:pPr>
            <a:r>
              <a:rPr lang="en-GB" sz="3200" b="1" dirty="0">
                <a:solidFill>
                  <a:schemeClr val="accent1"/>
                </a:solidFill>
              </a:rPr>
              <a:t>What do you think?</a:t>
            </a:r>
          </a:p>
          <a:p>
            <a:pPr marL="457200" indent="-457200">
              <a:buFont typeface="Arial" panose="020B0604020202020204" pitchFamily="34" charset="0"/>
              <a:buChar char="•"/>
            </a:pPr>
            <a:r>
              <a:rPr lang="en-GB" sz="2800" dirty="0">
                <a:solidFill>
                  <a:schemeClr val="accent1"/>
                </a:solidFill>
              </a:rPr>
              <a:t>Big Question – Is Research for Science or for the public good?</a:t>
            </a:r>
          </a:p>
          <a:p>
            <a:pPr marL="457200" indent="-457200">
              <a:buFont typeface="Arial" panose="020B0604020202020204" pitchFamily="34" charset="0"/>
              <a:buChar char="•"/>
            </a:pPr>
            <a:endParaRPr lang="en-GB" sz="2800" dirty="0">
              <a:solidFill>
                <a:schemeClr val="accent1"/>
              </a:solidFill>
            </a:endParaRPr>
          </a:p>
          <a:p>
            <a:pPr marL="457200" indent="-457200">
              <a:buFont typeface="Arial" panose="020B0604020202020204" pitchFamily="34" charset="0"/>
              <a:buChar char="•"/>
            </a:pPr>
            <a:r>
              <a:rPr lang="en-GB" sz="2800" dirty="0">
                <a:solidFill>
                  <a:schemeClr val="accent1"/>
                </a:solidFill>
              </a:rPr>
              <a:t>The counter view – what does the public, Voluntary Sector want?</a:t>
            </a:r>
          </a:p>
          <a:p>
            <a:pPr marL="457200" indent="-457200">
              <a:buFont typeface="Arial" panose="020B0604020202020204" pitchFamily="34" charset="0"/>
              <a:buChar char="•"/>
            </a:pPr>
            <a:endParaRPr lang="en-GB" sz="2800" dirty="0">
              <a:solidFill>
                <a:schemeClr val="accent1"/>
              </a:solidFill>
            </a:endParaRPr>
          </a:p>
          <a:p>
            <a:pPr marL="457200" indent="-457200">
              <a:buFont typeface="Arial" panose="020B0604020202020204" pitchFamily="34" charset="0"/>
              <a:buChar char="•"/>
            </a:pPr>
            <a:r>
              <a:rPr lang="en-GB" sz="2800" dirty="0">
                <a:solidFill>
                  <a:schemeClr val="accent1"/>
                </a:solidFill>
              </a:rPr>
              <a:t>The Fidelity Adaptation Dilemma – If Involved throughout research process, perhaps this dilemma would appear less often</a:t>
            </a:r>
          </a:p>
          <a:p>
            <a:pPr marL="914400" lvl="1" indent="-457200">
              <a:buFont typeface="Arial" panose="020B0604020202020204" pitchFamily="34" charset="0"/>
              <a:buChar char="•"/>
            </a:pPr>
            <a:endParaRPr lang="en-GB" sz="2800" dirty="0">
              <a:solidFill>
                <a:schemeClr val="accent1"/>
              </a:solidFill>
            </a:endParaRPr>
          </a:p>
          <a:p>
            <a:pPr marL="914400" lvl="1" indent="-457200">
              <a:buFont typeface="Arial" panose="020B0604020202020204" pitchFamily="34" charset="0"/>
              <a:buChar char="•"/>
            </a:pPr>
            <a:r>
              <a:rPr lang="en-GB" sz="2800" dirty="0">
                <a:solidFill>
                  <a:schemeClr val="accent1"/>
                </a:solidFill>
              </a:rPr>
              <a:t>Make a difference</a:t>
            </a:r>
          </a:p>
          <a:p>
            <a:pPr marL="1371600" lvl="2" indent="-457200">
              <a:buFont typeface="Wingdings" panose="05000000000000000000" pitchFamily="2" charset="2"/>
              <a:buChar char="ü"/>
            </a:pPr>
            <a:r>
              <a:rPr lang="en-GB" sz="2800" dirty="0">
                <a:solidFill>
                  <a:schemeClr val="accent1"/>
                </a:solidFill>
              </a:rPr>
              <a:t>Quick Wins</a:t>
            </a:r>
          </a:p>
          <a:p>
            <a:pPr marL="1371600" lvl="2" indent="-457200">
              <a:buFont typeface="Wingdings" panose="05000000000000000000" pitchFamily="2" charset="2"/>
              <a:buChar char="ü"/>
            </a:pPr>
            <a:r>
              <a:rPr lang="en-GB" sz="2800" dirty="0">
                <a:solidFill>
                  <a:schemeClr val="accent1"/>
                </a:solidFill>
              </a:rPr>
              <a:t>Kept informed during the project</a:t>
            </a:r>
          </a:p>
          <a:p>
            <a:pPr marL="1371600" lvl="2" indent="-457200">
              <a:buFont typeface="Wingdings" panose="05000000000000000000" pitchFamily="2" charset="2"/>
              <a:buChar char="ü"/>
            </a:pPr>
            <a:r>
              <a:rPr lang="en-GB" sz="2800" dirty="0">
                <a:solidFill>
                  <a:schemeClr val="accent1"/>
                </a:solidFill>
              </a:rPr>
              <a:t>Co-Production in dissemination</a:t>
            </a:r>
          </a:p>
          <a:p>
            <a:pPr marL="1371600" lvl="2" indent="-457200">
              <a:buFont typeface="Wingdings" panose="05000000000000000000" pitchFamily="2" charset="2"/>
              <a:buChar char="ü"/>
            </a:pPr>
            <a:r>
              <a:rPr lang="en-GB" sz="2800" dirty="0">
                <a:solidFill>
                  <a:schemeClr val="accent1"/>
                </a:solidFill>
              </a:rPr>
              <a:t>Co-Production in Implementation</a:t>
            </a:r>
          </a:p>
        </p:txBody>
      </p:sp>
    </p:spTree>
    <p:extLst>
      <p:ext uri="{BB962C8B-B14F-4D97-AF65-F5344CB8AC3E}">
        <p14:creationId xmlns:p14="http://schemas.microsoft.com/office/powerpoint/2010/main" val="4267093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52400" y="803565"/>
            <a:ext cx="6927273" cy="2202872"/>
          </a:xfrm>
        </p:spPr>
        <p:txBody>
          <a:bodyPr/>
          <a:lstStyle/>
          <a:p>
            <a:br>
              <a:rPr lang="en-GB" sz="1600" b="1" dirty="0"/>
            </a:br>
            <a:br>
              <a:rPr lang="en-GB" sz="1600" b="1" dirty="0"/>
            </a:br>
            <a:br>
              <a:rPr lang="en-GB" sz="1600" b="1" dirty="0"/>
            </a:br>
            <a:br>
              <a:rPr lang="en-GB" sz="1600" b="1" dirty="0"/>
            </a:br>
            <a:br>
              <a:rPr lang="en-GB" sz="1600" b="1" dirty="0"/>
            </a:br>
            <a:br>
              <a:rPr lang="en-GB" sz="1600" b="1" dirty="0"/>
            </a:br>
            <a:br>
              <a:rPr lang="en-GB" sz="2400" dirty="0"/>
            </a:br>
            <a:br>
              <a:rPr lang="en-GB" dirty="0"/>
            </a:br>
            <a:endParaRPr lang="en-GB" sz="2800" dirty="0"/>
          </a:p>
        </p:txBody>
      </p:sp>
      <p:sp>
        <p:nvSpPr>
          <p:cNvPr id="6" name="TextBox 5">
            <a:extLst>
              <a:ext uri="{FF2B5EF4-FFF2-40B4-BE49-F238E27FC236}">
                <a16:creationId xmlns:a16="http://schemas.microsoft.com/office/drawing/2014/main" id="{D7C6D535-2CB1-B744-BE39-3407F25DCD13}"/>
              </a:ext>
            </a:extLst>
          </p:cNvPr>
          <p:cNvSpPr txBox="1"/>
          <p:nvPr/>
        </p:nvSpPr>
        <p:spPr>
          <a:xfrm>
            <a:off x="1271750" y="803565"/>
            <a:ext cx="9427781" cy="4955203"/>
          </a:xfrm>
          <a:prstGeom prst="rect">
            <a:avLst/>
          </a:prstGeom>
          <a:noFill/>
        </p:spPr>
        <p:txBody>
          <a:bodyPr wrap="square">
            <a:spAutoFit/>
          </a:bodyPr>
          <a:lstStyle/>
          <a:p>
            <a:pPr marL="0" marR="0" lvl="0" indent="0" defTabSz="914400" rtl="0" eaLnBrk="0" fontAlgn="base" latinLnBrk="0" hangingPunct="0">
              <a:lnSpc>
                <a:spcPct val="100000"/>
              </a:lnSpc>
              <a:spcBef>
                <a:spcPct val="0"/>
              </a:spcBef>
              <a:spcAft>
                <a:spcPct val="0"/>
              </a:spcAft>
              <a:buClrTx/>
              <a:buSzTx/>
              <a:tabLst>
                <a:tab pos="457200" algn="l"/>
              </a:tabLst>
            </a:pPr>
            <a:r>
              <a:rPr kumimoji="0" lang="en-US" altLang="en-US" sz="2800" b="1" i="0" u="none" strike="noStrike" cap="none" normalizeH="0" baseline="0" dirty="0">
                <a:ln>
                  <a:noFill/>
                </a:ln>
                <a:solidFill>
                  <a:srgbClr val="193E72"/>
                </a:solidFill>
                <a:effectLst/>
                <a:latin typeface="Arial" panose="020B0604020202020204" pitchFamily="34" charset="0"/>
                <a:ea typeface="Calibri" panose="020F0502020204030204" pitchFamily="34" charset="0"/>
                <a:cs typeface="Arial" panose="020B0604020202020204" pitchFamily="34" charset="0"/>
              </a:rPr>
              <a:t>Definitions</a:t>
            </a:r>
          </a:p>
          <a:p>
            <a:pPr marL="0" marR="0" lvl="0" indent="0" defTabSz="914400" rtl="0" eaLnBrk="0" fontAlgn="base" latinLnBrk="0" hangingPunct="0">
              <a:lnSpc>
                <a:spcPct val="100000"/>
              </a:lnSpc>
              <a:spcBef>
                <a:spcPct val="0"/>
              </a:spcBef>
              <a:spcAft>
                <a:spcPct val="0"/>
              </a:spcAft>
              <a:buClrTx/>
              <a:buSzTx/>
              <a:tabLst>
                <a:tab pos="457200" algn="l"/>
              </a:tabLst>
            </a:pPr>
            <a:r>
              <a:rPr kumimoji="0" lang="en-US" altLang="en-US" sz="2400" b="0" i="0" u="none" strike="noStrike" cap="none" normalizeH="0" baseline="0" dirty="0">
                <a:ln>
                  <a:noFill/>
                </a:ln>
                <a:solidFill>
                  <a:srgbClr val="193E72"/>
                </a:solidFill>
                <a:effectLst/>
                <a:latin typeface="Arial" panose="020B0604020202020204" pitchFamily="34" charset="0"/>
                <a:ea typeface="Calibri" panose="020F0502020204030204" pitchFamily="34" charset="0"/>
                <a:cs typeface="Arial" panose="020B0604020202020204" pitchFamily="34" charset="0"/>
              </a:rPr>
              <a:t>Public involvement in research is defined as research being carried out ‘</a:t>
            </a:r>
            <a:r>
              <a:rPr kumimoji="0" lang="en-US" altLang="en-US" sz="2400" b="1" i="0" u="none" strike="noStrike" cap="none" normalizeH="0" baseline="0" dirty="0">
                <a:ln>
                  <a:noFill/>
                </a:ln>
                <a:solidFill>
                  <a:srgbClr val="193E72"/>
                </a:solidFill>
                <a:effectLst/>
                <a:latin typeface="Arial" panose="020B0604020202020204" pitchFamily="34" charset="0"/>
                <a:ea typeface="Calibri" panose="020F0502020204030204" pitchFamily="34" charset="0"/>
                <a:cs typeface="Arial" panose="020B0604020202020204" pitchFamily="34" charset="0"/>
              </a:rPr>
              <a:t>with</a:t>
            </a:r>
            <a:r>
              <a:rPr kumimoji="0" lang="en-US" altLang="en-US" sz="2400" b="0" i="0" u="none" strike="noStrike" cap="none" normalizeH="0" baseline="0" dirty="0">
                <a:ln>
                  <a:noFill/>
                </a:ln>
                <a:solidFill>
                  <a:srgbClr val="193E72"/>
                </a:solidFill>
                <a:effectLst/>
                <a:latin typeface="Arial" panose="020B0604020202020204" pitchFamily="34" charset="0"/>
                <a:ea typeface="Calibri" panose="020F0502020204030204" pitchFamily="34" charset="0"/>
                <a:cs typeface="Arial" panose="020B0604020202020204" pitchFamily="34" charset="0"/>
              </a:rPr>
              <a:t>’ or ‘</a:t>
            </a:r>
            <a:r>
              <a:rPr kumimoji="0" lang="en-US" altLang="en-US" sz="2400" b="1" i="0" u="none" strike="noStrike" cap="none" normalizeH="0" baseline="0" dirty="0">
                <a:ln>
                  <a:noFill/>
                </a:ln>
                <a:solidFill>
                  <a:srgbClr val="193E72"/>
                </a:solidFill>
                <a:effectLst/>
                <a:latin typeface="Arial" panose="020B0604020202020204" pitchFamily="34" charset="0"/>
                <a:ea typeface="Calibri" panose="020F0502020204030204" pitchFamily="34" charset="0"/>
                <a:cs typeface="Arial" panose="020B0604020202020204" pitchFamily="34" charset="0"/>
              </a:rPr>
              <a:t>by</a:t>
            </a:r>
            <a:r>
              <a:rPr kumimoji="0" lang="en-US" altLang="en-US" sz="2400" b="0" i="0" u="none" strike="noStrike" cap="none" normalizeH="0" baseline="0" dirty="0">
                <a:ln>
                  <a:noFill/>
                </a:ln>
                <a:solidFill>
                  <a:srgbClr val="193E72"/>
                </a:solidFill>
                <a:effectLst/>
                <a:latin typeface="Arial" panose="020B0604020202020204" pitchFamily="34" charset="0"/>
                <a:ea typeface="Calibri" panose="020F0502020204030204" pitchFamily="34" charset="0"/>
                <a:cs typeface="Arial" panose="020B0604020202020204" pitchFamily="34" charset="0"/>
              </a:rPr>
              <a:t>’ members of the public rather than ‘</a:t>
            </a:r>
            <a:r>
              <a:rPr kumimoji="0" lang="en-US" altLang="en-US" sz="2400" b="1" i="0" u="none" strike="noStrike" cap="none" normalizeH="0" baseline="0" dirty="0">
                <a:ln>
                  <a:noFill/>
                </a:ln>
                <a:solidFill>
                  <a:srgbClr val="193E72"/>
                </a:solidFill>
                <a:effectLst/>
                <a:latin typeface="Arial" panose="020B0604020202020204" pitchFamily="34" charset="0"/>
                <a:ea typeface="Calibri" panose="020F0502020204030204" pitchFamily="34" charset="0"/>
                <a:cs typeface="Arial" panose="020B0604020202020204" pitchFamily="34" charset="0"/>
              </a:rPr>
              <a:t>to</a:t>
            </a:r>
            <a:r>
              <a:rPr kumimoji="0" lang="en-US" altLang="en-US" sz="2400" b="0" i="0" u="none" strike="noStrike" cap="none" normalizeH="0" baseline="0" dirty="0">
                <a:ln>
                  <a:noFill/>
                </a:ln>
                <a:solidFill>
                  <a:srgbClr val="193E72"/>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400" b="1" i="0" u="none" strike="noStrike" cap="none" normalizeH="0" baseline="0" dirty="0">
                <a:ln>
                  <a:noFill/>
                </a:ln>
                <a:solidFill>
                  <a:srgbClr val="193E72"/>
                </a:solidFill>
                <a:effectLst/>
                <a:latin typeface="Arial" panose="020B0604020202020204" pitchFamily="34" charset="0"/>
                <a:ea typeface="Calibri" panose="020F0502020204030204" pitchFamily="34" charset="0"/>
                <a:cs typeface="Arial" panose="020B0604020202020204" pitchFamily="34" charset="0"/>
              </a:rPr>
              <a:t>about</a:t>
            </a:r>
            <a:r>
              <a:rPr kumimoji="0" lang="en-US" altLang="en-US" sz="2400" b="0" i="0" u="none" strike="noStrike" cap="none" normalizeH="0" baseline="0" dirty="0">
                <a:ln>
                  <a:noFill/>
                </a:ln>
                <a:solidFill>
                  <a:srgbClr val="193E72"/>
                </a:solidFill>
                <a:effectLst/>
                <a:latin typeface="Arial" panose="020B0604020202020204" pitchFamily="34" charset="0"/>
                <a:ea typeface="Calibri" panose="020F0502020204030204" pitchFamily="34" charset="0"/>
                <a:cs typeface="Arial" panose="020B0604020202020204" pitchFamily="34" charset="0"/>
              </a:rPr>
              <a:t>’ or ‘</a:t>
            </a:r>
            <a:r>
              <a:rPr kumimoji="0" lang="en-US" altLang="en-US" sz="2400" b="1" i="0" u="none" strike="noStrike" cap="none" normalizeH="0" baseline="0" dirty="0">
                <a:ln>
                  <a:noFill/>
                </a:ln>
                <a:solidFill>
                  <a:srgbClr val="193E72"/>
                </a:solidFill>
                <a:effectLst/>
                <a:latin typeface="Arial" panose="020B0604020202020204" pitchFamily="34" charset="0"/>
                <a:ea typeface="Calibri" panose="020F0502020204030204" pitchFamily="34" charset="0"/>
                <a:cs typeface="Arial" panose="020B0604020202020204" pitchFamily="34" charset="0"/>
              </a:rPr>
              <a:t>for</a:t>
            </a:r>
            <a:r>
              <a:rPr kumimoji="0" lang="en-US" altLang="en-US" sz="2400" b="0" i="0" u="none" strike="noStrike" cap="none" normalizeH="0" baseline="0" dirty="0">
                <a:ln>
                  <a:noFill/>
                </a:ln>
                <a:solidFill>
                  <a:srgbClr val="193E72"/>
                </a:solidFill>
                <a:effectLst/>
                <a:latin typeface="Arial" panose="020B0604020202020204" pitchFamily="34" charset="0"/>
                <a:ea typeface="Calibri" panose="020F0502020204030204" pitchFamily="34" charset="0"/>
                <a:cs typeface="Arial" panose="020B0604020202020204" pitchFamily="34" charset="0"/>
              </a:rPr>
              <a:t>’ them, and uses the following terms to distinguish between the different activities:</a:t>
            </a:r>
          </a:p>
          <a:p>
            <a:pPr marL="0" marR="0" lvl="0" indent="0" defTabSz="914400" rtl="0" eaLnBrk="0" fontAlgn="base" latinLnBrk="0" hangingPunct="0">
              <a:lnSpc>
                <a:spcPct val="100000"/>
              </a:lnSpc>
              <a:spcBef>
                <a:spcPct val="0"/>
              </a:spcBef>
              <a:spcAft>
                <a:spcPct val="0"/>
              </a:spcAft>
              <a:buClrTx/>
              <a:buSzTx/>
              <a:tabLst>
                <a:tab pos="457200" algn="l"/>
              </a:tabLst>
            </a:pPr>
            <a:endParaRPr kumimoji="0" lang="en-US" altLang="en-US" sz="2400" b="0" i="0" u="none" strike="noStrike" cap="none" normalizeH="0" baseline="0" dirty="0">
              <a:ln>
                <a:noFill/>
              </a:ln>
              <a:solidFill>
                <a:srgbClr val="193E72"/>
              </a:solidFill>
              <a:effectLst/>
              <a:latin typeface="Arial" panose="020B0604020202020204" pitchFamily="34" charset="0"/>
              <a:cs typeface="Arial" panose="020B0604020202020204" pitchFamily="34" charset="0"/>
            </a:endParaRPr>
          </a:p>
          <a:p>
            <a:pPr marL="457200" marR="0" lvl="0" indent="-457200"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US" altLang="en-US" sz="2400" b="1" i="0" u="none" strike="noStrike" cap="none" normalizeH="0" baseline="0" dirty="0">
                <a:ln>
                  <a:noFill/>
                </a:ln>
                <a:solidFill>
                  <a:srgbClr val="193E72"/>
                </a:solidFill>
                <a:effectLst/>
                <a:latin typeface="Arial" panose="020B0604020202020204" pitchFamily="34" charset="0"/>
                <a:ea typeface="Calibri" panose="020F0502020204030204" pitchFamily="34" charset="0"/>
                <a:cs typeface="Arial" panose="020B0604020202020204" pitchFamily="34" charset="0"/>
              </a:rPr>
              <a:t>Involvement</a:t>
            </a:r>
            <a:r>
              <a:rPr kumimoji="0" lang="en-US" altLang="en-US" sz="2400" b="0" i="0" u="none" strike="noStrike" cap="none" normalizeH="0" baseline="0" dirty="0">
                <a:ln>
                  <a:noFill/>
                </a:ln>
                <a:solidFill>
                  <a:srgbClr val="193E72"/>
                </a:solidFill>
                <a:effectLst/>
                <a:latin typeface="Arial" panose="020B0604020202020204" pitchFamily="34" charset="0"/>
                <a:ea typeface="Calibri" panose="020F0502020204030204" pitchFamily="34" charset="0"/>
                <a:cs typeface="Arial" panose="020B0604020202020204" pitchFamily="34" charset="0"/>
              </a:rPr>
              <a:t> – where members of the public are actively involved in research projects and in research </a:t>
            </a:r>
            <a:r>
              <a:rPr kumimoji="0" lang="en-US" altLang="en-US" sz="2400" b="0" i="0" u="none" strike="noStrike" cap="none" normalizeH="0" baseline="0" dirty="0" err="1">
                <a:ln>
                  <a:noFill/>
                </a:ln>
                <a:solidFill>
                  <a:srgbClr val="193E72"/>
                </a:solidFill>
                <a:effectLst/>
                <a:latin typeface="Arial" panose="020B0604020202020204" pitchFamily="34" charset="0"/>
                <a:ea typeface="Calibri" panose="020F0502020204030204" pitchFamily="34" charset="0"/>
                <a:cs typeface="Arial" panose="020B0604020202020204" pitchFamily="34" charset="0"/>
              </a:rPr>
              <a:t>organisations</a:t>
            </a:r>
            <a:r>
              <a:rPr kumimoji="0" lang="en-US" altLang="en-US" sz="2400" b="0" i="0" u="none" strike="noStrike" cap="none" normalizeH="0" baseline="0" dirty="0">
                <a:ln>
                  <a:noFill/>
                </a:ln>
                <a:solidFill>
                  <a:srgbClr val="193E72"/>
                </a:solidFill>
                <a:effectLst/>
                <a:latin typeface="Arial" panose="020B0604020202020204" pitchFamily="34" charset="0"/>
                <a:ea typeface="Calibri" panose="020F0502020204030204" pitchFamily="34" charset="0"/>
                <a:cs typeface="Arial" panose="020B0604020202020204" pitchFamily="34" charset="0"/>
              </a:rPr>
              <a:t>. </a:t>
            </a:r>
          </a:p>
          <a:p>
            <a:pPr marR="0" lvl="0" defTabSz="914400" rtl="0" eaLnBrk="0" fontAlgn="base" latinLnBrk="0" hangingPunct="0">
              <a:lnSpc>
                <a:spcPct val="100000"/>
              </a:lnSpc>
              <a:spcBef>
                <a:spcPct val="0"/>
              </a:spcBef>
              <a:spcAft>
                <a:spcPct val="0"/>
              </a:spcAft>
              <a:buClrTx/>
              <a:buSzTx/>
              <a:tabLst>
                <a:tab pos="457200" algn="l"/>
              </a:tabLst>
            </a:pPr>
            <a:endParaRPr kumimoji="0" lang="en-US" altLang="en-US" sz="2400" b="0" i="0" u="none" strike="noStrike" cap="none" normalizeH="0" baseline="0" dirty="0">
              <a:ln>
                <a:noFill/>
              </a:ln>
              <a:solidFill>
                <a:srgbClr val="193E72"/>
              </a:solidFill>
              <a:effectLst/>
              <a:latin typeface="Arial" panose="020B0604020202020204" pitchFamily="34" charset="0"/>
              <a:cs typeface="Arial" panose="020B0604020202020204" pitchFamily="34" charset="0"/>
            </a:endParaRPr>
          </a:p>
          <a:p>
            <a:pPr marL="457200" marR="0" lvl="0" indent="-457200"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US" altLang="en-US" sz="2400" b="1" i="0" u="none" strike="noStrike" cap="none" normalizeH="0" baseline="0" dirty="0">
                <a:ln>
                  <a:noFill/>
                </a:ln>
                <a:solidFill>
                  <a:srgbClr val="193E72"/>
                </a:solidFill>
                <a:effectLst/>
                <a:latin typeface="Arial" panose="020B0604020202020204" pitchFamily="34" charset="0"/>
                <a:ea typeface="Calibri" panose="020F0502020204030204" pitchFamily="34" charset="0"/>
                <a:cs typeface="Arial" panose="020B0604020202020204" pitchFamily="34" charset="0"/>
              </a:rPr>
              <a:t>Participation</a:t>
            </a:r>
            <a:r>
              <a:rPr kumimoji="0" lang="en-US" altLang="en-US" sz="2400" b="0" i="0" u="none" strike="noStrike" cap="none" normalizeH="0" baseline="0" dirty="0">
                <a:ln>
                  <a:noFill/>
                </a:ln>
                <a:solidFill>
                  <a:srgbClr val="193E72"/>
                </a:solidFill>
                <a:effectLst/>
                <a:latin typeface="Arial" panose="020B0604020202020204" pitchFamily="34" charset="0"/>
                <a:ea typeface="Calibri" panose="020F0502020204030204" pitchFamily="34" charset="0"/>
                <a:cs typeface="Arial" panose="020B0604020202020204" pitchFamily="34" charset="0"/>
              </a:rPr>
              <a:t> – where people take part in a research study. </a:t>
            </a:r>
          </a:p>
          <a:p>
            <a:pPr marL="457200" marR="0" lvl="0" indent="-457200"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endParaRPr kumimoji="0" lang="en-US" altLang="en-US" sz="2400" b="0" i="0" u="none" strike="noStrike" cap="none" normalizeH="0" baseline="0" dirty="0">
              <a:ln>
                <a:noFill/>
              </a:ln>
              <a:solidFill>
                <a:srgbClr val="193E72"/>
              </a:solidFill>
              <a:effectLst/>
              <a:latin typeface="Arial" panose="020B0604020202020204" pitchFamily="34" charset="0"/>
              <a:cs typeface="Arial" panose="020B0604020202020204" pitchFamily="34" charset="0"/>
            </a:endParaRPr>
          </a:p>
          <a:p>
            <a:pPr marL="457200" marR="0" lvl="0" indent="-457200"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US" altLang="en-US" sz="2400" b="1" i="0" u="none" strike="noStrike" cap="none" normalizeH="0" baseline="0" dirty="0">
                <a:ln>
                  <a:noFill/>
                </a:ln>
                <a:solidFill>
                  <a:srgbClr val="193E72"/>
                </a:solidFill>
                <a:effectLst/>
                <a:latin typeface="Arial" panose="020B0604020202020204" pitchFamily="34" charset="0"/>
                <a:ea typeface="Calibri" panose="020F0502020204030204" pitchFamily="34" charset="0"/>
                <a:cs typeface="Arial" panose="020B0604020202020204" pitchFamily="34" charset="0"/>
              </a:rPr>
              <a:t>Engagement</a:t>
            </a:r>
            <a:r>
              <a:rPr kumimoji="0" lang="en-US" altLang="en-US" sz="2400" b="0" i="0" u="none" strike="noStrike" cap="none" normalizeH="0" baseline="0" dirty="0">
                <a:ln>
                  <a:noFill/>
                </a:ln>
                <a:solidFill>
                  <a:srgbClr val="193E72"/>
                </a:solidFill>
                <a:effectLst/>
                <a:latin typeface="Arial" panose="020B0604020202020204" pitchFamily="34" charset="0"/>
                <a:ea typeface="Calibri" panose="020F0502020204030204" pitchFamily="34" charset="0"/>
                <a:cs typeface="Arial" panose="020B0604020202020204" pitchFamily="34" charset="0"/>
              </a:rPr>
              <a:t> – where information and knowledge about research is provided and disseminated. (</a:t>
            </a:r>
            <a:r>
              <a:rPr kumimoji="0" lang="en-US" altLang="en-US" sz="2400" b="1" i="0" u="sng" strike="noStrike" cap="none" normalizeH="0" baseline="0" dirty="0">
                <a:ln>
                  <a:noFill/>
                </a:ln>
                <a:solidFill>
                  <a:srgbClr val="193E72"/>
                </a:solidFill>
                <a:effectLst/>
                <a:latin typeface="Arial" panose="020B0604020202020204" pitchFamily="34" charset="0"/>
                <a:ea typeface="Calibri" panose="020F0502020204030204" pitchFamily="34" charset="0"/>
                <a:cs typeface="Arial" panose="020B0604020202020204" pitchFamily="34" charset="0"/>
                <a:hlinkClick r:id="rId2"/>
              </a:rPr>
              <a:t>www.invo.org.uk</a:t>
            </a:r>
            <a:r>
              <a:rPr kumimoji="0" lang="en-US" altLang="en-US" sz="2400" b="0" i="0" u="sng" strike="noStrike" cap="none" normalizeH="0" baseline="0" dirty="0">
                <a:ln>
                  <a:noFill/>
                </a:ln>
                <a:solidFill>
                  <a:srgbClr val="193E72"/>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2400" b="0" i="0" u="none" strike="noStrike" cap="none" normalizeH="0" baseline="0" dirty="0">
              <a:ln>
                <a:noFill/>
              </a:ln>
              <a:solidFill>
                <a:srgbClr val="193E72"/>
              </a:solidFill>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81A1F87-9593-344E-9921-E46B3E73C27E}"/>
              </a:ext>
            </a:extLst>
          </p:cNvPr>
          <p:cNvSpPr txBox="1"/>
          <p:nvPr/>
        </p:nvSpPr>
        <p:spPr>
          <a:xfrm>
            <a:off x="4603532" y="157655"/>
            <a:ext cx="5875283" cy="584775"/>
          </a:xfrm>
          <a:prstGeom prst="rect">
            <a:avLst/>
          </a:prstGeom>
          <a:noFill/>
        </p:spPr>
        <p:txBody>
          <a:bodyPr wrap="square" rtlCol="0">
            <a:spAutoFit/>
          </a:bodyPr>
          <a:lstStyle/>
          <a:p>
            <a:r>
              <a:rPr lang="en-US" sz="3200" b="1" dirty="0">
                <a:solidFill>
                  <a:schemeClr val="tx2">
                    <a:lumMod val="75000"/>
                    <a:lumOff val="25000"/>
                  </a:schemeClr>
                </a:solidFill>
              </a:rPr>
              <a:t>Introduction</a:t>
            </a:r>
          </a:p>
        </p:txBody>
      </p:sp>
    </p:spTree>
    <p:extLst>
      <p:ext uri="{BB962C8B-B14F-4D97-AF65-F5344CB8AC3E}">
        <p14:creationId xmlns:p14="http://schemas.microsoft.com/office/powerpoint/2010/main" val="3428773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42219" y="1607916"/>
            <a:ext cx="2597121" cy="1767993"/>
          </a:xfrm>
          <a:prstGeom prst="rect">
            <a:avLst/>
          </a:prstGeom>
        </p:spPr>
      </p:pic>
      <p:pic>
        <p:nvPicPr>
          <p:cNvPr id="4" name="Picture 3"/>
          <p:cNvPicPr>
            <a:picLocks noChangeAspect="1"/>
          </p:cNvPicPr>
          <p:nvPr/>
        </p:nvPicPr>
        <p:blipFill>
          <a:blip r:embed="rId3"/>
          <a:stretch>
            <a:fillRect/>
          </a:stretch>
        </p:blipFill>
        <p:spPr>
          <a:xfrm>
            <a:off x="3962957" y="1397387"/>
            <a:ext cx="2859272" cy="1597290"/>
          </a:xfrm>
          <a:prstGeom prst="rect">
            <a:avLst/>
          </a:prstGeom>
        </p:spPr>
      </p:pic>
      <p:pic>
        <p:nvPicPr>
          <p:cNvPr id="6" name="Picture 5"/>
          <p:cNvPicPr>
            <a:picLocks noChangeAspect="1"/>
          </p:cNvPicPr>
          <p:nvPr/>
        </p:nvPicPr>
        <p:blipFill>
          <a:blip r:embed="rId4"/>
          <a:stretch>
            <a:fillRect/>
          </a:stretch>
        </p:blipFill>
        <p:spPr>
          <a:xfrm>
            <a:off x="7964706" y="1607916"/>
            <a:ext cx="2780017" cy="1487553"/>
          </a:xfrm>
          <a:prstGeom prst="rect">
            <a:avLst/>
          </a:prstGeom>
        </p:spPr>
      </p:pic>
      <p:pic>
        <p:nvPicPr>
          <p:cNvPr id="7" name="Picture 6"/>
          <p:cNvPicPr>
            <a:picLocks noChangeAspect="1"/>
          </p:cNvPicPr>
          <p:nvPr/>
        </p:nvPicPr>
        <p:blipFill>
          <a:blip r:embed="rId5"/>
          <a:stretch>
            <a:fillRect/>
          </a:stretch>
        </p:blipFill>
        <p:spPr>
          <a:xfrm>
            <a:off x="2775598" y="3245997"/>
            <a:ext cx="2816596" cy="1615580"/>
          </a:xfrm>
          <a:prstGeom prst="rect">
            <a:avLst/>
          </a:prstGeom>
        </p:spPr>
      </p:pic>
      <p:pic>
        <p:nvPicPr>
          <p:cNvPr id="8" name="Picture 7"/>
          <p:cNvPicPr>
            <a:picLocks noChangeAspect="1"/>
          </p:cNvPicPr>
          <p:nvPr/>
        </p:nvPicPr>
        <p:blipFill>
          <a:blip r:embed="rId6"/>
          <a:stretch>
            <a:fillRect/>
          </a:stretch>
        </p:blipFill>
        <p:spPr>
          <a:xfrm>
            <a:off x="7585128" y="4719474"/>
            <a:ext cx="2462997" cy="1847248"/>
          </a:xfrm>
          <a:prstGeom prst="rect">
            <a:avLst/>
          </a:prstGeom>
        </p:spPr>
      </p:pic>
      <p:pic>
        <p:nvPicPr>
          <p:cNvPr id="9" name="Picture 8"/>
          <p:cNvPicPr>
            <a:picLocks noChangeAspect="1"/>
          </p:cNvPicPr>
          <p:nvPr/>
        </p:nvPicPr>
        <p:blipFill>
          <a:blip r:embed="rId7"/>
          <a:stretch>
            <a:fillRect/>
          </a:stretch>
        </p:blipFill>
        <p:spPr>
          <a:xfrm>
            <a:off x="9781608" y="3624758"/>
            <a:ext cx="1731414" cy="2645893"/>
          </a:xfrm>
          <a:prstGeom prst="rect">
            <a:avLst/>
          </a:prstGeom>
        </p:spPr>
      </p:pic>
      <p:sp>
        <p:nvSpPr>
          <p:cNvPr id="15" name="TextBox 14"/>
          <p:cNvSpPr txBox="1"/>
          <p:nvPr/>
        </p:nvSpPr>
        <p:spPr>
          <a:xfrm>
            <a:off x="323223" y="877655"/>
            <a:ext cx="11790218" cy="584775"/>
          </a:xfrm>
          <a:prstGeom prst="rect">
            <a:avLst/>
          </a:prstGeom>
          <a:noFill/>
        </p:spPr>
        <p:txBody>
          <a:bodyPr wrap="square" rtlCol="0">
            <a:spAutoFit/>
          </a:bodyPr>
          <a:lstStyle/>
          <a:p>
            <a:r>
              <a:rPr lang="en-GB" sz="3200" b="1" dirty="0">
                <a:solidFill>
                  <a:srgbClr val="00487E"/>
                </a:solidFill>
                <a:latin typeface="Arial" panose="020B0604020202020204" pitchFamily="34" charset="0"/>
                <a:cs typeface="Arial" panose="020B0604020202020204" pitchFamily="34" charset="0"/>
              </a:rPr>
              <a:t>PICE is a social justice issue  </a:t>
            </a:r>
            <a:endParaRPr lang="en-GB" sz="3200" dirty="0">
              <a:solidFill>
                <a:srgbClr val="00487E"/>
              </a:solidFill>
              <a:latin typeface="Arial" panose="020B0604020202020204" pitchFamily="34" charset="0"/>
              <a:cs typeface="Arial" panose="020B0604020202020204" pitchFamily="34" charset="0"/>
            </a:endParaRPr>
          </a:p>
        </p:txBody>
      </p:sp>
      <p:pic>
        <p:nvPicPr>
          <p:cNvPr id="10" name="Content Placeholder 7" descr="How To Start A Self Advocate Group | SelfAdvocateNet.com"/>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9140" y="4731664"/>
            <a:ext cx="3156574" cy="1835058"/>
          </a:xfrm>
          <a:prstGeom prst="rect">
            <a:avLst/>
          </a:prstGeom>
        </p:spPr>
      </p:pic>
      <p:pic>
        <p:nvPicPr>
          <p:cNvPr id="5" name="Picture 4"/>
          <p:cNvPicPr>
            <a:picLocks noChangeAspect="1"/>
          </p:cNvPicPr>
          <p:nvPr/>
        </p:nvPicPr>
        <p:blipFill>
          <a:blip r:embed="rId9"/>
          <a:stretch>
            <a:fillRect/>
          </a:stretch>
        </p:blipFill>
        <p:spPr>
          <a:xfrm>
            <a:off x="4081963" y="5152549"/>
            <a:ext cx="2743200" cy="1666875"/>
          </a:xfrm>
          <a:prstGeom prst="rect">
            <a:avLst/>
          </a:prstGeom>
        </p:spPr>
      </p:pic>
      <p:pic>
        <p:nvPicPr>
          <p:cNvPr id="11" name="Picture 10"/>
          <p:cNvPicPr>
            <a:picLocks noChangeAspect="1"/>
          </p:cNvPicPr>
          <p:nvPr/>
        </p:nvPicPr>
        <p:blipFill>
          <a:blip r:embed="rId10"/>
          <a:stretch>
            <a:fillRect/>
          </a:stretch>
        </p:blipFill>
        <p:spPr>
          <a:xfrm>
            <a:off x="5777160" y="2994677"/>
            <a:ext cx="2447925" cy="1866900"/>
          </a:xfrm>
          <a:prstGeom prst="rect">
            <a:avLst/>
          </a:prstGeom>
        </p:spPr>
      </p:pic>
      <p:sp>
        <p:nvSpPr>
          <p:cNvPr id="12" name="TextBox 11">
            <a:extLst>
              <a:ext uri="{FF2B5EF4-FFF2-40B4-BE49-F238E27FC236}">
                <a16:creationId xmlns:a16="http://schemas.microsoft.com/office/drawing/2014/main" id="{42C7EF90-252B-164A-95B0-4A0FEA012945}"/>
              </a:ext>
            </a:extLst>
          </p:cNvPr>
          <p:cNvSpPr txBox="1"/>
          <p:nvPr/>
        </p:nvSpPr>
        <p:spPr>
          <a:xfrm>
            <a:off x="4603532" y="157655"/>
            <a:ext cx="5875283" cy="584775"/>
          </a:xfrm>
          <a:prstGeom prst="rect">
            <a:avLst/>
          </a:prstGeom>
          <a:noFill/>
        </p:spPr>
        <p:txBody>
          <a:bodyPr wrap="square" rtlCol="0">
            <a:spAutoFit/>
          </a:bodyPr>
          <a:lstStyle/>
          <a:p>
            <a:r>
              <a:rPr lang="en-US" sz="3200" b="1" dirty="0">
                <a:solidFill>
                  <a:schemeClr val="tx2">
                    <a:lumMod val="75000"/>
                    <a:lumOff val="25000"/>
                  </a:schemeClr>
                </a:solidFill>
              </a:rPr>
              <a:t>Introduction</a:t>
            </a:r>
          </a:p>
        </p:txBody>
      </p:sp>
    </p:spTree>
    <p:extLst>
      <p:ext uri="{BB962C8B-B14F-4D97-AF65-F5344CB8AC3E}">
        <p14:creationId xmlns:p14="http://schemas.microsoft.com/office/powerpoint/2010/main" val="3949777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B3EAD53A-89B2-7E68-AB94-B096F9D5C131}"/>
              </a:ext>
            </a:extLst>
          </p:cNvPr>
          <p:cNvSpPr txBox="1">
            <a:spLocks noGrp="1"/>
          </p:cNvSpPr>
          <p:nvPr>
            <p:ph type="title"/>
          </p:nvPr>
        </p:nvSpPr>
        <p:spPr>
          <a:xfrm>
            <a:off x="1026582" y="1994862"/>
            <a:ext cx="9330267" cy="1588127"/>
          </a:xfrm>
          <a:prstGeom prst="rect">
            <a:avLst/>
          </a:prstGeom>
          <a:solidFill>
            <a:srgbClr val="009193">
              <a:alpha val="35000"/>
            </a:srgbClr>
          </a:solidFill>
        </p:spPr>
        <p:txBody>
          <a:bodyPr wrap="square" rtlCol="0">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en-GB" dirty="0">
                <a:effectLst/>
              </a:rPr>
              <a:t>“Where access and support needs are met, service users are more than capable of being involved ‘from the start’ to meaningfully contribute to planning.</a:t>
            </a:r>
            <a:br>
              <a:rPr lang="en-GB" dirty="0"/>
            </a:br>
            <a:r>
              <a:rPr lang="en-GB" dirty="0">
                <a:effectLst/>
              </a:rPr>
              <a:t>Surely, it is also disrespectful to ask service users to contribute when a plan of action has already been crafted and decided upon without their involvement.”</a:t>
            </a:r>
          </a:p>
          <a:p>
            <a:endParaRPr lang="en-GB" dirty="0"/>
          </a:p>
          <a:p>
            <a:r>
              <a:rPr lang="en-GB" dirty="0"/>
              <a:t>Duffy et al (2022)</a:t>
            </a:r>
            <a:endParaRPr lang="en-US" dirty="0"/>
          </a:p>
        </p:txBody>
      </p:sp>
      <p:sp>
        <p:nvSpPr>
          <p:cNvPr id="4" name="TextBox 3">
            <a:extLst>
              <a:ext uri="{FF2B5EF4-FFF2-40B4-BE49-F238E27FC236}">
                <a16:creationId xmlns:a16="http://schemas.microsoft.com/office/drawing/2014/main" id="{D0BFDB1C-FD65-404C-8F96-0FE48C2A61E3}"/>
              </a:ext>
            </a:extLst>
          </p:cNvPr>
          <p:cNvSpPr txBox="1"/>
          <p:nvPr/>
        </p:nvSpPr>
        <p:spPr>
          <a:xfrm>
            <a:off x="2753710" y="5692142"/>
            <a:ext cx="6096000" cy="923330"/>
          </a:xfrm>
          <a:prstGeom prst="rect">
            <a:avLst/>
          </a:prstGeom>
          <a:noFill/>
        </p:spPr>
        <p:txBody>
          <a:bodyPr wrap="square">
            <a:spAutoFit/>
          </a:bodyPr>
          <a:lstStyle/>
          <a:p>
            <a:r>
              <a:rPr lang="en-US" dirty="0">
                <a:solidFill>
                  <a:schemeClr val="accent1"/>
                </a:solidFill>
                <a:cs typeface="Times New Roman" panose="02020603050405020304" pitchFamily="18" charset="0"/>
              </a:rPr>
              <a:t>Duffy, J., Cameron, C., Casey, H., Beresford, P., McLaughlin, H. (2022), </a:t>
            </a:r>
            <a:r>
              <a:rPr lang="en-US" i="1" dirty="0">
                <a:solidFill>
                  <a:schemeClr val="accent1"/>
                </a:solidFill>
                <a:cs typeface="Times New Roman" panose="02020603050405020304" pitchFamily="18" charset="0"/>
              </a:rPr>
              <a:t>Service User Involvement and COVID-19 – An Afterthought?</a:t>
            </a:r>
            <a:r>
              <a:rPr lang="en-US" dirty="0">
                <a:solidFill>
                  <a:schemeClr val="accent1"/>
                </a:solidFill>
                <a:cs typeface="Times New Roman" panose="02020603050405020304" pitchFamily="18" charset="0"/>
              </a:rPr>
              <a:t>, British Journal of Social Work </a:t>
            </a:r>
            <a:r>
              <a:rPr lang="en-US" b="1" dirty="0">
                <a:solidFill>
                  <a:schemeClr val="accent1"/>
                </a:solidFill>
                <a:cs typeface="Times New Roman" panose="02020603050405020304" pitchFamily="18" charset="0"/>
              </a:rPr>
              <a:t>52</a:t>
            </a:r>
            <a:r>
              <a:rPr lang="en-US" dirty="0">
                <a:solidFill>
                  <a:schemeClr val="accent1"/>
                </a:solidFill>
                <a:cs typeface="Times New Roman" panose="02020603050405020304" pitchFamily="18" charset="0"/>
              </a:rPr>
              <a:t> 2384-2402</a:t>
            </a:r>
          </a:p>
        </p:txBody>
      </p:sp>
      <p:sp>
        <p:nvSpPr>
          <p:cNvPr id="5" name="TextBox 4">
            <a:extLst>
              <a:ext uri="{FF2B5EF4-FFF2-40B4-BE49-F238E27FC236}">
                <a16:creationId xmlns:a16="http://schemas.microsoft.com/office/drawing/2014/main" id="{002EC93C-FA2C-224F-8730-28E4E6330B9D}"/>
              </a:ext>
            </a:extLst>
          </p:cNvPr>
          <p:cNvSpPr txBox="1"/>
          <p:nvPr/>
        </p:nvSpPr>
        <p:spPr>
          <a:xfrm>
            <a:off x="4603532" y="157655"/>
            <a:ext cx="5875283" cy="584775"/>
          </a:xfrm>
          <a:prstGeom prst="rect">
            <a:avLst/>
          </a:prstGeom>
          <a:noFill/>
        </p:spPr>
        <p:txBody>
          <a:bodyPr wrap="square" rtlCol="0">
            <a:spAutoFit/>
          </a:bodyPr>
          <a:lstStyle/>
          <a:p>
            <a:r>
              <a:rPr lang="en-US" sz="3200" b="1" dirty="0">
                <a:solidFill>
                  <a:schemeClr val="tx2">
                    <a:lumMod val="75000"/>
                    <a:lumOff val="25000"/>
                  </a:schemeClr>
                </a:solidFill>
              </a:rPr>
              <a:t>Introduction</a:t>
            </a:r>
          </a:p>
        </p:txBody>
      </p:sp>
    </p:spTree>
    <p:extLst>
      <p:ext uri="{BB962C8B-B14F-4D97-AF65-F5344CB8AC3E}">
        <p14:creationId xmlns:p14="http://schemas.microsoft.com/office/powerpoint/2010/main" val="3255969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05017-6EE7-3904-9291-5FE1B574CD9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5DA2D54-ED6A-7A4A-9DAB-CE9393A5FA61}"/>
              </a:ext>
            </a:extLst>
          </p:cNvPr>
          <p:cNvSpPr txBox="1"/>
          <p:nvPr/>
        </p:nvSpPr>
        <p:spPr>
          <a:xfrm>
            <a:off x="1504709" y="1439916"/>
            <a:ext cx="3760974" cy="523220"/>
          </a:xfrm>
          <a:prstGeom prst="rect">
            <a:avLst/>
          </a:prstGeom>
          <a:noFill/>
        </p:spPr>
        <p:txBody>
          <a:bodyPr wrap="square" rtlCol="0">
            <a:spAutoFit/>
          </a:bodyPr>
          <a:lstStyle/>
          <a:p>
            <a:endParaRPr lang="en-US" sz="2800" dirty="0">
              <a:solidFill>
                <a:schemeClr val="tx2">
                  <a:lumMod val="90000"/>
                  <a:lumOff val="10000"/>
                </a:schemeClr>
              </a:solidFill>
            </a:endParaRPr>
          </a:p>
        </p:txBody>
      </p:sp>
      <p:sp>
        <p:nvSpPr>
          <p:cNvPr id="6" name="TextBox 5">
            <a:extLst>
              <a:ext uri="{FF2B5EF4-FFF2-40B4-BE49-F238E27FC236}">
                <a16:creationId xmlns:a16="http://schemas.microsoft.com/office/drawing/2014/main" id="{73D9CFF9-1D27-C844-877E-3B086F788FA6}"/>
              </a:ext>
            </a:extLst>
          </p:cNvPr>
          <p:cNvSpPr txBox="1"/>
          <p:nvPr/>
        </p:nvSpPr>
        <p:spPr>
          <a:xfrm>
            <a:off x="3048000" y="3196565"/>
            <a:ext cx="6096000" cy="754630"/>
          </a:xfrm>
          <a:prstGeom prst="rect">
            <a:avLst/>
          </a:prstGeom>
          <a:noFill/>
        </p:spPr>
        <p:txBody>
          <a:bodyPr wrap="square">
            <a:spAutoFit/>
          </a:bodyPr>
          <a:lstStyle/>
          <a:p>
            <a:pPr>
              <a:lnSpc>
                <a:spcPct val="150000"/>
              </a:lnSpc>
            </a:pPr>
            <a:endParaRPr lang="en-GB" sz="3200" dirty="0"/>
          </a:p>
        </p:txBody>
      </p:sp>
      <p:sp>
        <p:nvSpPr>
          <p:cNvPr id="7" name="TextBox 6">
            <a:extLst>
              <a:ext uri="{FF2B5EF4-FFF2-40B4-BE49-F238E27FC236}">
                <a16:creationId xmlns:a16="http://schemas.microsoft.com/office/drawing/2014/main" id="{65533E4B-DE7A-854D-B9A9-B84576AFC1D5}"/>
              </a:ext>
            </a:extLst>
          </p:cNvPr>
          <p:cNvSpPr txBox="1"/>
          <p:nvPr/>
        </p:nvSpPr>
        <p:spPr>
          <a:xfrm>
            <a:off x="9423400" y="393700"/>
            <a:ext cx="184731" cy="369332"/>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294AF7C4-720F-9F40-87B3-0678F2579D5B}"/>
              </a:ext>
            </a:extLst>
          </p:cNvPr>
          <p:cNvSpPr txBox="1"/>
          <p:nvPr/>
        </p:nvSpPr>
        <p:spPr>
          <a:xfrm>
            <a:off x="1494199" y="1282261"/>
            <a:ext cx="3760974" cy="523220"/>
          </a:xfrm>
          <a:prstGeom prst="rect">
            <a:avLst/>
          </a:prstGeom>
          <a:noFill/>
        </p:spPr>
        <p:txBody>
          <a:bodyPr wrap="square" rtlCol="0">
            <a:spAutoFit/>
          </a:bodyPr>
          <a:lstStyle/>
          <a:p>
            <a:endParaRPr lang="en-US" sz="2800" dirty="0">
              <a:solidFill>
                <a:schemeClr val="tx2">
                  <a:lumMod val="90000"/>
                  <a:lumOff val="10000"/>
                </a:schemeClr>
              </a:solidFill>
            </a:endParaRPr>
          </a:p>
        </p:txBody>
      </p:sp>
      <p:pic>
        <p:nvPicPr>
          <p:cNvPr id="5" name="Picture 4">
            <a:extLst>
              <a:ext uri="{FF2B5EF4-FFF2-40B4-BE49-F238E27FC236}">
                <a16:creationId xmlns:a16="http://schemas.microsoft.com/office/drawing/2014/main" id="{844F973E-00AC-C646-B134-3D6DC04801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7662" y="1023822"/>
            <a:ext cx="8025538" cy="5673806"/>
          </a:xfrm>
          <a:prstGeom prst="rect">
            <a:avLst/>
          </a:prstGeom>
        </p:spPr>
      </p:pic>
      <p:sp>
        <p:nvSpPr>
          <p:cNvPr id="9" name="Title 8">
            <a:extLst>
              <a:ext uri="{FF2B5EF4-FFF2-40B4-BE49-F238E27FC236}">
                <a16:creationId xmlns:a16="http://schemas.microsoft.com/office/drawing/2014/main" id="{AEE94439-FC82-E24C-8134-C537EEF72E39}"/>
              </a:ext>
            </a:extLst>
          </p:cNvPr>
          <p:cNvSpPr txBox="1">
            <a:spLocks noGrp="1"/>
          </p:cNvSpPr>
          <p:nvPr>
            <p:ph type="title"/>
          </p:nvPr>
        </p:nvSpPr>
        <p:spPr>
          <a:xfrm>
            <a:off x="4830763" y="82550"/>
            <a:ext cx="7242175" cy="600075"/>
          </a:xfrm>
          <a:prstGeom prst="rect">
            <a:avLst/>
          </a:prstGeom>
          <a:noFill/>
        </p:spPr>
        <p:txBody>
          <a:bodyPr wrap="square" rtlCol="0">
            <a:spAutoFit/>
          </a:bodyPr>
          <a:lstStyle/>
          <a:p>
            <a:r>
              <a:rPr lang="en-US" sz="3200" b="1" dirty="0">
                <a:solidFill>
                  <a:schemeClr val="tx2">
                    <a:lumMod val="75000"/>
                    <a:lumOff val="25000"/>
                  </a:schemeClr>
                </a:solidFill>
              </a:rPr>
              <a:t>Introduction</a:t>
            </a:r>
          </a:p>
        </p:txBody>
      </p:sp>
    </p:spTree>
    <p:extLst>
      <p:ext uri="{BB962C8B-B14F-4D97-AF65-F5344CB8AC3E}">
        <p14:creationId xmlns:p14="http://schemas.microsoft.com/office/powerpoint/2010/main" val="2467892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60E52-89E7-39C0-A827-D8FE03AD5546}"/>
              </a:ext>
            </a:extLst>
          </p:cNvPr>
          <p:cNvSpPr>
            <a:spLocks noGrp="1"/>
          </p:cNvSpPr>
          <p:nvPr>
            <p:ph type="title"/>
          </p:nvPr>
        </p:nvSpPr>
        <p:spPr>
          <a:xfrm>
            <a:off x="2114308" y="314091"/>
            <a:ext cx="9403080" cy="1133477"/>
          </a:xfrm>
        </p:spPr>
        <p:txBody>
          <a:bodyPr/>
          <a:lstStyle/>
          <a:p>
            <a:r>
              <a:rPr lang="en-GB" sz="3200" b="1" dirty="0"/>
              <a:t>Co-production Insight</a:t>
            </a:r>
          </a:p>
        </p:txBody>
      </p:sp>
      <p:pic>
        <p:nvPicPr>
          <p:cNvPr id="3" name="Picture 2">
            <a:extLst>
              <a:ext uri="{FF2B5EF4-FFF2-40B4-BE49-F238E27FC236}">
                <a16:creationId xmlns:a16="http://schemas.microsoft.com/office/drawing/2014/main" id="{C328DBBF-58FB-F466-6757-293E9A300EC6}"/>
              </a:ext>
            </a:extLst>
          </p:cNvPr>
          <p:cNvPicPr>
            <a:picLocks noChangeAspect="1"/>
          </p:cNvPicPr>
          <p:nvPr/>
        </p:nvPicPr>
        <p:blipFill>
          <a:blip r:embed="rId2"/>
          <a:srcRect l="16709" t="7327" r="17975" b="4995"/>
          <a:stretch/>
        </p:blipFill>
        <p:spPr>
          <a:xfrm>
            <a:off x="2114308" y="1574157"/>
            <a:ext cx="7963383" cy="4572000"/>
          </a:xfrm>
          <a:prstGeom prst="rect">
            <a:avLst/>
          </a:prstGeom>
        </p:spPr>
      </p:pic>
      <p:sp>
        <p:nvSpPr>
          <p:cNvPr id="4" name="TextBox 3">
            <a:extLst>
              <a:ext uri="{FF2B5EF4-FFF2-40B4-BE49-F238E27FC236}">
                <a16:creationId xmlns:a16="http://schemas.microsoft.com/office/drawing/2014/main" id="{4F6179F9-EF6A-A548-A545-49ACD5887B2C}"/>
              </a:ext>
            </a:extLst>
          </p:cNvPr>
          <p:cNvSpPr txBox="1"/>
          <p:nvPr/>
        </p:nvSpPr>
        <p:spPr>
          <a:xfrm>
            <a:off x="4603532" y="157655"/>
            <a:ext cx="5875283" cy="584775"/>
          </a:xfrm>
          <a:prstGeom prst="rect">
            <a:avLst/>
          </a:prstGeom>
          <a:noFill/>
        </p:spPr>
        <p:txBody>
          <a:bodyPr wrap="square" rtlCol="0">
            <a:spAutoFit/>
          </a:bodyPr>
          <a:lstStyle/>
          <a:p>
            <a:r>
              <a:rPr lang="en-US" sz="3200" b="1" dirty="0">
                <a:solidFill>
                  <a:schemeClr val="tx2">
                    <a:lumMod val="75000"/>
                    <a:lumOff val="25000"/>
                  </a:schemeClr>
                </a:solidFill>
              </a:rPr>
              <a:t>Introduction</a:t>
            </a:r>
          </a:p>
        </p:txBody>
      </p:sp>
    </p:spTree>
    <p:extLst>
      <p:ext uri="{BB962C8B-B14F-4D97-AF65-F5344CB8AC3E}">
        <p14:creationId xmlns:p14="http://schemas.microsoft.com/office/powerpoint/2010/main" val="3105440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05017-6EE7-3904-9291-5FE1B574CD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7BC113-B867-2CCC-5E54-781043AB5999}"/>
              </a:ext>
            </a:extLst>
          </p:cNvPr>
          <p:cNvSpPr>
            <a:spLocks noGrp="1"/>
          </p:cNvSpPr>
          <p:nvPr>
            <p:ph type="title"/>
          </p:nvPr>
        </p:nvSpPr>
        <p:spPr>
          <a:xfrm>
            <a:off x="4831466" y="82220"/>
            <a:ext cx="7240929" cy="601173"/>
          </a:xfrm>
        </p:spPr>
        <p:txBody>
          <a:bodyPr/>
          <a:lstStyle/>
          <a:p>
            <a:r>
              <a:rPr lang="en-GB" sz="3200" b="1" dirty="0">
                <a:effectLst/>
                <a:ea typeface="Calibri" panose="020F0502020204030204" pitchFamily="34" charset="0"/>
              </a:rPr>
              <a:t>Hard to reach Communities and Groups</a:t>
            </a:r>
            <a:endParaRPr lang="en-GB" sz="3200" dirty="0"/>
          </a:p>
        </p:txBody>
      </p:sp>
      <p:sp>
        <p:nvSpPr>
          <p:cNvPr id="3" name="TextBox 2">
            <a:extLst>
              <a:ext uri="{FF2B5EF4-FFF2-40B4-BE49-F238E27FC236}">
                <a16:creationId xmlns:a16="http://schemas.microsoft.com/office/drawing/2014/main" id="{DCEC68FE-7D04-45C4-3A1C-418F79910FE5}"/>
              </a:ext>
            </a:extLst>
          </p:cNvPr>
          <p:cNvSpPr txBox="1"/>
          <p:nvPr/>
        </p:nvSpPr>
        <p:spPr>
          <a:xfrm>
            <a:off x="1504709" y="2719659"/>
            <a:ext cx="10069975" cy="2554545"/>
          </a:xfrm>
          <a:prstGeom prst="rect">
            <a:avLst/>
          </a:prstGeom>
          <a:noFill/>
        </p:spPr>
        <p:txBody>
          <a:bodyPr wrap="square" rtlCol="0">
            <a:spAutoFit/>
          </a:bodyPr>
          <a:lstStyle/>
          <a:p>
            <a:pPr marL="514350" indent="-514350">
              <a:buAutoNum type="arabicPeriod"/>
            </a:pPr>
            <a:r>
              <a:rPr lang="en-GB" sz="3200" dirty="0">
                <a:solidFill>
                  <a:schemeClr val="tx2">
                    <a:lumMod val="90000"/>
                    <a:lumOff val="10000"/>
                  </a:schemeClr>
                </a:solidFill>
              </a:rPr>
              <a:t>What are the issues you have with reaching Communities and Groups?</a:t>
            </a:r>
          </a:p>
          <a:p>
            <a:pPr marL="514350" indent="-514350">
              <a:buAutoNum type="arabicPeriod"/>
            </a:pPr>
            <a:endParaRPr lang="en-GB" sz="3200" dirty="0">
              <a:solidFill>
                <a:schemeClr val="tx2">
                  <a:lumMod val="90000"/>
                  <a:lumOff val="10000"/>
                </a:schemeClr>
              </a:solidFill>
            </a:endParaRPr>
          </a:p>
          <a:p>
            <a:pPr marL="514350" indent="-514350">
              <a:buAutoNum type="arabicPeriod"/>
            </a:pPr>
            <a:r>
              <a:rPr lang="en-GB" sz="3200" dirty="0">
                <a:solidFill>
                  <a:schemeClr val="tx2">
                    <a:lumMod val="90000"/>
                    <a:lumOff val="10000"/>
                  </a:schemeClr>
                </a:solidFill>
              </a:rPr>
              <a:t>Why are some groups hard to reach?  How hard do you try to reach them?</a:t>
            </a:r>
          </a:p>
        </p:txBody>
      </p:sp>
      <p:sp>
        <p:nvSpPr>
          <p:cNvPr id="4" name="TextBox 3">
            <a:extLst>
              <a:ext uri="{FF2B5EF4-FFF2-40B4-BE49-F238E27FC236}">
                <a16:creationId xmlns:a16="http://schemas.microsoft.com/office/drawing/2014/main" id="{C5DA2D54-ED6A-7A4A-9DAB-CE9393A5FA61}"/>
              </a:ext>
            </a:extLst>
          </p:cNvPr>
          <p:cNvSpPr txBox="1"/>
          <p:nvPr/>
        </p:nvSpPr>
        <p:spPr>
          <a:xfrm>
            <a:off x="1504709" y="1439916"/>
            <a:ext cx="3760974" cy="523220"/>
          </a:xfrm>
          <a:prstGeom prst="rect">
            <a:avLst/>
          </a:prstGeom>
          <a:noFill/>
        </p:spPr>
        <p:txBody>
          <a:bodyPr wrap="square" rtlCol="0">
            <a:spAutoFit/>
          </a:bodyPr>
          <a:lstStyle/>
          <a:p>
            <a:r>
              <a:rPr lang="en-US" sz="2800" dirty="0">
                <a:solidFill>
                  <a:schemeClr val="tx2">
                    <a:lumMod val="90000"/>
                    <a:lumOff val="10000"/>
                  </a:schemeClr>
                </a:solidFill>
              </a:rPr>
              <a:t>Discuss and feedback</a:t>
            </a:r>
          </a:p>
        </p:txBody>
      </p:sp>
    </p:spTree>
    <p:extLst>
      <p:ext uri="{BB962C8B-B14F-4D97-AF65-F5344CB8AC3E}">
        <p14:creationId xmlns:p14="http://schemas.microsoft.com/office/powerpoint/2010/main" val="1729561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46AC707-C1B9-9647-A923-8EF4AF56EB28}"/>
              </a:ext>
            </a:extLst>
          </p:cNvPr>
          <p:cNvSpPr txBox="1"/>
          <p:nvPr/>
        </p:nvSpPr>
        <p:spPr>
          <a:xfrm>
            <a:off x="1664839" y="1038937"/>
            <a:ext cx="8576441" cy="5632311"/>
          </a:xfrm>
          <a:prstGeom prst="rect">
            <a:avLst/>
          </a:prstGeom>
          <a:noFill/>
        </p:spPr>
        <p:txBody>
          <a:bodyPr wrap="square">
            <a:spAutoFit/>
          </a:bodyPr>
          <a:lstStyle/>
          <a:p>
            <a:pPr algn="l"/>
            <a:r>
              <a:rPr lang="en-GB" b="0" i="0" dirty="0">
                <a:solidFill>
                  <a:schemeClr val="tx2">
                    <a:lumMod val="75000"/>
                    <a:lumOff val="25000"/>
                  </a:schemeClr>
                </a:solidFill>
                <a:effectLst/>
                <a:latin typeface="freight-sans-pro"/>
              </a:rPr>
              <a:t>It’s common for certain communities to be labelled as being ‘hard to reach’.</a:t>
            </a:r>
          </a:p>
          <a:p>
            <a:pPr algn="l"/>
            <a:r>
              <a:rPr lang="en-GB" b="0" i="0" dirty="0">
                <a:solidFill>
                  <a:schemeClr val="tx2">
                    <a:lumMod val="75000"/>
                    <a:lumOff val="25000"/>
                  </a:schemeClr>
                </a:solidFill>
                <a:effectLst/>
                <a:latin typeface="freight-sans-pro"/>
              </a:rPr>
              <a:t>But communities are only ‘hard to reach’ if we fail to reach out and engage with them.</a:t>
            </a:r>
          </a:p>
          <a:p>
            <a:pPr algn="l"/>
            <a:r>
              <a:rPr lang="en-GB" b="0" i="0" dirty="0">
                <a:solidFill>
                  <a:schemeClr val="tx2">
                    <a:lumMod val="75000"/>
                    <a:lumOff val="25000"/>
                  </a:schemeClr>
                </a:solidFill>
                <a:effectLst/>
                <a:latin typeface="freight-sans-pro"/>
              </a:rPr>
              <a:t>In fact, rather than being ‘hard to reach’, many communities are ‘hardly reached’. It is surely part of our role as academics to tackle inequalities by helping to raise the voices of these groups.</a:t>
            </a:r>
          </a:p>
          <a:p>
            <a:pPr algn="l"/>
            <a:endParaRPr lang="en-GB" b="0" i="0" dirty="0">
              <a:solidFill>
                <a:schemeClr val="tx2">
                  <a:lumMod val="75000"/>
                  <a:lumOff val="25000"/>
                </a:schemeClr>
              </a:solidFill>
              <a:effectLst/>
              <a:latin typeface="freight-sans-pro"/>
            </a:endParaRPr>
          </a:p>
          <a:p>
            <a:pPr algn="l"/>
            <a:r>
              <a:rPr lang="en-GB" b="0" i="0" dirty="0">
                <a:solidFill>
                  <a:schemeClr val="tx2">
                    <a:lumMod val="75000"/>
                    <a:lumOff val="25000"/>
                  </a:schemeClr>
                </a:solidFill>
                <a:effectLst/>
                <a:latin typeface="freight-sans-pro"/>
              </a:rPr>
              <a:t>How can we do this? Much of it is about building trust and expectations, so it’s important we allow ourselves the time to develop meaningful, sustainable relationships.</a:t>
            </a:r>
          </a:p>
          <a:p>
            <a:pPr algn="l"/>
            <a:r>
              <a:rPr lang="en-GB" b="0" i="0" dirty="0">
                <a:solidFill>
                  <a:schemeClr val="tx2">
                    <a:lumMod val="75000"/>
                    <a:lumOff val="25000"/>
                  </a:schemeClr>
                </a:solidFill>
                <a:effectLst/>
                <a:latin typeface="freight-sans-pro"/>
              </a:rPr>
              <a:t>By facilitating opportunities for engagement, communities can become part of the research process rather than simply being targets of research. Having meaningful relationships also helps ensure that academics have evidence for the claims they make, and that they are up to date with relevant issues when asked to speak about the communities they research.</a:t>
            </a:r>
          </a:p>
          <a:p>
            <a:pPr algn="l"/>
            <a:endParaRPr lang="en-GB" b="1" i="0" dirty="0">
              <a:solidFill>
                <a:schemeClr val="tx2">
                  <a:lumMod val="75000"/>
                  <a:lumOff val="25000"/>
                </a:schemeClr>
              </a:solidFill>
              <a:effectLst/>
              <a:latin typeface="freight-sans-pro"/>
            </a:endParaRPr>
          </a:p>
          <a:p>
            <a:pPr algn="l"/>
            <a:r>
              <a:rPr lang="en-GB" b="1" i="0" dirty="0">
                <a:solidFill>
                  <a:schemeClr val="tx2">
                    <a:lumMod val="75000"/>
                    <a:lumOff val="25000"/>
                  </a:schemeClr>
                </a:solidFill>
                <a:effectLst/>
                <a:latin typeface="freight-sans-pro"/>
              </a:rPr>
              <a:t>The most fruitful relationships develop when both parties have properly considered </a:t>
            </a:r>
            <a:r>
              <a:rPr lang="en-GB" b="1" i="1" dirty="0">
                <a:solidFill>
                  <a:schemeClr val="tx2">
                    <a:lumMod val="75000"/>
                    <a:lumOff val="25000"/>
                  </a:schemeClr>
                </a:solidFill>
                <a:effectLst/>
                <a:latin typeface="freight-sans-pro"/>
              </a:rPr>
              <a:t>why</a:t>
            </a:r>
            <a:r>
              <a:rPr lang="en-GB" b="1" i="0" dirty="0">
                <a:solidFill>
                  <a:schemeClr val="tx2">
                    <a:lumMod val="75000"/>
                    <a:lumOff val="25000"/>
                  </a:schemeClr>
                </a:solidFill>
                <a:effectLst/>
                <a:latin typeface="freight-sans-pro"/>
              </a:rPr>
              <a:t> they wish to engage.</a:t>
            </a:r>
          </a:p>
          <a:p>
            <a:pPr algn="l"/>
            <a:r>
              <a:rPr lang="en-GB" b="1" dirty="0">
                <a:solidFill>
                  <a:srgbClr val="212529"/>
                </a:solidFill>
                <a:latin typeface="freight-sans-pro"/>
              </a:rPr>
              <a:t>	</a:t>
            </a:r>
            <a:r>
              <a:rPr lang="en-GB" i="1" dirty="0">
                <a:solidFill>
                  <a:srgbClr val="212529"/>
                </a:solidFill>
                <a:latin typeface="freight-sans-pro"/>
              </a:rPr>
              <a:t>Dr </a:t>
            </a:r>
            <a:r>
              <a:rPr lang="en-GB" i="1" dirty="0" err="1">
                <a:solidFill>
                  <a:srgbClr val="212529"/>
                </a:solidFill>
                <a:latin typeface="freight-sans-pro"/>
              </a:rPr>
              <a:t>Jasit</a:t>
            </a:r>
            <a:r>
              <a:rPr lang="en-GB" i="1" dirty="0">
                <a:solidFill>
                  <a:srgbClr val="212529"/>
                </a:solidFill>
                <a:latin typeface="freight-sans-pro"/>
              </a:rPr>
              <a:t> Singh</a:t>
            </a:r>
            <a:endParaRPr lang="en-GB" i="1" dirty="0">
              <a:solidFill>
                <a:srgbClr val="212529"/>
              </a:solidFill>
              <a:effectLst/>
              <a:latin typeface="freight-sans-pro"/>
            </a:endParaRPr>
          </a:p>
          <a:p>
            <a:pPr algn="l"/>
            <a:endParaRPr lang="en-GB" b="0" i="0" dirty="0">
              <a:solidFill>
                <a:srgbClr val="212529"/>
              </a:solidFill>
              <a:effectLst/>
              <a:latin typeface="freight-sans-pro"/>
            </a:endParaRPr>
          </a:p>
          <a:p>
            <a:r>
              <a:rPr lang="en-GB" dirty="0"/>
              <a:t>	 </a:t>
            </a:r>
            <a:r>
              <a:rPr lang="en-GB" dirty="0">
                <a:hlinkClick r:id="rId2"/>
              </a:rPr>
              <a:t>https://spotlight.leeds.ac.uk/world-changers/empowering-communities/</a:t>
            </a:r>
            <a:endParaRPr lang="en-GB" dirty="0"/>
          </a:p>
          <a:p>
            <a:endParaRPr lang="en-US" dirty="0"/>
          </a:p>
        </p:txBody>
      </p:sp>
      <p:sp>
        <p:nvSpPr>
          <p:cNvPr id="6" name="Title 1">
            <a:extLst>
              <a:ext uri="{FF2B5EF4-FFF2-40B4-BE49-F238E27FC236}">
                <a16:creationId xmlns:a16="http://schemas.microsoft.com/office/drawing/2014/main" id="{6BF57F6E-93BA-194D-9C0D-5AC25E6455C2}"/>
              </a:ext>
            </a:extLst>
          </p:cNvPr>
          <p:cNvSpPr>
            <a:spLocks noGrp="1"/>
          </p:cNvSpPr>
          <p:nvPr>
            <p:ph type="title"/>
          </p:nvPr>
        </p:nvSpPr>
        <p:spPr>
          <a:xfrm>
            <a:off x="4432073" y="92731"/>
            <a:ext cx="7240929" cy="601173"/>
          </a:xfrm>
        </p:spPr>
        <p:txBody>
          <a:bodyPr/>
          <a:lstStyle/>
          <a:p>
            <a:r>
              <a:rPr lang="en-GB" sz="3200" b="1" dirty="0">
                <a:effectLst/>
                <a:latin typeface="Calibri" panose="020F0502020204030204" pitchFamily="34" charset="0"/>
                <a:ea typeface="Calibri" panose="020F0502020204030204" pitchFamily="34" charset="0"/>
              </a:rPr>
              <a:t>Hard to reach Communities and Groups</a:t>
            </a:r>
            <a:endParaRPr lang="en-GB" sz="3200" dirty="0"/>
          </a:p>
        </p:txBody>
      </p:sp>
    </p:spTree>
    <p:extLst>
      <p:ext uri="{BB962C8B-B14F-4D97-AF65-F5344CB8AC3E}">
        <p14:creationId xmlns:p14="http://schemas.microsoft.com/office/powerpoint/2010/main" val="8812686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1810</TotalTime>
  <Words>1500</Words>
  <Application>Microsoft Office PowerPoint</Application>
  <PresentationFormat>Breedbeeld</PresentationFormat>
  <Paragraphs>138</Paragraphs>
  <Slides>22</Slides>
  <Notes>10</Notes>
  <HiddenSlides>3</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22</vt:i4>
      </vt:variant>
    </vt:vector>
  </HeadingPairs>
  <TitlesOfParts>
    <vt:vector size="31" baseType="lpstr">
      <vt:lpstr>Aptos</vt:lpstr>
      <vt:lpstr>Aptos Display</vt:lpstr>
      <vt:lpstr>Arial</vt:lpstr>
      <vt:lpstr>Calibri</vt:lpstr>
      <vt:lpstr>freight-sans-pro</vt:lpstr>
      <vt:lpstr>Lato</vt:lpstr>
      <vt:lpstr>Times New Roman</vt:lpstr>
      <vt:lpstr>Wingdings</vt:lpstr>
      <vt:lpstr>Office Theme</vt:lpstr>
      <vt:lpstr>‘Hard to reach? How hard are you trying?  An interactive workshop that will explore co-production in PPI that is inclusive, and results in real changes’</vt:lpstr>
      <vt:lpstr>Acronyms  ARC  = Applied Research Collaboration NENC  = North East and North Cumbria  PICE = Public Involvement Community Engagement PPI   = Patient Public Involvement CVS =  Community and Voluntary Sector VCSE = Voluntary, Community and Social Enterprise VONNE =Voluntary Organisation Network North East    </vt:lpstr>
      <vt:lpstr>        </vt:lpstr>
      <vt:lpstr>PowerPoint-presentatie</vt:lpstr>
      <vt:lpstr>“Where access and support needs are met, service users are more than capable of being involved ‘from the start’ to meaningfully contribute to planning. Surely, it is also disrespectful to ask service users to contribute when a plan of action has already been crafted and decided upon without their involvement.”  Duffy et al (2022)</vt:lpstr>
      <vt:lpstr>Introduction</vt:lpstr>
      <vt:lpstr>Co-production Insight</vt:lpstr>
      <vt:lpstr>Hard to reach Communities and Groups</vt:lpstr>
      <vt:lpstr>Hard to reach Communities and Groups</vt:lpstr>
      <vt:lpstr>Hard to reach Communities and Groups</vt:lpstr>
      <vt:lpstr>Plan to Succeed</vt:lpstr>
      <vt:lpstr>Plan to Succeed</vt:lpstr>
      <vt:lpstr>Plan to Succeed – Bristol YPAG</vt:lpstr>
      <vt:lpstr>Plan to Succeed</vt:lpstr>
      <vt:lpstr>Good Public Involvement in Research</vt:lpstr>
      <vt:lpstr>The Research cycle: More examples…</vt:lpstr>
      <vt:lpstr>Good Public Involvement in Research</vt:lpstr>
      <vt:lpstr>Remember!</vt:lpstr>
      <vt:lpstr>PowerPoint-presentatie</vt:lpstr>
      <vt:lpstr>PowerPoint-presentatie</vt:lpstr>
      <vt:lpstr>Hard to reach Communities and Groups</vt:lpstr>
      <vt:lpstr>Good Public Involvement in Research</vt:lpstr>
    </vt:vector>
  </TitlesOfParts>
  <Company>CNTW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‘Hard to reach? How hard are you trying? An interactive workshop that will explore co-production in PPI that is inclusive, and results in real changes’</dc:title>
  <dc:creator>Shenton, Felicity (She/Her/Hers) (Research &amp; Development)</dc:creator>
  <cp:lastModifiedBy>Christine Greve</cp:lastModifiedBy>
  <cp:revision>36</cp:revision>
  <cp:lastPrinted>2025-05-27T16:29:21Z</cp:lastPrinted>
  <dcterms:created xsi:type="dcterms:W3CDTF">2025-05-01T15:13:40Z</dcterms:created>
  <dcterms:modified xsi:type="dcterms:W3CDTF">2025-05-29T18:21:39Z</dcterms:modified>
</cp:coreProperties>
</file>