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50"/>
  </p:notesMasterIdLst>
  <p:sldIdLst>
    <p:sldId id="859" r:id="rId5"/>
    <p:sldId id="861" r:id="rId6"/>
    <p:sldId id="883" r:id="rId7"/>
    <p:sldId id="843" r:id="rId8"/>
    <p:sldId id="845" r:id="rId9"/>
    <p:sldId id="855" r:id="rId10"/>
    <p:sldId id="846" r:id="rId11"/>
    <p:sldId id="850" r:id="rId12"/>
    <p:sldId id="885" r:id="rId13"/>
    <p:sldId id="899" r:id="rId14"/>
    <p:sldId id="904" r:id="rId15"/>
    <p:sldId id="900" r:id="rId16"/>
    <p:sldId id="902" r:id="rId17"/>
    <p:sldId id="903" r:id="rId18"/>
    <p:sldId id="905" r:id="rId19"/>
    <p:sldId id="907" r:id="rId20"/>
    <p:sldId id="906" r:id="rId21"/>
    <p:sldId id="908" r:id="rId22"/>
    <p:sldId id="909" r:id="rId23"/>
    <p:sldId id="910" r:id="rId24"/>
    <p:sldId id="870" r:id="rId25"/>
    <p:sldId id="871" r:id="rId26"/>
    <p:sldId id="872" r:id="rId27"/>
    <p:sldId id="873" r:id="rId28"/>
    <p:sldId id="882" r:id="rId29"/>
    <p:sldId id="874" r:id="rId30"/>
    <p:sldId id="875" r:id="rId31"/>
    <p:sldId id="881" r:id="rId32"/>
    <p:sldId id="911" r:id="rId33"/>
    <p:sldId id="877" r:id="rId34"/>
    <p:sldId id="898" r:id="rId35"/>
    <p:sldId id="884" r:id="rId36"/>
    <p:sldId id="887" r:id="rId37"/>
    <p:sldId id="886" r:id="rId38"/>
    <p:sldId id="888" r:id="rId39"/>
    <p:sldId id="889" r:id="rId40"/>
    <p:sldId id="890" r:id="rId41"/>
    <p:sldId id="891" r:id="rId42"/>
    <p:sldId id="892" r:id="rId43"/>
    <p:sldId id="894" r:id="rId44"/>
    <p:sldId id="893" r:id="rId45"/>
    <p:sldId id="895" r:id="rId46"/>
    <p:sldId id="896" r:id="rId47"/>
    <p:sldId id="897" r:id="rId48"/>
    <p:sldId id="869" r:id="rId49"/>
  </p:sldIdLst>
  <p:sldSz cx="12192000" cy="6858000"/>
  <p:notesSz cx="10018713" cy="68881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4C79D4B-41DC-4647-8618-2E21E0947FBB}">
          <p14:sldIdLst>
            <p14:sldId id="859"/>
            <p14:sldId id="861"/>
            <p14:sldId id="883"/>
            <p14:sldId id="843"/>
            <p14:sldId id="845"/>
            <p14:sldId id="855"/>
            <p14:sldId id="846"/>
            <p14:sldId id="850"/>
            <p14:sldId id="885"/>
            <p14:sldId id="899"/>
            <p14:sldId id="904"/>
            <p14:sldId id="900"/>
            <p14:sldId id="902"/>
            <p14:sldId id="903"/>
            <p14:sldId id="905"/>
            <p14:sldId id="907"/>
            <p14:sldId id="906"/>
            <p14:sldId id="908"/>
            <p14:sldId id="909"/>
            <p14:sldId id="910"/>
            <p14:sldId id="870"/>
            <p14:sldId id="871"/>
            <p14:sldId id="872"/>
            <p14:sldId id="873"/>
            <p14:sldId id="882"/>
            <p14:sldId id="874"/>
            <p14:sldId id="875"/>
            <p14:sldId id="881"/>
            <p14:sldId id="911"/>
            <p14:sldId id="877"/>
            <p14:sldId id="898"/>
            <p14:sldId id="884"/>
            <p14:sldId id="887"/>
            <p14:sldId id="886"/>
            <p14:sldId id="888"/>
            <p14:sldId id="889"/>
            <p14:sldId id="890"/>
            <p14:sldId id="891"/>
            <p14:sldId id="892"/>
            <p14:sldId id="894"/>
            <p14:sldId id="893"/>
            <p14:sldId id="895"/>
            <p14:sldId id="896"/>
            <p14:sldId id="897"/>
            <p14:sldId id="8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vandesteeg" initials="" lastIdx="2" clrIdx="0"/>
  <p:cmAuthor id="2" name="c.vandesteeg" initials="c" lastIdx="4" clrIdx="1">
    <p:extLst>
      <p:ext uri="{19B8F6BF-5375-455C-9EA6-DF929625EA0E}">
        <p15:presenceInfo xmlns:p15="http://schemas.microsoft.com/office/powerpoint/2012/main" userId="S-1-5-21-829902848-3472720283-1212339682-1156" providerId="AD"/>
      </p:ext>
    </p:extLst>
  </p:cmAuthor>
  <p:cmAuthor id="3" name="Caroline van de Steeg" initials="CvdS" lastIdx="1" clrIdx="2">
    <p:extLst>
      <p:ext uri="{19B8F6BF-5375-455C-9EA6-DF929625EA0E}">
        <p15:presenceInfo xmlns:p15="http://schemas.microsoft.com/office/powerpoint/2012/main" userId="S-1-12-1-952690018-1107364249-2956690049-1908028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97"/>
    <a:srgbClr val="2D872D"/>
    <a:srgbClr val="5AA05C"/>
    <a:srgbClr val="FFDDD9"/>
    <a:srgbClr val="C5E0B4"/>
    <a:srgbClr val="E2F0D9"/>
    <a:srgbClr val="A9D18E"/>
    <a:srgbClr val="118690"/>
    <a:srgbClr val="1792D1"/>
    <a:srgbClr val="007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75" autoAdjust="0"/>
  </p:normalViewPr>
  <p:slideViewPr>
    <p:cSldViewPr snapToGrid="0">
      <p:cViewPr varScale="1">
        <p:scale>
          <a:sx n="76" d="100"/>
          <a:sy n="76" d="100"/>
        </p:scale>
        <p:origin x="714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427AD1D-08EA-4777-82F4-53770D01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5604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324FE6-CE76-4E22-B1F4-4F8D266ACE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2" cy="345604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AE4A1B0-CF31-43FE-8DF7-6F38DFE0DC9D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FD2FEEB-BB64-49A5-8F60-AC125A4617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6BF1F9F8-D97F-4FA7-A776-87BA34D86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</p:spPr>
        <p:txBody>
          <a:bodyPr vert="horz" lIns="96605" tIns="48303" rIns="96605" bIns="48303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CD1FAF-9C40-4FDB-BB1F-881B19966B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E25C4D-F629-4BC4-86C8-8F25AA591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CF3CF11-39B4-445D-8DE5-3B352A4D06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2B45F8C-8849-4E10-ABB8-D21BA70729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37531D3-5D33-4674-8B9E-97D45793C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525135A-4D80-4CAA-A276-93D6CA3A4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8520" indent="-3186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4646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6183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96042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9066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2090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45114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28138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78610E-0C51-4333-9B5E-456AFC6DEA6B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898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2B45F8C-8849-4E10-ABB8-D21BA70729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37531D3-5D33-4674-8B9E-97D45793C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525135A-4D80-4CAA-A276-93D6CA3A4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8520" indent="-3186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4646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6183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96042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9066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2090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45114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28138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78610E-0C51-4333-9B5E-456AFC6DEA6B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9192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CF11-39B4-445D-8DE5-3B352A4D06A0}" type="slidenum">
              <a:rPr lang="nl-NL" smtClean="0"/>
              <a:pPr>
                <a:defRPr/>
              </a:pPr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10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CF11-39B4-445D-8DE5-3B352A4D06A0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11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CF11-39B4-445D-8DE5-3B352A4D06A0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63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CF11-39B4-445D-8DE5-3B352A4D06A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51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CF11-39B4-445D-8DE5-3B352A4D06A0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36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CF11-39B4-445D-8DE5-3B352A4D06A0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50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2B45F8C-8849-4E10-ABB8-D21BA70729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37531D3-5D33-4674-8B9E-97D45793C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525135A-4D80-4CAA-A276-93D6CA3A4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8520" indent="-3186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4646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6183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96042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9066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2090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45114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28138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78610E-0C51-4333-9B5E-456AFC6DEA6B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032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2B45F8C-8849-4E10-ABB8-D21BA70729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37531D3-5D33-4674-8B9E-97D45793C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  <a:p>
            <a:pPr eaLnBrk="1" hangingPunct="1">
              <a:spcBef>
                <a:spcPct val="0"/>
              </a:spcBef>
            </a:pPr>
            <a:endParaRPr lang="nl-NL" altLang="nl-NL" sz="800" dirty="0"/>
          </a:p>
          <a:p>
            <a:pPr marL="191197" indent="-191197" eaLnBrk="1" hangingPunct="1">
              <a:spcBef>
                <a:spcPct val="0"/>
              </a:spcBef>
              <a:buFontTx/>
              <a:buChar char="-"/>
            </a:pPr>
            <a:endParaRPr lang="nl-NL" altLang="nl-NL" sz="800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525135A-4D80-4CAA-A276-93D6CA3A4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8520" indent="-3186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4646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6183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96042" indent="-2549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9066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2090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45114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28138" indent="-254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78610E-0C51-4333-9B5E-456AFC6DEA6B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814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Audit: ook video-opnamen + zelfevaluatie, feedback aan patiënten gevraagd, cliëntenpanel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CF11-39B4-445D-8DE5-3B352A4D06A0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69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Audit: ook video-opnamen + zelfevaluatie, feedback aan patiënten gevraagd, cliëntenpanel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CF11-39B4-445D-8DE5-3B352A4D06A0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56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526533-ACC5-4DDC-B452-6415549D6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04913"/>
            <a:ext cx="473868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4BF78E10-A278-4FB6-AA61-F00FA3D4EF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198EED-D951-4B44-AB55-0C9AD18D4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F11916-5CF3-455E-9F4F-22985856D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51CD3AE4-23FC-4DB4-8BDF-6822EC1C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5CFF-7563-479D-A6A5-0E486301DDA9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6022167E-E19D-42E7-88C0-3315A40C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ADA093B-6E36-4A33-BF56-A0672FB5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C29E-B250-4A64-8BC1-9CD14E9922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83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FCA9A-18C1-4033-A225-166FADC0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9A7219-590C-489D-BE84-DB0FE5FCF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E0F11B-DE06-4DDB-92D9-13BDB3C6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63F5-68BF-4278-BA5D-6ACAC9EC100F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9827BF-9076-49F4-90B6-023CA8D0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AFD96B-E745-4A79-BBB5-15E82DC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3F3F-4605-4135-AB9B-1323BCA053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4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0626D1-6BB3-4B89-AD5C-054CE3135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6A08F7-C909-4F3D-A3BA-31FCB96F8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A6B7E9-3678-4B0F-BC57-25703E4D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2A17-E35A-4BC3-BA03-91E0CC067711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F6887E-D6B4-4E86-BBC8-E35E46F7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968E07-7FEA-4E3C-8E80-0492C840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E975-74E8-4B71-BBD5-94B9121C72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09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AAEA1E8-4CD6-4EF4-AC55-C3654226432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solidFill>
            <a:srgbClr val="118690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ctr"/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endParaRPr lang="nl-NL" sz="2800" cap="all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470FBC-3D10-4D60-AF54-EC0E3778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4A95521D-9B0C-4035-A986-8BACDCA9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3" y="120039"/>
            <a:ext cx="10515600" cy="839421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3CB5824-671B-40C2-B118-07F84572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4BB4-2D1E-4904-950C-BE3793291A04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0967AC4-7C3E-40D9-AFD4-12CDB6BC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418E479-843D-4ADD-B796-A0C63039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142F-51B3-4D0D-8A09-8E63A99748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44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F0CBE95-AEA3-4C45-A5C2-2E710CD8D30C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solidFill>
            <a:srgbClr val="118690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ctr"/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endParaRPr lang="nl-NL" sz="2800" cap="all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05D634-0E62-491D-90C6-F91DCE8E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D167991-546A-4D9B-9F22-F790B48B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6E64-EBB2-4AC1-8CF8-8F1D45148CAD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9AD6F41-55EF-4A06-B2F5-307EE629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7994B99-627C-4FDA-A678-2E20BEA3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EDC6-EB50-4A5F-9214-87E959F5DC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0662FA55-655D-4D5D-AFAB-2B15F4A5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" y="89052"/>
            <a:ext cx="10515600" cy="901395"/>
          </a:xfrm>
        </p:spPr>
        <p:txBody>
          <a:bodyPr/>
          <a:lstStyle>
            <a:lvl1pPr>
              <a:defRPr lang="nl-NL" sz="2800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13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276FE41-5C1E-4EF4-BCC7-F9D792830F0C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solidFill>
            <a:srgbClr val="118690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ctr"/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nl-NL" sz="2800" cap="all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D34DD-ADD6-4987-9E23-F9529DDEB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E2411C-6130-44F0-AFC9-1FF543DD9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D7548A9-FFBB-485E-A5F2-9123A9A6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3B34-E4E3-4747-A9C3-41C5BA1A7E16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E8729DA2-FF3A-48AD-894C-5681CEB7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65875478-5FDB-44CA-8EC3-90ED6B1F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C6AE-21CB-494A-9DCE-B4CA76F515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CC3D77-3DEB-4F5F-BC0D-2FCBBA6C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184638"/>
            <a:ext cx="10515600" cy="710223"/>
          </a:xfrm>
        </p:spPr>
        <p:txBody>
          <a:bodyPr/>
          <a:lstStyle>
            <a:lvl1pPr>
              <a:defRPr lang="nl-NL" sz="280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161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1BAC74-5B4D-42F8-8B5F-B32C3CC8B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B7AA51-2D25-46B0-8CE2-B1BD40A80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8BFEF10-01E2-4AD6-8CD2-6ADB2A5F7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A5B6CF-7315-4F37-B8BD-7C2DC8552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CE6B6335-D797-438C-B476-15847E05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1179-1B19-403E-ACC3-F7A862E79A06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626C168B-8393-4633-8D9C-7202D8E5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7B5471F-2358-483C-850A-86A4FF59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E707-B3F6-43EE-B42E-7F8E9A5EB3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9A7C730-67CC-4586-AD9C-EC6E6775C5C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1079500"/>
          </a:xfrm>
          <a:prstGeom prst="rect">
            <a:avLst/>
          </a:prstGeom>
          <a:solidFill>
            <a:srgbClr val="118690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ctr"/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endParaRPr lang="nl-NL" sz="2800" cap="all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A7CE6BC4-F288-4883-A434-8FFCB1BF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6525"/>
            <a:ext cx="10515600" cy="835268"/>
          </a:xfrm>
        </p:spPr>
        <p:txBody>
          <a:bodyPr/>
          <a:lstStyle>
            <a:lvl1pPr>
              <a:defRPr lang="nl-NL" sz="2800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244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3B173-600C-4461-AEC9-F61FF544B67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solidFill>
            <a:srgbClr val="118690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ctr"/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endParaRPr lang="nl-NL" sz="2800" cap="all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80EE4C33-1006-4CA1-B4E6-A6676C84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F0AF-2371-4C0A-A2D1-D5444DED1E8E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DC7DBB2-C531-4B7C-90F5-E06912C6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A4997A5E-8B53-44A8-95F2-C453E0A6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651A-5330-4DDA-BF5B-A9A6551892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32AE3D-B6D1-40F9-98A0-9A72EA76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" y="136525"/>
            <a:ext cx="10515600" cy="729761"/>
          </a:xfrm>
        </p:spPr>
        <p:txBody>
          <a:bodyPr/>
          <a:lstStyle>
            <a:lvl1pPr>
              <a:defRPr lang="nl-NL" sz="2800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6998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6E48E8D1-C5F5-4657-975C-7102C7FA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FDD1-9D49-495E-9071-7BD0285D986A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BFA27D9F-F1D7-42CE-8F6B-28880D1A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50BA737-8691-41F8-9703-3D8F42D8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C8A3-E173-4E75-90CA-BD284A46E5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23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CCD37-EA46-479B-A291-CD5DDFDE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ED6D4-9963-4CD4-A151-BA7D0962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25877E-E05D-4A45-AF98-5F0070B94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869C819-DEB5-48C9-A8A6-4DC14A13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93C5-F96F-4469-9CF2-25677FBEAA63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E516EDE-4106-4D7B-A8A3-E7867E01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C79ED16-8C21-4EB5-83B6-2EDAD7B1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C9F5-63FC-4527-BD67-3E14D31D2B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47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96790-007D-4613-BAA8-60DF95D6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A7A56E-6D4A-42D3-AA15-EB300752C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28EAA5-C96B-47BC-9BDC-380785780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063410E-6B2D-4B80-8835-C1F7B4A1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D391-D323-43E1-BD46-3463FD52FF63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4C69A27-2B40-4374-8A12-D4E63F5C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2CD9BD3-0BC5-4A61-9C7A-4DEAD959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1651-B9A9-4731-B530-C42DE07177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2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CCBD0E52-C907-4003-8D4D-DF2536F68E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82D517CE-5E3C-4ECA-902A-1485EA99A4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7D1456-4E6B-45D3-AE74-8543E7B2B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4B9FFF-DC90-469A-BD32-46DF3C202E80}" type="datetimeFigureOut">
              <a:rPr lang="nl-NL"/>
              <a:pPr>
                <a:defRPr/>
              </a:pPr>
              <a:t>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991FF7-6C3E-4A7B-8A10-CB7876306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6CF5B1-D736-4726-9503-CF9F72382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8B896-3C02-40C2-88EF-D70B3DE10D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tjaargesprek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.vandesteeg@sirstevenshof.nl" TargetMode="External"/><Relationship Id="rId7" Type="http://schemas.openxmlformats.org/officeDocument/2006/relationships/image" Target="../media/image39.png"/><Relationship Id="rId2" Type="http://schemas.openxmlformats.org/officeDocument/2006/relationships/hyperlink" Target="mailto:m.vervloet@nivel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keitconsortium.nl/" TargetMode="External"/><Relationship Id="rId5" Type="http://schemas.openxmlformats.org/officeDocument/2006/relationships/image" Target="../media/image38.png"/><Relationship Id="rId4" Type="http://schemas.openxmlformats.org/officeDocument/2006/relationships/hyperlink" Target="mailto:l.vandijk@nivel.n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4DA37-286A-4EAB-81E2-9737E2B624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8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0C07318F-37C5-408B-9395-AB71A0CD2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38095"/>
            <a:ext cx="5790248" cy="3462911"/>
          </a:xfrm>
        </p:spPr>
        <p:txBody>
          <a:bodyPr/>
          <a:lstStyle/>
          <a:p>
            <a:pPr algn="l"/>
            <a:r>
              <a:rPr lang="en-US" altLang="nl-NL" sz="4000" b="1" dirty="0">
                <a:solidFill>
                  <a:schemeClr val="bg1"/>
                </a:solidFill>
              </a:rPr>
              <a:t>Living labs implementing medication adherence interventions </a:t>
            </a:r>
            <a:br>
              <a:rPr lang="en-US" altLang="nl-NL" sz="4000" b="1" dirty="0">
                <a:solidFill>
                  <a:schemeClr val="bg1"/>
                </a:solidFill>
              </a:rPr>
            </a:br>
            <a:r>
              <a:rPr lang="en-US" altLang="nl-NL" sz="4000" b="1" dirty="0">
                <a:solidFill>
                  <a:schemeClr val="bg1"/>
                </a:solidFill>
              </a:rPr>
              <a:t> </a:t>
            </a:r>
            <a:br>
              <a:rPr lang="en-US" altLang="nl-NL" sz="4000" b="1" dirty="0">
                <a:solidFill>
                  <a:schemeClr val="bg1"/>
                </a:solidFill>
              </a:rPr>
            </a:br>
            <a:r>
              <a:rPr lang="en-US" altLang="nl-NL" sz="4000" b="1" dirty="0">
                <a:solidFill>
                  <a:schemeClr val="bg1"/>
                </a:solidFill>
              </a:rPr>
              <a:t>Results and future challenges</a:t>
            </a:r>
          </a:p>
        </p:txBody>
      </p:sp>
      <p:sp>
        <p:nvSpPr>
          <p:cNvPr id="9220" name="Subtitle 2">
            <a:extLst>
              <a:ext uri="{FF2B5EF4-FFF2-40B4-BE49-F238E27FC236}">
                <a16:creationId xmlns:a16="http://schemas.microsoft.com/office/drawing/2014/main" id="{F220523C-9DC2-4C70-82E8-78A8974A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181090"/>
            <a:ext cx="6172200" cy="1012393"/>
          </a:xfrm>
        </p:spPr>
        <p:txBody>
          <a:bodyPr/>
          <a:lstStyle/>
          <a:p>
            <a:pPr algn="r"/>
            <a:r>
              <a:rPr lang="en-US" altLang="nl-NL" sz="2000" dirty="0">
                <a:solidFill>
                  <a:schemeClr val="bg1"/>
                </a:solidFill>
              </a:rPr>
              <a:t>Medication Adherence Knowledge, Expertise and Implementation Taskforce </a:t>
            </a:r>
            <a:endParaRPr lang="nl-NL" altLang="nl-NL" sz="20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3D44EC-2248-4BFC-9C97-7402B16987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18499-1D94-4FE2-9F2C-4DEA242EE3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24563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22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2DD4AF-64AE-471E-A10E-92CA0B77A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" y="1193483"/>
            <a:ext cx="473868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1A2CB56-D33A-42A5-9093-D37217FAB451}"/>
              </a:ext>
            </a:extLst>
          </p:cNvPr>
          <p:cNvSpPr txBox="1">
            <a:spLocks/>
          </p:cNvSpPr>
          <p:nvPr/>
        </p:nvSpPr>
        <p:spPr bwMode="auto">
          <a:xfrm>
            <a:off x="6096000" y="6274104"/>
            <a:ext cx="6172200" cy="10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nl-NL" sz="2000" dirty="0">
                <a:solidFill>
                  <a:schemeClr val="bg1"/>
                </a:solidFill>
              </a:rPr>
              <a:t>Caroline van de Steeg, Marcia Vervloet, Liset van Dijk</a:t>
            </a:r>
            <a:endParaRPr lang="nl-NL" alt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8"/>
    </mc:Choice>
    <mc:Fallback xmlns="">
      <p:transition spd="slow" advTm="93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cirkel, clipart, tekening, symbool&#10;&#10;Door AI gegenereerde inhoud is mogelijk onjuist.">
            <a:extLst>
              <a:ext uri="{FF2B5EF4-FFF2-40B4-BE49-F238E27FC236}">
                <a16:creationId xmlns:a16="http://schemas.microsoft.com/office/drawing/2014/main" id="{69FD155E-2E3B-EF1F-3D3F-04D2DBCF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51" y="1967865"/>
            <a:ext cx="2847975" cy="2847975"/>
          </a:xfrm>
          <a:prstGeom prst="rect">
            <a:avLst/>
          </a:prstGeom>
          <a:noFill/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88F36DE-FC93-49CD-BC13-D27526735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5920" y="2322024"/>
            <a:ext cx="6725920" cy="4351338"/>
          </a:xfrm>
        </p:spPr>
        <p:txBody>
          <a:bodyPr wrap="square" anchor="t">
            <a:normAutofit/>
          </a:bodyPr>
          <a:lstStyle/>
          <a:p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gain</a:t>
            </a:r>
            <a:r>
              <a:rPr lang="nl-NL" sz="2400" dirty="0"/>
              <a:t> </a:t>
            </a:r>
            <a:r>
              <a:rPr lang="nl-NL" sz="2400" dirty="0" err="1"/>
              <a:t>insight</a:t>
            </a:r>
            <a:r>
              <a:rPr lang="nl-NL" sz="2400" dirty="0"/>
              <a:t> </a:t>
            </a:r>
            <a:r>
              <a:rPr lang="nl-NL" sz="2400" dirty="0" err="1"/>
              <a:t>into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b="1" dirty="0" err="1"/>
              <a:t>implementation</a:t>
            </a:r>
            <a:r>
              <a:rPr lang="nl-NL" sz="2400" b="1" dirty="0"/>
              <a:t> </a:t>
            </a:r>
            <a:r>
              <a:rPr lang="nl-NL" sz="2400" b="1" dirty="0" err="1"/>
              <a:t>outcomes</a:t>
            </a:r>
            <a:r>
              <a:rPr lang="nl-NL" sz="2400" b="1" dirty="0"/>
              <a:t> </a:t>
            </a:r>
            <a:r>
              <a:rPr lang="nl-NL" sz="2400" dirty="0"/>
              <a:t>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four</a:t>
            </a:r>
            <a:r>
              <a:rPr lang="nl-NL" sz="2400" dirty="0"/>
              <a:t> pharmacy-</a:t>
            </a:r>
            <a:r>
              <a:rPr lang="nl-NL" sz="2400" dirty="0" err="1"/>
              <a:t>driven</a:t>
            </a:r>
            <a:r>
              <a:rPr lang="nl-NL" sz="2400" dirty="0"/>
              <a:t> living labs </a:t>
            </a:r>
            <a:r>
              <a:rPr lang="nl-NL" sz="2400" dirty="0" err="1"/>
              <a:t>implementing</a:t>
            </a:r>
            <a:r>
              <a:rPr lang="nl-NL" sz="2400" dirty="0"/>
              <a:t> </a:t>
            </a:r>
            <a:r>
              <a:rPr lang="nl-NL" sz="2400" dirty="0" err="1"/>
              <a:t>medication</a:t>
            </a:r>
            <a:r>
              <a:rPr lang="nl-NL" sz="2400" dirty="0"/>
              <a:t> </a:t>
            </a:r>
            <a:r>
              <a:rPr lang="nl-NL" sz="2400" dirty="0" err="1"/>
              <a:t>adherence</a:t>
            </a:r>
            <a:r>
              <a:rPr lang="nl-NL" sz="2400" dirty="0"/>
              <a:t> </a:t>
            </a:r>
            <a:r>
              <a:rPr lang="nl-NL" sz="2400" dirty="0" err="1"/>
              <a:t>interventions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identify</a:t>
            </a:r>
            <a:r>
              <a:rPr lang="nl-NL" sz="2400" dirty="0"/>
              <a:t> </a:t>
            </a:r>
            <a:r>
              <a:rPr lang="nl-NL" sz="2400" b="1" dirty="0" err="1"/>
              <a:t>barriers</a:t>
            </a:r>
            <a:r>
              <a:rPr lang="nl-NL" sz="2400" b="1" dirty="0"/>
              <a:t> &amp; facilitators </a:t>
            </a:r>
            <a:r>
              <a:rPr lang="nl-NL" sz="2400" dirty="0"/>
              <a:t>that </a:t>
            </a:r>
            <a:r>
              <a:rPr lang="nl-NL" sz="2400" dirty="0" err="1"/>
              <a:t>occurred</a:t>
            </a:r>
            <a:r>
              <a:rPr lang="nl-NL" sz="2400" dirty="0"/>
              <a:t> </a:t>
            </a:r>
            <a:r>
              <a:rPr lang="nl-NL" sz="2400" dirty="0" err="1"/>
              <a:t>during</a:t>
            </a:r>
            <a:r>
              <a:rPr lang="nl-NL" sz="2400" dirty="0"/>
              <a:t> </a:t>
            </a:r>
            <a:r>
              <a:rPr lang="nl-NL" sz="2400" dirty="0" err="1"/>
              <a:t>implementation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 </a:t>
            </a:r>
            <a:endParaRPr lang="nl-NL" sz="2400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184638"/>
            <a:ext cx="10515600" cy="71022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Evaluation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63D931-AC77-AC21-3953-C30D20E3A9A3}"/>
              </a:ext>
            </a:extLst>
          </p:cNvPr>
          <p:cNvSpPr txBox="1"/>
          <p:nvPr/>
        </p:nvSpPr>
        <p:spPr>
          <a:xfrm>
            <a:off x="5679440" y="5537199"/>
            <a:ext cx="3942080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Overarching</a:t>
            </a:r>
            <a:r>
              <a:rPr lang="nl-NL" sz="2400" b="1" dirty="0"/>
              <a:t> </a:t>
            </a:r>
            <a:r>
              <a:rPr lang="nl-NL" sz="2400" b="1" dirty="0" err="1"/>
              <a:t>evaluation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28009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6545DEEF-D044-A1EA-4D48-82B15B02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4" y="1795145"/>
            <a:ext cx="7192292" cy="4351338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5DD3AA-8531-438E-858B-68E49D02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3" y="120039"/>
            <a:ext cx="10515600" cy="839421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Living labs </a:t>
            </a:r>
            <a:r>
              <a:rPr lang="nl-NL" dirty="0" err="1"/>
              <a:t>implementing</a:t>
            </a:r>
            <a:r>
              <a:rPr lang="nl-NL" dirty="0"/>
              <a:t> </a:t>
            </a:r>
            <a:r>
              <a:rPr lang="nl-NL" dirty="0" err="1"/>
              <a:t>consultation-based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08B5C7A-89B2-48DF-C631-7D6F3C5F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3"/>
          <a:stretch/>
        </p:blipFill>
        <p:spPr>
          <a:xfrm>
            <a:off x="8332135" y="2999466"/>
            <a:ext cx="3187381" cy="19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mixed </a:t>
            </a:r>
            <a:r>
              <a:rPr lang="nl-NL" dirty="0" err="1"/>
              <a:t>method</a:t>
            </a:r>
            <a:r>
              <a:rPr lang="nl-NL" dirty="0"/>
              <a:t> Data </a:t>
            </a:r>
            <a:r>
              <a:rPr lang="nl-NL" dirty="0" err="1"/>
              <a:t>collection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17837F-A731-170A-E058-59A410A2E947}"/>
              </a:ext>
            </a:extLst>
          </p:cNvPr>
          <p:cNvSpPr txBox="1"/>
          <p:nvPr/>
        </p:nvSpPr>
        <p:spPr>
          <a:xfrm>
            <a:off x="2844800" y="2226141"/>
            <a:ext cx="683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In-</a:t>
            </a:r>
            <a:r>
              <a:rPr lang="nl-NL" sz="2400" dirty="0" err="1"/>
              <a:t>depth</a:t>
            </a:r>
            <a:r>
              <a:rPr lang="nl-NL" sz="2400" dirty="0"/>
              <a:t> interviews </a:t>
            </a:r>
            <a:r>
              <a:rPr lang="nl-NL" sz="2400" dirty="0" err="1"/>
              <a:t>with</a:t>
            </a:r>
            <a:r>
              <a:rPr lang="nl-NL" sz="2400" dirty="0"/>
              <a:t> project leaders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3A8EE0E-F125-6A72-92AE-E46AB96A6C5B}"/>
              </a:ext>
            </a:extLst>
          </p:cNvPr>
          <p:cNvSpPr txBox="1"/>
          <p:nvPr/>
        </p:nvSpPr>
        <p:spPr>
          <a:xfrm>
            <a:off x="2844800" y="3732829"/>
            <a:ext cx="7995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Minutes of monthly meetings Make-it and individual lab Minutes of 6-weekly reflection meetings all living labs together</a:t>
            </a:r>
          </a:p>
        </p:txBody>
      </p:sp>
      <p:pic>
        <p:nvPicPr>
          <p:cNvPr id="19" name="Afbeelding 18" descr="Afbeelding met Lettertype, Graphics, cirkel, ontwerp&#10;&#10;Door AI gegenereerde inhoud is mogelijk onjuist.">
            <a:extLst>
              <a:ext uri="{FF2B5EF4-FFF2-40B4-BE49-F238E27FC236}">
                <a16:creationId xmlns:a16="http://schemas.microsoft.com/office/drawing/2014/main" id="{0B3B01BA-9AF2-D6AF-A841-BE5CD96E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20" y="4973281"/>
            <a:ext cx="1438656" cy="143865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3FFDB588-DF1F-CA81-8319-5BD8F2092B03}"/>
              </a:ext>
            </a:extLst>
          </p:cNvPr>
          <p:cNvSpPr txBox="1"/>
          <p:nvPr/>
        </p:nvSpPr>
        <p:spPr>
          <a:xfrm>
            <a:off x="2844800" y="5277110"/>
            <a:ext cx="7995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Documentation generated in living labs (e.g. master theses)</a:t>
            </a:r>
          </a:p>
          <a:p>
            <a:r>
              <a:rPr lang="en-US" sz="2400" dirty="0"/>
              <a:t>Final reports handed in to grant provider</a:t>
            </a:r>
          </a:p>
        </p:txBody>
      </p:sp>
      <p:pic>
        <p:nvPicPr>
          <p:cNvPr id="23" name="Afbeelding 22" descr="Afbeelding met diagram, symbool, cirkel, lijn&#10;&#10;Door AI gegenereerde inhoud is mogelijk onjuist.">
            <a:extLst>
              <a:ext uri="{FF2B5EF4-FFF2-40B4-BE49-F238E27FC236}">
                <a16:creationId xmlns:a16="http://schemas.microsoft.com/office/drawing/2014/main" id="{54D540CF-448D-E5CC-DFB1-B76F57EE2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0" y="1737645"/>
            <a:ext cx="1438656" cy="1438656"/>
          </a:xfrm>
          <a:prstGeom prst="rect">
            <a:avLst/>
          </a:prstGeom>
        </p:spPr>
      </p:pic>
      <p:pic>
        <p:nvPicPr>
          <p:cNvPr id="25" name="Afbeelding 24" descr="Afbeelding met cirkel, diagram, ontwerp&#10;&#10;Door AI gegenereerde inhoud is mogelijk onjuist.">
            <a:extLst>
              <a:ext uri="{FF2B5EF4-FFF2-40B4-BE49-F238E27FC236}">
                <a16:creationId xmlns:a16="http://schemas.microsoft.com/office/drawing/2014/main" id="{7BAD3F07-88AD-2169-7817-3C37A033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0" y="3428999"/>
            <a:ext cx="143865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analyses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17837F-A731-170A-E058-59A410A2E947}"/>
              </a:ext>
            </a:extLst>
          </p:cNvPr>
          <p:cNvSpPr txBox="1"/>
          <p:nvPr/>
        </p:nvSpPr>
        <p:spPr>
          <a:xfrm>
            <a:off x="2844800" y="2129227"/>
            <a:ext cx="683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Interviews </a:t>
            </a:r>
            <a:r>
              <a:rPr lang="nl-NL" sz="2400" dirty="0" err="1"/>
              <a:t>transcribed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coded</a:t>
            </a:r>
            <a:r>
              <a:rPr lang="nl-NL" sz="2400" dirty="0"/>
              <a:t> </a:t>
            </a:r>
            <a:r>
              <a:rPr lang="nl-NL" sz="2400" dirty="0" err="1"/>
              <a:t>individually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two</a:t>
            </a:r>
            <a:r>
              <a:rPr lang="nl-NL" sz="2400" dirty="0"/>
              <a:t> </a:t>
            </a:r>
            <a:r>
              <a:rPr lang="nl-NL" sz="2400" dirty="0" err="1"/>
              <a:t>researchers</a:t>
            </a:r>
            <a:r>
              <a:rPr lang="nl-NL" sz="2400" dirty="0"/>
              <a:t>. </a:t>
            </a:r>
            <a:r>
              <a:rPr lang="nl-NL" sz="2400" dirty="0" err="1"/>
              <a:t>Deductive</a:t>
            </a:r>
            <a:r>
              <a:rPr lang="nl-NL" sz="2400" dirty="0"/>
              <a:t> </a:t>
            </a:r>
            <a:r>
              <a:rPr lang="nl-NL" sz="2400" dirty="0" err="1"/>
              <a:t>thematic</a:t>
            </a:r>
            <a:r>
              <a:rPr lang="nl-NL" sz="2400" dirty="0"/>
              <a:t> analyses.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3A8EE0E-F125-6A72-92AE-E46AB96A6C5B}"/>
              </a:ext>
            </a:extLst>
          </p:cNvPr>
          <p:cNvSpPr txBox="1"/>
          <p:nvPr/>
        </p:nvSpPr>
        <p:spPr>
          <a:xfrm>
            <a:off x="2844800" y="3628971"/>
            <a:ext cx="7995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All documentation scanned and relevant data extracted per living lab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D553046-E517-A8EC-53E6-C0B44043A91E}"/>
              </a:ext>
            </a:extLst>
          </p:cNvPr>
          <p:cNvSpPr txBox="1"/>
          <p:nvPr/>
        </p:nvSpPr>
        <p:spPr>
          <a:xfrm>
            <a:off x="2844800" y="5424182"/>
            <a:ext cx="767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Data extraction and analyses guided by RE-AIM framework </a:t>
            </a:r>
            <a:r>
              <a:rPr lang="en-US" sz="1600" dirty="0"/>
              <a:t>(Glasgow 1999)</a:t>
            </a:r>
            <a:endParaRPr lang="en-US" sz="2400" dirty="0"/>
          </a:p>
        </p:txBody>
      </p:sp>
      <p:pic>
        <p:nvPicPr>
          <p:cNvPr id="17" name="Afbeelding 16" descr="Afbeelding met ontwerp, Rechthoek&#10;&#10;Door AI gegenereerde inhoud is mogelijk onjuist.">
            <a:extLst>
              <a:ext uri="{FF2B5EF4-FFF2-40B4-BE49-F238E27FC236}">
                <a16:creationId xmlns:a16="http://schemas.microsoft.com/office/drawing/2014/main" id="{4473CA1E-7E4A-9B6A-08DE-39D48D5C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49" t="21307" r="14464" b="22616"/>
          <a:stretch/>
        </p:blipFill>
        <p:spPr>
          <a:xfrm>
            <a:off x="800400" y="1897631"/>
            <a:ext cx="1619428" cy="1294190"/>
          </a:xfrm>
          <a:prstGeom prst="rect">
            <a:avLst/>
          </a:prstGeom>
        </p:spPr>
      </p:pic>
      <p:pic>
        <p:nvPicPr>
          <p:cNvPr id="18" name="Picture 2" descr="Introduction - RE-AIM - AZHIN at Arizona Health Information Network">
            <a:extLst>
              <a:ext uri="{FF2B5EF4-FFF2-40B4-BE49-F238E27FC236}">
                <a16:creationId xmlns:a16="http://schemas.microsoft.com/office/drawing/2014/main" id="{5B466D9B-4DB2-3810-D1DE-4400990F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9" y="4977359"/>
            <a:ext cx="1774022" cy="17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schets, tekening, symbool, clipart&#10;&#10;Door AI gegenereerde inhoud is mogelijk onjuist.">
            <a:extLst>
              <a:ext uri="{FF2B5EF4-FFF2-40B4-BE49-F238E27FC236}">
                <a16:creationId xmlns:a16="http://schemas.microsoft.com/office/drawing/2014/main" id="{AD49BD50-E498-30BB-222A-DCD19D486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0" y="3426338"/>
            <a:ext cx="1235968" cy="1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Implementation </a:t>
            </a:r>
            <a:r>
              <a:rPr lang="nl-NL" dirty="0" err="1"/>
              <a:t>outcomes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17837F-A731-170A-E058-59A410A2E947}"/>
              </a:ext>
            </a:extLst>
          </p:cNvPr>
          <p:cNvSpPr txBox="1"/>
          <p:nvPr/>
        </p:nvSpPr>
        <p:spPr>
          <a:xfrm>
            <a:off x="842210" y="2375332"/>
            <a:ext cx="742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All</a:t>
            </a:r>
            <a:r>
              <a:rPr lang="nl-NL" sz="2400" dirty="0"/>
              <a:t> but </a:t>
            </a:r>
            <a:r>
              <a:rPr lang="nl-NL" sz="2400" dirty="0" err="1"/>
              <a:t>one</a:t>
            </a:r>
            <a:r>
              <a:rPr lang="nl-NL" sz="2400" dirty="0"/>
              <a:t> living lab </a:t>
            </a:r>
            <a:r>
              <a:rPr lang="nl-NL" sz="2400" dirty="0" err="1"/>
              <a:t>reached</a:t>
            </a:r>
            <a:r>
              <a:rPr lang="nl-NL" sz="2400" dirty="0"/>
              <a:t> (more </a:t>
            </a:r>
            <a:r>
              <a:rPr lang="nl-NL" sz="2400" dirty="0" err="1"/>
              <a:t>than</a:t>
            </a:r>
            <a:r>
              <a:rPr lang="nl-NL" sz="2400" dirty="0"/>
              <a:t>) target </a:t>
            </a:r>
            <a:r>
              <a:rPr lang="nl-NL" sz="2400" dirty="0" err="1"/>
              <a:t>number</a:t>
            </a:r>
            <a:r>
              <a:rPr lang="nl-NL" sz="2400" dirty="0"/>
              <a:t> of </a:t>
            </a:r>
            <a:r>
              <a:rPr lang="nl-NL" sz="2400" dirty="0" err="1"/>
              <a:t>patients</a:t>
            </a:r>
            <a:r>
              <a:rPr lang="nl-NL" sz="2400" dirty="0"/>
              <a:t> </a:t>
            </a:r>
          </a:p>
        </p:txBody>
      </p:sp>
      <p:graphicFrame>
        <p:nvGraphicFramePr>
          <p:cNvPr id="2" name="Tijdelijke aanduiding voor tabel 3">
            <a:extLst>
              <a:ext uri="{FF2B5EF4-FFF2-40B4-BE49-F238E27FC236}">
                <a16:creationId xmlns:a16="http://schemas.microsoft.com/office/drawing/2014/main" id="{E273701C-4C64-D461-EA7C-57C9070BA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04352"/>
              </p:ext>
            </p:extLst>
          </p:nvPr>
        </p:nvGraphicFramePr>
        <p:xfrm>
          <a:off x="842210" y="3332480"/>
          <a:ext cx="5835329" cy="29870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0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191">
                  <a:extLst>
                    <a:ext uri="{9D8B030D-6E8A-4147-A177-3AD203B41FA5}">
                      <a16:colId xmlns:a16="http://schemas.microsoft.com/office/drawing/2014/main" val="375625245"/>
                    </a:ext>
                  </a:extLst>
                </a:gridCol>
              </a:tblGrid>
              <a:tr h="790155">
                <a:tc>
                  <a:txBody>
                    <a:bodyPr/>
                    <a:lstStyle/>
                    <a:p>
                      <a:pPr marL="0" marR="0" lvl="0" indent="0" algn="l" defTabSz="41143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>
                          <a:effectLst/>
                        </a:rPr>
                        <a:t> Living lab </a:t>
                      </a:r>
                      <a:endParaRPr lang="nl-NL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Patients</a:t>
                      </a:r>
                      <a:r>
                        <a:rPr lang="nl-NL" sz="2400" dirty="0"/>
                        <a:t> </a:t>
                      </a:r>
                    </a:p>
                    <a:p>
                      <a:pPr algn="r"/>
                      <a:r>
                        <a:rPr lang="nl-NL" sz="2400" b="0" dirty="0"/>
                        <a:t># </a:t>
                      </a:r>
                      <a:r>
                        <a:rPr lang="nl-NL" sz="2400" b="0" dirty="0" err="1"/>
                        <a:t>reached</a:t>
                      </a:r>
                      <a:r>
                        <a:rPr lang="nl-NL" sz="2400" b="0" dirty="0"/>
                        <a:t> (# target)</a:t>
                      </a:r>
                      <a:endParaRPr lang="nl-NL" sz="2400" b="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bg1"/>
                          </a:solidFill>
                          <a:effectLst/>
                        </a:rPr>
                        <a:t>Amsterdam</a:t>
                      </a:r>
                      <a:endParaRPr lang="nl-NL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522 (500)</a:t>
                      </a:r>
                      <a:endParaRPr lang="nl-N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bg1"/>
                          </a:solidFill>
                          <a:effectLst/>
                        </a:rPr>
                        <a:t>Utrecht</a:t>
                      </a:r>
                      <a:endParaRPr lang="nl-NL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67% (40%) TBM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88% (90%) UPL</a:t>
                      </a:r>
                      <a:endParaRPr lang="nl-N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922699"/>
                  </a:ext>
                </a:extLst>
              </a:tr>
              <a:tr h="494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bg1"/>
                          </a:solidFill>
                          <a:effectLst/>
                        </a:rPr>
                        <a:t>Almere</a:t>
                      </a:r>
                      <a:endParaRPr lang="nl-NL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743 (400)</a:t>
                      </a:r>
                      <a:endParaRPr lang="nl-N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20605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bg1"/>
                          </a:solidFill>
                          <a:effectLst/>
                        </a:rPr>
                        <a:t>Amersfoort</a:t>
                      </a:r>
                      <a:endParaRPr lang="nl-NL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3000 (5400)</a:t>
                      </a:r>
                      <a:endParaRPr lang="nl-N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225782"/>
                  </a:ext>
                </a:extLst>
              </a:tr>
            </a:tbl>
          </a:graphicData>
        </a:graphic>
      </p:graphicFrame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E402DB6-75E8-B261-5B42-8A692DCFD4D1}"/>
              </a:ext>
            </a:extLst>
          </p:cNvPr>
          <p:cNvSpPr/>
          <p:nvPr/>
        </p:nvSpPr>
        <p:spPr>
          <a:xfrm>
            <a:off x="842210" y="1764947"/>
            <a:ext cx="2016224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REACH</a:t>
            </a:r>
            <a:endParaRPr lang="nl-NL" b="1" dirty="0"/>
          </a:p>
        </p:txBody>
      </p:sp>
      <p:pic>
        <p:nvPicPr>
          <p:cNvPr id="8" name="Picture 2" descr="Introduction - RE-AIM - AZHIN at Arizona Health Information Network">
            <a:extLst>
              <a:ext uri="{FF2B5EF4-FFF2-40B4-BE49-F238E27FC236}">
                <a16:creationId xmlns:a16="http://schemas.microsoft.com/office/drawing/2014/main" id="{36224033-E17E-577C-51DE-D884EED7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60" y="1248639"/>
            <a:ext cx="2880331" cy="27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Implementation </a:t>
            </a:r>
            <a:r>
              <a:rPr lang="nl-NL" dirty="0" err="1"/>
              <a:t>outcomes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17837F-A731-170A-E058-59A410A2E947}"/>
              </a:ext>
            </a:extLst>
          </p:cNvPr>
          <p:cNvSpPr txBox="1"/>
          <p:nvPr/>
        </p:nvSpPr>
        <p:spPr>
          <a:xfrm>
            <a:off x="761999" y="2361130"/>
            <a:ext cx="742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Very</a:t>
            </a:r>
            <a:r>
              <a:rPr lang="nl-NL" sz="2400" dirty="0"/>
              <a:t> high adoption of </a:t>
            </a:r>
            <a:r>
              <a:rPr lang="nl-NL" sz="2400" dirty="0" err="1"/>
              <a:t>interventions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b="1" dirty="0" err="1"/>
              <a:t>pharmacies</a:t>
            </a:r>
            <a:endParaRPr lang="nl-NL" sz="2400" b="1" dirty="0"/>
          </a:p>
        </p:txBody>
      </p:sp>
      <p:pic>
        <p:nvPicPr>
          <p:cNvPr id="18" name="Picture 2" descr="Introduction - RE-AIM - AZHIN at Arizona Health Information Network">
            <a:extLst>
              <a:ext uri="{FF2B5EF4-FFF2-40B4-BE49-F238E27FC236}">
                <a16:creationId xmlns:a16="http://schemas.microsoft.com/office/drawing/2014/main" id="{5B466D9B-4DB2-3810-D1DE-4400990F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60" y="1248639"/>
            <a:ext cx="2880331" cy="27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ijdelijke aanduiding voor tabel 3">
            <a:extLst>
              <a:ext uri="{FF2B5EF4-FFF2-40B4-BE49-F238E27FC236}">
                <a16:creationId xmlns:a16="http://schemas.microsoft.com/office/drawing/2014/main" id="{E273701C-4C64-D461-EA7C-57C9070BA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492610"/>
              </p:ext>
            </p:extLst>
          </p:nvPr>
        </p:nvGraphicFramePr>
        <p:xfrm>
          <a:off x="761999" y="3429000"/>
          <a:ext cx="5544025" cy="26413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6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082">
                  <a:extLst>
                    <a:ext uri="{9D8B030D-6E8A-4147-A177-3AD203B41FA5}">
                      <a16:colId xmlns:a16="http://schemas.microsoft.com/office/drawing/2014/main" val="375625245"/>
                    </a:ext>
                  </a:extLst>
                </a:gridCol>
              </a:tblGrid>
              <a:tr h="659495">
                <a:tc>
                  <a:txBody>
                    <a:bodyPr/>
                    <a:lstStyle/>
                    <a:p>
                      <a:pPr marL="0" marR="0" lvl="0" indent="0" algn="l" defTabSz="41143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>
                          <a:effectLst/>
                        </a:rPr>
                        <a:t> Living lab </a:t>
                      </a:r>
                      <a:endParaRPr lang="nl-NL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Pharmacies</a:t>
                      </a:r>
                      <a:r>
                        <a:rPr lang="nl-NL" sz="2400" dirty="0"/>
                        <a:t> </a:t>
                      </a:r>
                    </a:p>
                    <a:p>
                      <a:pPr algn="r"/>
                      <a:r>
                        <a:rPr lang="nl-NL" sz="2400" b="0" dirty="0"/>
                        <a:t># </a:t>
                      </a:r>
                      <a:r>
                        <a:rPr lang="nl-NL" sz="2400" b="0" dirty="0" err="1"/>
                        <a:t>reached</a:t>
                      </a:r>
                      <a:r>
                        <a:rPr lang="nl-NL" sz="2400" b="0" dirty="0"/>
                        <a:t> (# target)</a:t>
                      </a:r>
                      <a:endParaRPr lang="nl-NL" sz="2400" b="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bg1"/>
                          </a:solidFill>
                          <a:effectLst/>
                        </a:rPr>
                        <a:t>Amsterdam</a:t>
                      </a:r>
                      <a:endParaRPr lang="nl-NL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6 (6)</a:t>
                      </a:r>
                      <a:endParaRPr lang="nl-N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bg1"/>
                          </a:solidFill>
                          <a:effectLst/>
                        </a:rPr>
                        <a:t>Utrecht</a:t>
                      </a:r>
                      <a:endParaRPr lang="nl-NL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2 (2)</a:t>
                      </a:r>
                      <a:endParaRPr lang="nl-N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922699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bg1"/>
                          </a:solidFill>
                          <a:effectLst/>
                        </a:rPr>
                        <a:t>Almere</a:t>
                      </a:r>
                      <a:endParaRPr lang="nl-NL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14 (14)</a:t>
                      </a:r>
                      <a:endParaRPr lang="nl-N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2060513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bg1"/>
                          </a:solidFill>
                          <a:effectLst/>
                        </a:rPr>
                        <a:t>Amersfoort</a:t>
                      </a:r>
                      <a:endParaRPr lang="nl-NL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>
                          <a:effectLst/>
                        </a:rPr>
                        <a:t>3 (3)</a:t>
                      </a:r>
                      <a:endParaRPr lang="nl-N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225782"/>
                  </a:ext>
                </a:extLst>
              </a:tr>
            </a:tbl>
          </a:graphicData>
        </a:graphic>
      </p:graphicFrame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CEB2497-C3F5-CFE4-CA96-5C2CF98071D0}"/>
              </a:ext>
            </a:extLst>
          </p:cNvPr>
          <p:cNvSpPr/>
          <p:nvPr/>
        </p:nvSpPr>
        <p:spPr>
          <a:xfrm>
            <a:off x="761999" y="1719880"/>
            <a:ext cx="2016224" cy="46166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C8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ADOPTION</a:t>
            </a:r>
            <a:endParaRPr lang="nl-NL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DE28CC-CAB6-0437-C15C-36A4CC634E40}"/>
              </a:ext>
            </a:extLst>
          </p:cNvPr>
          <p:cNvSpPr txBox="1"/>
          <p:nvPr/>
        </p:nvSpPr>
        <p:spPr>
          <a:xfrm>
            <a:off x="6979920" y="4560889"/>
            <a:ext cx="390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/>
              <a:t>But </a:t>
            </a:r>
            <a:r>
              <a:rPr lang="nl-NL" sz="2000" i="1" dirty="0" err="1"/>
              <a:t>amongst</a:t>
            </a:r>
            <a:r>
              <a:rPr lang="nl-NL" sz="2000" i="1" dirty="0"/>
              <a:t> </a:t>
            </a:r>
            <a:r>
              <a:rPr lang="nl-NL" sz="2000" i="1" dirty="0" err="1"/>
              <a:t>general</a:t>
            </a:r>
            <a:r>
              <a:rPr lang="nl-NL" sz="2000" i="1" dirty="0"/>
              <a:t> </a:t>
            </a:r>
            <a:r>
              <a:rPr lang="nl-NL" sz="2000" i="1" dirty="0" err="1"/>
              <a:t>practitioners</a:t>
            </a:r>
            <a:r>
              <a:rPr lang="nl-NL" sz="2000" i="1" dirty="0"/>
              <a:t> adoption was low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F34288D6-70FB-3039-0B2E-81A76A45290A}"/>
              </a:ext>
            </a:extLst>
          </p:cNvPr>
          <p:cNvSpPr/>
          <p:nvPr/>
        </p:nvSpPr>
        <p:spPr>
          <a:xfrm>
            <a:off x="6471920" y="4749664"/>
            <a:ext cx="426720" cy="33033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Implementation </a:t>
            </a:r>
            <a:r>
              <a:rPr lang="nl-NL" dirty="0" err="1"/>
              <a:t>outcomes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17837F-A731-170A-E058-59A410A2E947}"/>
              </a:ext>
            </a:extLst>
          </p:cNvPr>
          <p:cNvSpPr txBox="1"/>
          <p:nvPr/>
        </p:nvSpPr>
        <p:spPr>
          <a:xfrm>
            <a:off x="772160" y="2449511"/>
            <a:ext cx="808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Medication</a:t>
            </a:r>
            <a:r>
              <a:rPr lang="nl-NL" sz="2400" dirty="0"/>
              <a:t> </a:t>
            </a:r>
            <a:r>
              <a:rPr lang="nl-NL" sz="2400" dirty="0" err="1"/>
              <a:t>adherence</a:t>
            </a:r>
            <a:r>
              <a:rPr lang="nl-NL" sz="2400" dirty="0"/>
              <a:t> </a:t>
            </a:r>
            <a:r>
              <a:rPr lang="nl-NL" sz="2400" dirty="0" err="1"/>
              <a:t>improved</a:t>
            </a:r>
            <a:r>
              <a:rPr lang="nl-NL" sz="2400" dirty="0"/>
              <a:t> in 1 living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Patient</a:t>
            </a:r>
            <a:r>
              <a:rPr lang="nl-NL" sz="2400" dirty="0"/>
              <a:t>-level: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 err="1"/>
              <a:t>Higher</a:t>
            </a:r>
            <a:r>
              <a:rPr lang="nl-NL" sz="2400" dirty="0"/>
              <a:t> </a:t>
            </a:r>
            <a:r>
              <a:rPr lang="nl-NL" sz="2400" dirty="0" err="1"/>
              <a:t>patient</a:t>
            </a:r>
            <a:r>
              <a:rPr lang="nl-NL" sz="2400" dirty="0"/>
              <a:t> </a:t>
            </a:r>
            <a:r>
              <a:rPr lang="nl-NL" sz="2400" dirty="0" err="1"/>
              <a:t>satisfaction</a:t>
            </a:r>
            <a:r>
              <a:rPr lang="nl-NL" sz="2400" dirty="0"/>
              <a:t> (</a:t>
            </a:r>
            <a:r>
              <a:rPr lang="nl-NL" sz="2400" dirty="0" err="1"/>
              <a:t>interventions</a:t>
            </a:r>
            <a:r>
              <a:rPr lang="nl-NL" sz="2400" dirty="0"/>
              <a:t> </a:t>
            </a:r>
            <a:r>
              <a:rPr lang="nl-NL" sz="2400" dirty="0" err="1"/>
              <a:t>appreciated</a:t>
            </a:r>
            <a:r>
              <a:rPr lang="nl-NL" sz="24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 err="1"/>
              <a:t>Early</a:t>
            </a:r>
            <a:r>
              <a:rPr lang="nl-NL" sz="2400" dirty="0"/>
              <a:t> </a:t>
            </a:r>
            <a:r>
              <a:rPr lang="nl-NL" sz="2400" dirty="0" err="1"/>
              <a:t>detection</a:t>
            </a:r>
            <a:r>
              <a:rPr lang="nl-NL" sz="2400" dirty="0"/>
              <a:t> of </a:t>
            </a:r>
            <a:r>
              <a:rPr lang="nl-NL" sz="2400" dirty="0" err="1"/>
              <a:t>problems</a:t>
            </a:r>
            <a:r>
              <a:rPr lang="nl-NL" sz="2400" dirty="0"/>
              <a:t> or </a:t>
            </a:r>
            <a:r>
              <a:rPr lang="nl-NL" sz="2400" dirty="0" err="1"/>
              <a:t>misunderstandings</a:t>
            </a:r>
            <a:r>
              <a:rPr lang="nl-NL" sz="2400" dirty="0"/>
              <a:t> in </a:t>
            </a:r>
            <a:r>
              <a:rPr lang="nl-NL" sz="2400" dirty="0" err="1"/>
              <a:t>medication</a:t>
            </a:r>
            <a:r>
              <a:rPr lang="nl-NL" sz="2400" dirty="0"/>
              <a:t> </a:t>
            </a:r>
            <a:r>
              <a:rPr lang="nl-NL" sz="2400" dirty="0" err="1"/>
              <a:t>use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Pharmacy team level: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 err="1"/>
              <a:t>Higher</a:t>
            </a:r>
            <a:r>
              <a:rPr lang="nl-NL" sz="2400" dirty="0"/>
              <a:t> job </a:t>
            </a:r>
            <a:r>
              <a:rPr lang="nl-NL" sz="2400" dirty="0" err="1"/>
              <a:t>satisfaction</a:t>
            </a:r>
            <a:endParaRPr lang="nl-NL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 err="1"/>
              <a:t>Enriched</a:t>
            </a:r>
            <a:r>
              <a:rPr lang="nl-NL" sz="2400" dirty="0"/>
              <a:t> </a:t>
            </a:r>
            <a:r>
              <a:rPr lang="nl-NL" sz="2400" dirty="0" err="1"/>
              <a:t>their</a:t>
            </a:r>
            <a:r>
              <a:rPr lang="nl-NL" sz="2400" dirty="0"/>
              <a:t> </a:t>
            </a:r>
            <a:r>
              <a:rPr lang="nl-NL" sz="2400" dirty="0" err="1"/>
              <a:t>work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Overall: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 err="1"/>
              <a:t>Better</a:t>
            </a:r>
            <a:r>
              <a:rPr lang="nl-NL" sz="2400" dirty="0"/>
              <a:t> contact </a:t>
            </a:r>
            <a:r>
              <a:rPr lang="nl-NL" sz="2400" dirty="0" err="1"/>
              <a:t>between</a:t>
            </a:r>
            <a:r>
              <a:rPr lang="nl-NL" sz="2400" dirty="0"/>
              <a:t> </a:t>
            </a:r>
            <a:r>
              <a:rPr lang="nl-NL" sz="2400" dirty="0" err="1"/>
              <a:t>patient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pharmacy team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 err="1"/>
              <a:t>Stronger</a:t>
            </a:r>
            <a:r>
              <a:rPr lang="nl-NL" sz="2400" dirty="0"/>
              <a:t> </a:t>
            </a:r>
            <a:r>
              <a:rPr lang="nl-NL" sz="2400" dirty="0" err="1"/>
              <a:t>patient</a:t>
            </a:r>
            <a:r>
              <a:rPr lang="nl-NL" sz="2400" dirty="0"/>
              <a:t> – pharmacy </a:t>
            </a:r>
            <a:r>
              <a:rPr lang="nl-NL" sz="2400" dirty="0" err="1"/>
              <a:t>relation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18" name="Picture 2" descr="Introduction - RE-AIM - AZHIN at Arizona Health Information Network">
            <a:extLst>
              <a:ext uri="{FF2B5EF4-FFF2-40B4-BE49-F238E27FC236}">
                <a16:creationId xmlns:a16="http://schemas.microsoft.com/office/drawing/2014/main" id="{5B466D9B-4DB2-3810-D1DE-4400990F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60" y="1248639"/>
            <a:ext cx="2880331" cy="27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21A805-6AF1-4599-65FA-31A72619F813}"/>
              </a:ext>
            </a:extLst>
          </p:cNvPr>
          <p:cNvSpPr/>
          <p:nvPr/>
        </p:nvSpPr>
        <p:spPr>
          <a:xfrm>
            <a:off x="772160" y="1690407"/>
            <a:ext cx="2631440" cy="541200"/>
          </a:xfrm>
          <a:prstGeom prst="roundRect">
            <a:avLst/>
          </a:prstGeom>
          <a:solidFill>
            <a:srgbClr val="2D872D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2264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Implementation </a:t>
            </a:r>
            <a:r>
              <a:rPr lang="nl-NL" dirty="0" err="1"/>
              <a:t>outcomes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17837F-A731-170A-E058-59A410A2E947}"/>
              </a:ext>
            </a:extLst>
          </p:cNvPr>
          <p:cNvSpPr txBox="1"/>
          <p:nvPr/>
        </p:nvSpPr>
        <p:spPr>
          <a:xfrm>
            <a:off x="701040" y="2642551"/>
            <a:ext cx="7426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High </a:t>
            </a:r>
            <a:r>
              <a:rPr lang="nl-NL" sz="2400" dirty="0" err="1"/>
              <a:t>fidelity</a:t>
            </a:r>
            <a:r>
              <a:rPr lang="nl-NL" sz="2400" dirty="0"/>
              <a:t> in </a:t>
            </a:r>
            <a:r>
              <a:rPr lang="nl-NL" sz="2400" dirty="0" err="1"/>
              <a:t>all</a:t>
            </a:r>
            <a:r>
              <a:rPr lang="nl-NL" sz="2400" dirty="0"/>
              <a:t> living labs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Adequate </a:t>
            </a:r>
            <a:r>
              <a:rPr lang="nl-NL" sz="2400" dirty="0" err="1"/>
              <a:t>communication</a:t>
            </a:r>
            <a:r>
              <a:rPr lang="nl-NL" sz="2400" dirty="0"/>
              <a:t> training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/>
              <a:t>Use</a:t>
            </a:r>
            <a:r>
              <a:rPr lang="nl-NL" sz="2400" dirty="0"/>
              <a:t> of </a:t>
            </a:r>
            <a:r>
              <a:rPr lang="nl-NL" sz="2400" dirty="0" err="1"/>
              <a:t>protocols</a:t>
            </a:r>
            <a:r>
              <a:rPr lang="nl-NL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Start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pioneers</a:t>
            </a:r>
            <a:r>
              <a:rPr lang="nl-NL" sz="2400" dirty="0"/>
              <a:t> (</a:t>
            </a:r>
            <a:r>
              <a:rPr lang="nl-NL" sz="2400" dirty="0" err="1"/>
              <a:t>enthusiastic</a:t>
            </a:r>
            <a:r>
              <a:rPr lang="nl-NL" sz="2400" dirty="0"/>
              <a:t> </a:t>
            </a:r>
            <a:r>
              <a:rPr lang="nl-NL" sz="2400" dirty="0" err="1"/>
              <a:t>pharmacist</a:t>
            </a:r>
            <a:r>
              <a:rPr lang="nl-NL" sz="2400" dirty="0"/>
              <a:t> / pharmacy </a:t>
            </a:r>
            <a:r>
              <a:rPr lang="nl-NL" sz="2400" dirty="0" err="1"/>
              <a:t>technicians</a:t>
            </a:r>
            <a:r>
              <a:rPr lang="nl-NL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/>
              <a:t>Regular</a:t>
            </a:r>
            <a:r>
              <a:rPr lang="nl-NL" sz="2400" dirty="0"/>
              <a:t> meetings </a:t>
            </a:r>
            <a:r>
              <a:rPr lang="nl-NL" sz="2400" dirty="0" err="1"/>
              <a:t>organised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projectleader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400" dirty="0"/>
          </a:p>
          <a:p>
            <a:r>
              <a:rPr lang="nl-NL" sz="2400" dirty="0" err="1"/>
              <a:t>Adaptations</a:t>
            </a:r>
            <a:r>
              <a:rPr lang="nl-NL" sz="2400" dirty="0"/>
              <a:t> made (</a:t>
            </a:r>
            <a:r>
              <a:rPr lang="nl-NL" sz="2400" dirty="0" err="1"/>
              <a:t>allowed</a:t>
            </a:r>
            <a:r>
              <a:rPr lang="nl-NL" sz="2400" dirty="0"/>
              <a:t>)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align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local</a:t>
            </a:r>
            <a:r>
              <a:rPr lang="nl-NL" sz="2400" dirty="0"/>
              <a:t> context</a:t>
            </a:r>
          </a:p>
          <a:p>
            <a:endParaRPr lang="nl-NL" sz="2400" dirty="0"/>
          </a:p>
        </p:txBody>
      </p:sp>
      <p:pic>
        <p:nvPicPr>
          <p:cNvPr id="18" name="Picture 2" descr="Introduction - RE-AIM - AZHIN at Arizona Health Information Network">
            <a:extLst>
              <a:ext uri="{FF2B5EF4-FFF2-40B4-BE49-F238E27FC236}">
                <a16:creationId xmlns:a16="http://schemas.microsoft.com/office/drawing/2014/main" id="{5B466D9B-4DB2-3810-D1DE-4400990F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60" y="1248639"/>
            <a:ext cx="2880331" cy="27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21A805-6AF1-4599-65FA-31A72619F813}"/>
              </a:ext>
            </a:extLst>
          </p:cNvPr>
          <p:cNvSpPr/>
          <p:nvPr/>
        </p:nvSpPr>
        <p:spPr>
          <a:xfrm>
            <a:off x="772160" y="1690407"/>
            <a:ext cx="2631440" cy="541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325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Implementation </a:t>
            </a:r>
            <a:r>
              <a:rPr lang="nl-NL" dirty="0" err="1"/>
              <a:t>outcomes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17837F-A731-170A-E058-59A410A2E947}"/>
              </a:ext>
            </a:extLst>
          </p:cNvPr>
          <p:cNvSpPr txBox="1"/>
          <p:nvPr/>
        </p:nvSpPr>
        <p:spPr>
          <a:xfrm>
            <a:off x="701040" y="2642551"/>
            <a:ext cx="8768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All</a:t>
            </a:r>
            <a:r>
              <a:rPr lang="nl-NL" sz="2400" dirty="0"/>
              <a:t> labs </a:t>
            </a:r>
            <a:r>
              <a:rPr lang="nl-NL" sz="2400" dirty="0" err="1"/>
              <a:t>intention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maintain</a:t>
            </a:r>
            <a:r>
              <a:rPr lang="nl-NL" sz="2400" dirty="0"/>
              <a:t> </a:t>
            </a:r>
            <a:r>
              <a:rPr lang="nl-NL" sz="2400" dirty="0" err="1"/>
              <a:t>intervention</a:t>
            </a:r>
            <a:r>
              <a:rPr lang="nl-NL" sz="2400" dirty="0"/>
              <a:t>, but… </a:t>
            </a:r>
          </a:p>
          <a:p>
            <a:r>
              <a:rPr lang="nl-NL" sz="2400" dirty="0"/>
              <a:t>     … </a:t>
            </a:r>
            <a:r>
              <a:rPr lang="nl-NL" sz="2400" dirty="0" err="1"/>
              <a:t>only</a:t>
            </a:r>
            <a:r>
              <a:rPr lang="nl-NL" sz="2400" dirty="0"/>
              <a:t> 1 </a:t>
            </a:r>
            <a:r>
              <a:rPr lang="nl-NL" sz="2400" dirty="0" err="1"/>
              <a:t>eventually</a:t>
            </a:r>
            <a:r>
              <a:rPr lang="nl-NL" sz="2400" dirty="0"/>
              <a:t> </a:t>
            </a:r>
            <a:r>
              <a:rPr lang="nl-NL" sz="2400" dirty="0" err="1"/>
              <a:t>did</a:t>
            </a:r>
            <a:r>
              <a:rPr lang="nl-NL" sz="2400" dirty="0"/>
              <a:t> </a:t>
            </a:r>
            <a:r>
              <a:rPr lang="nl-NL" sz="2400" dirty="0" err="1"/>
              <a:t>integrate</a:t>
            </a:r>
            <a:r>
              <a:rPr lang="nl-NL" sz="2400" dirty="0"/>
              <a:t> </a:t>
            </a:r>
            <a:r>
              <a:rPr lang="nl-NL" sz="2400" dirty="0" err="1"/>
              <a:t>intervention</a:t>
            </a:r>
            <a:r>
              <a:rPr lang="nl-NL" sz="2400" dirty="0"/>
              <a:t> in </a:t>
            </a:r>
            <a:r>
              <a:rPr lang="nl-NL" sz="2400" dirty="0" err="1"/>
              <a:t>daily</a:t>
            </a:r>
            <a:r>
              <a:rPr lang="nl-NL" sz="2400" dirty="0"/>
              <a:t> </a:t>
            </a:r>
            <a:r>
              <a:rPr lang="nl-NL" sz="2400" dirty="0" err="1"/>
              <a:t>practice</a:t>
            </a: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How? </a:t>
            </a:r>
          </a:p>
          <a:p>
            <a:r>
              <a:rPr lang="nl-NL" sz="2400" i="1" dirty="0" err="1"/>
              <a:t>Reorganisation</a:t>
            </a:r>
            <a:r>
              <a:rPr lang="nl-NL" sz="2400" i="1" dirty="0"/>
              <a:t> of workflow in </a:t>
            </a:r>
            <a:r>
              <a:rPr lang="nl-NL" sz="2400" i="1" dirty="0" err="1"/>
              <a:t>the</a:t>
            </a:r>
            <a:r>
              <a:rPr lang="nl-NL" sz="2400" i="1" dirty="0"/>
              <a:t> pharmacy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400" dirty="0"/>
          </a:p>
        </p:txBody>
      </p:sp>
      <p:pic>
        <p:nvPicPr>
          <p:cNvPr id="18" name="Picture 2" descr="Introduction - RE-AIM - AZHIN at Arizona Health Information Network">
            <a:extLst>
              <a:ext uri="{FF2B5EF4-FFF2-40B4-BE49-F238E27FC236}">
                <a16:creationId xmlns:a16="http://schemas.microsoft.com/office/drawing/2014/main" id="{5B466D9B-4DB2-3810-D1DE-4400990F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09" y="1248639"/>
            <a:ext cx="2761822" cy="26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2C9C99CD-FA41-CE87-D9CA-FDC824C2DDCD}"/>
              </a:ext>
            </a:extLst>
          </p:cNvPr>
          <p:cNvSpPr/>
          <p:nvPr/>
        </p:nvSpPr>
        <p:spPr>
          <a:xfrm>
            <a:off x="701040" y="1678571"/>
            <a:ext cx="2255520" cy="546469"/>
          </a:xfrm>
          <a:prstGeom prst="roundRect">
            <a:avLst/>
          </a:prstGeom>
          <a:solidFill>
            <a:srgbClr val="E50046">
              <a:lumMod val="75000"/>
            </a:srgbClr>
          </a:solidFill>
          <a:ln w="25400" cap="flat" cmpd="sng" algn="ctr">
            <a:solidFill>
              <a:srgbClr val="E5004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26836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Barriers &amp; facilitators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7F2DB1E-444A-038C-796C-378E157DC005}"/>
              </a:ext>
            </a:extLst>
          </p:cNvPr>
          <p:cNvSpPr txBox="1"/>
          <p:nvPr/>
        </p:nvSpPr>
        <p:spPr>
          <a:xfrm>
            <a:off x="1048073" y="1754572"/>
            <a:ext cx="1872208" cy="109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1000"/>
              </a:lnSpc>
              <a:spcAft>
                <a:spcPts val="600"/>
              </a:spcAft>
            </a:pPr>
            <a:r>
              <a:rPr lang="nl-NL" sz="2000" noProof="1">
                <a:solidFill>
                  <a:schemeClr val="accent1"/>
                </a:solidFill>
                <a:latin typeface="+mn-lt"/>
              </a:rPr>
              <a:t>Passionate projectleader (champion)</a:t>
            </a:r>
            <a:endParaRPr lang="nl-NL" sz="2000" b="0" kern="1200" baseline="0" noProof="1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Afbeelding 3" descr="Afbeelding met clipart, Graphics, ontwerp, lijntekening&#10;&#10;Door AI gegenereerde inhoud is mogelijk onjuist.">
            <a:extLst>
              <a:ext uri="{FF2B5EF4-FFF2-40B4-BE49-F238E27FC236}">
                <a16:creationId xmlns:a16="http://schemas.microsoft.com/office/drawing/2014/main" id="{D9B982EF-5214-5E91-D513-39F6981B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66" y="2240287"/>
            <a:ext cx="1438656" cy="14386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A85BF6A-9158-AC78-674E-E832F54925E7}"/>
              </a:ext>
            </a:extLst>
          </p:cNvPr>
          <p:cNvSpPr txBox="1"/>
          <p:nvPr/>
        </p:nvSpPr>
        <p:spPr>
          <a:xfrm>
            <a:off x="4006222" y="1925388"/>
            <a:ext cx="2181218" cy="7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1000"/>
              </a:lnSpc>
              <a:spcAft>
                <a:spcPts val="600"/>
              </a:spcAft>
            </a:pPr>
            <a:r>
              <a:rPr lang="nl-NL" sz="2000" noProof="1">
                <a:solidFill>
                  <a:schemeClr val="accent1"/>
                </a:solidFill>
                <a:latin typeface="+mn-lt"/>
              </a:rPr>
              <a:t>Adequate training for pharmacy team</a:t>
            </a:r>
            <a:endParaRPr lang="nl-NL" sz="2000" b="0" kern="1200" baseline="0" noProof="1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2C0912-38B3-B679-9784-13C197D4ADB3}"/>
              </a:ext>
            </a:extLst>
          </p:cNvPr>
          <p:cNvSpPr txBox="1"/>
          <p:nvPr/>
        </p:nvSpPr>
        <p:spPr>
          <a:xfrm>
            <a:off x="578676" y="3565306"/>
            <a:ext cx="1988890" cy="109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1000"/>
              </a:lnSpc>
              <a:spcAft>
                <a:spcPts val="600"/>
              </a:spcAft>
            </a:pPr>
            <a:r>
              <a:rPr lang="nl-NL" sz="2000" b="0" kern="1200" baseline="0" noProof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Create support,  motivation of team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F35E10-FAF3-741F-E41E-DD80B13A7664}"/>
              </a:ext>
            </a:extLst>
          </p:cNvPr>
          <p:cNvSpPr txBox="1"/>
          <p:nvPr/>
        </p:nvSpPr>
        <p:spPr>
          <a:xfrm>
            <a:off x="4238068" y="3221916"/>
            <a:ext cx="1440912" cy="7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1000"/>
              </a:lnSpc>
              <a:spcAft>
                <a:spcPts val="600"/>
              </a:spcAft>
            </a:pPr>
            <a:r>
              <a:rPr lang="nl-NL" sz="2000" noProof="1">
                <a:solidFill>
                  <a:schemeClr val="accent1"/>
                </a:solidFill>
                <a:latin typeface="+mn-lt"/>
              </a:rPr>
              <a:t>Strong leaderschip</a:t>
            </a:r>
            <a:endParaRPr lang="nl-NL" sz="2000" b="0" kern="1200" baseline="0" noProof="1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96E894-7742-ABAF-C25A-963897A0C71E}"/>
              </a:ext>
            </a:extLst>
          </p:cNvPr>
          <p:cNvSpPr txBox="1"/>
          <p:nvPr/>
        </p:nvSpPr>
        <p:spPr>
          <a:xfrm>
            <a:off x="2754985" y="4217571"/>
            <a:ext cx="1857066" cy="1441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1000"/>
              </a:lnSpc>
              <a:spcAft>
                <a:spcPts val="600"/>
              </a:spcAft>
            </a:pPr>
            <a:r>
              <a:rPr lang="nl-NL" sz="2000" noProof="1">
                <a:solidFill>
                  <a:schemeClr val="accent1"/>
                </a:solidFill>
                <a:latin typeface="+mn-lt"/>
              </a:rPr>
              <a:t>Start small, short-cycle evaluations, scale up</a:t>
            </a:r>
            <a:endParaRPr lang="nl-NL" sz="2000" b="0" kern="1200" baseline="0" noProof="1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Afbeelding 16" descr="Afbeelding met clipart, Graphics, ontwerp&#10;&#10;Door AI gegenereerde inhoud is mogelijk onjuist.">
            <a:extLst>
              <a:ext uri="{FF2B5EF4-FFF2-40B4-BE49-F238E27FC236}">
                <a16:creationId xmlns:a16="http://schemas.microsoft.com/office/drawing/2014/main" id="{FE4F75EA-AC7E-81BB-F3D3-8AE57211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289640" y="4293890"/>
            <a:ext cx="1438656" cy="1438656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0EDE6CB2-DDCE-4BFC-F6D7-EC6EB119106E}"/>
              </a:ext>
            </a:extLst>
          </p:cNvPr>
          <p:cNvSpPr txBox="1"/>
          <p:nvPr/>
        </p:nvSpPr>
        <p:spPr>
          <a:xfrm>
            <a:off x="7410022" y="3334184"/>
            <a:ext cx="2214412" cy="7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502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noProof="1">
                <a:solidFill>
                  <a:srgbClr val="E50046"/>
                </a:solidFill>
                <a:latin typeface="Calibri"/>
              </a:rPr>
              <a:t>No reimbursement for care provided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C16201-AAEE-56A4-D5CB-A693A2CF60C8}"/>
              </a:ext>
            </a:extLst>
          </p:cNvPr>
          <p:cNvSpPr txBox="1"/>
          <p:nvPr/>
        </p:nvSpPr>
        <p:spPr>
          <a:xfrm>
            <a:off x="9381776" y="5396147"/>
            <a:ext cx="2171939" cy="109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502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noProof="1">
                <a:solidFill>
                  <a:srgbClr val="E50046"/>
                </a:solidFill>
                <a:latin typeface="Calibri"/>
              </a:rPr>
              <a:t>Resistance to changing way of working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AA213A9-50CA-247C-C8F9-E53DEFFA69EF}"/>
              </a:ext>
            </a:extLst>
          </p:cNvPr>
          <p:cNvSpPr txBox="1"/>
          <p:nvPr/>
        </p:nvSpPr>
        <p:spPr>
          <a:xfrm>
            <a:off x="6810703" y="5555403"/>
            <a:ext cx="1857067" cy="7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502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noProof="1">
                <a:solidFill>
                  <a:srgbClr val="E50046"/>
                </a:solidFill>
                <a:latin typeface="Calibri"/>
              </a:rPr>
              <a:t>Inadequate integration ICT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1C05E0D-14E2-04E8-B450-9B5B7CB5718D}"/>
              </a:ext>
            </a:extLst>
          </p:cNvPr>
          <p:cNvSpPr txBox="1"/>
          <p:nvPr/>
        </p:nvSpPr>
        <p:spPr>
          <a:xfrm>
            <a:off x="9971722" y="3837767"/>
            <a:ext cx="2097128" cy="109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502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noProof="1">
                <a:solidFill>
                  <a:srgbClr val="E50046"/>
                </a:solidFill>
                <a:latin typeface="Calibri"/>
              </a:rPr>
              <a:t>Insufficient integration in daily workflow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8C5D99A-D2F7-A890-1157-A04B392ED472}"/>
              </a:ext>
            </a:extLst>
          </p:cNvPr>
          <p:cNvSpPr txBox="1"/>
          <p:nvPr/>
        </p:nvSpPr>
        <p:spPr>
          <a:xfrm>
            <a:off x="6243322" y="4444793"/>
            <a:ext cx="2097128" cy="7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502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noProof="1">
                <a:solidFill>
                  <a:srgbClr val="E50046"/>
                </a:solidFill>
                <a:latin typeface="Calibri"/>
              </a:rPr>
              <a:t>Lack of resources (time, capacity)</a:t>
            </a:r>
          </a:p>
        </p:txBody>
      </p:sp>
    </p:spTree>
    <p:extLst>
      <p:ext uri="{BB962C8B-B14F-4D97-AF65-F5344CB8AC3E}">
        <p14:creationId xmlns:p14="http://schemas.microsoft.com/office/powerpoint/2010/main" val="35050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91D3949-FDF5-4D37-A7E7-071176D9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Today’s</a:t>
            </a:r>
            <a:r>
              <a:rPr lang="nl-NL" dirty="0"/>
              <a:t> agenda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AF45012-D936-473B-8674-E670DDF18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412" y="2225308"/>
            <a:ext cx="10585175" cy="4351338"/>
          </a:xfrm>
        </p:spPr>
        <p:txBody>
          <a:bodyPr/>
          <a:lstStyle/>
          <a:p>
            <a:r>
              <a:rPr lang="nl-NL" dirty="0"/>
              <a:t>Make-It, </a:t>
            </a:r>
            <a:r>
              <a:rPr lang="nl-NL" dirty="0" err="1"/>
              <a:t>the</a:t>
            </a:r>
            <a:r>
              <a:rPr lang="nl-NL" dirty="0"/>
              <a:t> context</a:t>
            </a:r>
          </a:p>
          <a:p>
            <a:r>
              <a:rPr lang="nl-NL" dirty="0"/>
              <a:t>Lost in </a:t>
            </a:r>
            <a:r>
              <a:rPr lang="nl-NL" dirty="0" err="1"/>
              <a:t>translation</a:t>
            </a:r>
            <a:r>
              <a:rPr lang="nl-NL" dirty="0"/>
              <a:t>: </a:t>
            </a:r>
            <a:r>
              <a:rPr lang="nl-NL" dirty="0" err="1"/>
              <a:t>science</a:t>
            </a:r>
            <a:r>
              <a:rPr lang="nl-NL" dirty="0"/>
              <a:t> versus </a:t>
            </a:r>
            <a:r>
              <a:rPr lang="nl-NL" dirty="0" err="1"/>
              <a:t>practice</a:t>
            </a:r>
            <a:r>
              <a:rPr lang="nl-NL" dirty="0"/>
              <a:t> of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strategies</a:t>
            </a:r>
            <a:endParaRPr lang="nl-NL" dirty="0"/>
          </a:p>
          <a:p>
            <a:r>
              <a:rPr lang="nl-NL" dirty="0"/>
              <a:t>RE-AIM </a:t>
            </a:r>
            <a:r>
              <a:rPr lang="nl-NL" dirty="0" err="1"/>
              <a:t>outcomes</a:t>
            </a:r>
            <a:r>
              <a:rPr lang="nl-NL" dirty="0"/>
              <a:t> of </a:t>
            </a:r>
            <a:r>
              <a:rPr lang="nl-NL" dirty="0" err="1"/>
              <a:t>four</a:t>
            </a:r>
            <a:r>
              <a:rPr lang="nl-NL" dirty="0"/>
              <a:t> living labs</a:t>
            </a:r>
          </a:p>
          <a:p>
            <a:r>
              <a:rPr lang="nl-NL" dirty="0" err="1"/>
              <a:t>Scalability</a:t>
            </a:r>
            <a:r>
              <a:rPr lang="nl-NL" dirty="0"/>
              <a:t> of </a:t>
            </a:r>
            <a:r>
              <a:rPr lang="nl-NL" dirty="0" err="1"/>
              <a:t>medication</a:t>
            </a:r>
            <a:r>
              <a:rPr lang="nl-NL" dirty="0"/>
              <a:t> </a:t>
            </a:r>
            <a:r>
              <a:rPr lang="nl-NL" dirty="0" err="1"/>
              <a:t>adherence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99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63EC4B5-CBC1-19DE-C0F4-1CAF46C66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adherence interventions in primary care can be successful but requires large investment to create support amongst all involved. 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like to discuss leadership as a crucial factor for successful implementation: how to ensure good implementation leadership?  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7059D2-384E-E2DE-1759-8C898D1F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9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4DA37-286A-4EAB-81E2-9737E2B624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8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0C07318F-37C5-408B-9395-AB71A0CD2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9800" y="2223064"/>
            <a:ext cx="6172200" cy="3462911"/>
          </a:xfrm>
        </p:spPr>
        <p:txBody>
          <a:bodyPr/>
          <a:lstStyle/>
          <a:p>
            <a:pPr algn="l"/>
            <a:r>
              <a:rPr lang="en-US" altLang="nl-NL" sz="4000" b="1" dirty="0">
                <a:solidFill>
                  <a:schemeClr val="bg1"/>
                </a:solidFill>
              </a:rPr>
              <a:t>Lost in translation</a:t>
            </a:r>
            <a:br>
              <a:rPr lang="en-US" altLang="nl-NL" sz="4000" b="1" dirty="0">
                <a:solidFill>
                  <a:schemeClr val="bg1"/>
                </a:solidFill>
              </a:rPr>
            </a:br>
            <a:br>
              <a:rPr lang="en-US" altLang="nl-NL" sz="4000" b="1" dirty="0">
                <a:solidFill>
                  <a:schemeClr val="bg1"/>
                </a:solidFill>
              </a:rPr>
            </a:br>
            <a:r>
              <a:rPr lang="en-US" altLang="nl-NL" sz="3200" b="1" dirty="0">
                <a:solidFill>
                  <a:schemeClr val="bg1"/>
                </a:solidFill>
              </a:rPr>
              <a:t>Implementation strategies: challenges at the intersection of science and practice</a:t>
            </a:r>
            <a:endParaRPr lang="en-US" altLang="nl-NL" sz="4000" b="1" dirty="0">
              <a:solidFill>
                <a:schemeClr val="bg1"/>
              </a:solidFill>
            </a:endParaRPr>
          </a:p>
        </p:txBody>
      </p:sp>
      <p:sp>
        <p:nvSpPr>
          <p:cNvPr id="9220" name="Subtitle 2">
            <a:extLst>
              <a:ext uri="{FF2B5EF4-FFF2-40B4-BE49-F238E27FC236}">
                <a16:creationId xmlns:a16="http://schemas.microsoft.com/office/drawing/2014/main" id="{F220523C-9DC2-4C70-82E8-78A8974A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181090"/>
            <a:ext cx="6172200" cy="1012393"/>
          </a:xfrm>
        </p:spPr>
        <p:txBody>
          <a:bodyPr/>
          <a:lstStyle/>
          <a:p>
            <a:pPr algn="r"/>
            <a:r>
              <a:rPr lang="en-US" altLang="nl-NL" sz="2000" dirty="0">
                <a:solidFill>
                  <a:schemeClr val="bg1"/>
                </a:solidFill>
              </a:rPr>
              <a:t>Medication Adherence Knowledge, Expertise and Implementation Taskforce </a:t>
            </a:r>
            <a:endParaRPr lang="nl-NL" altLang="nl-NL" sz="20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3D44EC-2248-4BFC-9C97-7402B16987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18499-1D94-4FE2-9F2C-4DEA242EE3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24563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22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2DD4AF-64AE-471E-A10E-92CA0B77A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" y="1193483"/>
            <a:ext cx="473868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1A2CB56-D33A-42A5-9093-D37217FAB451}"/>
              </a:ext>
            </a:extLst>
          </p:cNvPr>
          <p:cNvSpPr txBox="1">
            <a:spLocks/>
          </p:cNvSpPr>
          <p:nvPr/>
        </p:nvSpPr>
        <p:spPr bwMode="auto">
          <a:xfrm>
            <a:off x="6094571" y="6170713"/>
            <a:ext cx="6172200" cy="10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nl-NL" sz="2000" dirty="0">
                <a:solidFill>
                  <a:schemeClr val="bg1"/>
                </a:solidFill>
              </a:rPr>
              <a:t>Caroline van de Steeg</a:t>
            </a:r>
            <a:endParaRPr lang="nl-NL" alt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8"/>
    </mc:Choice>
    <mc:Fallback xmlns="">
      <p:transition spd="slow" advTm="931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644D47A-ADF0-4F8A-BF07-02066069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820" y="1741842"/>
            <a:ext cx="5379720" cy="444738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 err="1"/>
              <a:t>Build</a:t>
            </a:r>
            <a:r>
              <a:rPr lang="nl-NL" sz="2400" dirty="0"/>
              <a:t> a </a:t>
            </a:r>
            <a:r>
              <a:rPr lang="nl-NL" sz="2400" dirty="0" err="1"/>
              <a:t>coalition</a:t>
            </a:r>
            <a:endParaRPr lang="nl-NL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 err="1"/>
              <a:t>Inform</a:t>
            </a:r>
            <a:r>
              <a:rPr lang="nl-NL" sz="2400" dirty="0"/>
              <a:t> </a:t>
            </a:r>
            <a:r>
              <a:rPr lang="nl-NL" sz="2400" dirty="0" err="1"/>
              <a:t>local</a:t>
            </a:r>
            <a:r>
              <a:rPr lang="nl-NL" sz="2400" dirty="0"/>
              <a:t> opinion leaders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 err="1"/>
              <a:t>Assess</a:t>
            </a:r>
            <a:r>
              <a:rPr lang="nl-NL" sz="2400" dirty="0"/>
              <a:t> for </a:t>
            </a:r>
            <a:r>
              <a:rPr lang="nl-NL" sz="2400" dirty="0" err="1"/>
              <a:t>readiness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identify</a:t>
            </a:r>
            <a:r>
              <a:rPr lang="nl-NL" sz="2400" dirty="0"/>
              <a:t> B&amp;F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 err="1"/>
              <a:t>Work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educational</a:t>
            </a:r>
            <a:r>
              <a:rPr lang="nl-NL" sz="2400" dirty="0"/>
              <a:t> </a:t>
            </a:r>
            <a:r>
              <a:rPr lang="nl-NL" sz="2400" dirty="0" err="1"/>
              <a:t>institutions</a:t>
            </a:r>
            <a:endParaRPr lang="nl-NL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 err="1"/>
              <a:t>Develop</a:t>
            </a:r>
            <a:r>
              <a:rPr lang="nl-NL" sz="2400" dirty="0"/>
              <a:t> </a:t>
            </a:r>
            <a:r>
              <a:rPr lang="nl-NL" sz="2400" dirty="0" err="1"/>
              <a:t>educational</a:t>
            </a:r>
            <a:r>
              <a:rPr lang="nl-NL" sz="2400" dirty="0"/>
              <a:t> </a:t>
            </a:r>
            <a:r>
              <a:rPr lang="nl-NL" sz="2400" dirty="0" err="1"/>
              <a:t>materials</a:t>
            </a:r>
            <a:endParaRPr lang="nl-NL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implementation</a:t>
            </a:r>
            <a:r>
              <a:rPr lang="nl-NL" sz="2400" dirty="0"/>
              <a:t> </a:t>
            </a:r>
            <a:r>
              <a:rPr lang="nl-NL" sz="2400" dirty="0" err="1"/>
              <a:t>advisor</a:t>
            </a:r>
            <a:endParaRPr lang="nl-NL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 err="1"/>
              <a:t>Centralize</a:t>
            </a:r>
            <a:r>
              <a:rPr lang="nl-NL" sz="2400" dirty="0"/>
              <a:t> </a:t>
            </a:r>
            <a:r>
              <a:rPr lang="nl-NL" sz="2400" dirty="0" err="1"/>
              <a:t>technical</a:t>
            </a:r>
            <a:r>
              <a:rPr lang="nl-NL" sz="2400" dirty="0"/>
              <a:t> assistance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Audit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provide</a:t>
            </a:r>
            <a:r>
              <a:rPr lang="nl-NL" sz="2400" dirty="0"/>
              <a:t> feedback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E52807-77BB-484E-8D87-9B2466BF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ERIC</a:t>
            </a:r>
            <a:r>
              <a:rPr lang="nl-NL" baseline="30000" dirty="0"/>
              <a:t>1</a:t>
            </a:r>
            <a:r>
              <a:rPr lang="nl-NL" dirty="0"/>
              <a:t>-Implementation </a:t>
            </a:r>
            <a:r>
              <a:rPr lang="nl-NL" dirty="0" err="1"/>
              <a:t>strategies</a:t>
            </a:r>
            <a:r>
              <a:rPr lang="nl-NL" dirty="0"/>
              <a:t> in </a:t>
            </a:r>
            <a:r>
              <a:rPr lang="nl-NL" dirty="0" err="1"/>
              <a:t>round</a:t>
            </a:r>
            <a:r>
              <a:rPr lang="nl-NL" dirty="0"/>
              <a:t> 1 living labs</a:t>
            </a:r>
          </a:p>
        </p:txBody>
      </p:sp>
      <p:graphicFrame>
        <p:nvGraphicFramePr>
          <p:cNvPr id="4" name="Tijdelijke aanduiding voor inhoud 5">
            <a:extLst>
              <a:ext uri="{FF2B5EF4-FFF2-40B4-BE49-F238E27FC236}">
                <a16:creationId xmlns:a16="http://schemas.microsoft.com/office/drawing/2014/main" id="{B28E038F-9A53-4901-83D3-AA69E5AA4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83612"/>
              </p:ext>
            </p:extLst>
          </p:nvPr>
        </p:nvGraphicFramePr>
        <p:xfrm>
          <a:off x="838200" y="1270261"/>
          <a:ext cx="336936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384">
                  <a:extLst>
                    <a:ext uri="{9D8B030D-6E8A-4147-A177-3AD203B41FA5}">
                      <a16:colId xmlns:a16="http://schemas.microsoft.com/office/drawing/2014/main" val="2272769329"/>
                    </a:ext>
                  </a:extLst>
                </a:gridCol>
                <a:gridCol w="1798980">
                  <a:extLst>
                    <a:ext uri="{9D8B030D-6E8A-4147-A177-3AD203B41FA5}">
                      <a16:colId xmlns:a16="http://schemas.microsoft.com/office/drawing/2014/main" val="1331092471"/>
                    </a:ext>
                  </a:extLst>
                </a:gridCol>
              </a:tblGrid>
              <a:tr h="360764">
                <a:tc>
                  <a:txBody>
                    <a:bodyPr/>
                    <a:lstStyle/>
                    <a:p>
                      <a:r>
                        <a:rPr lang="nl-NL" dirty="0"/>
                        <a:t>Living lab</a:t>
                      </a:r>
                    </a:p>
                  </a:txBody>
                  <a:tcPr marL="140584" marR="14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# different </a:t>
                      </a:r>
                      <a:r>
                        <a:rPr lang="nl-NL" dirty="0" err="1"/>
                        <a:t>strategies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used</a:t>
                      </a:r>
                      <a:endParaRPr lang="nl-NL" dirty="0"/>
                    </a:p>
                  </a:txBody>
                  <a:tcPr marL="140584" marR="140584"/>
                </a:tc>
                <a:extLst>
                  <a:ext uri="{0D108BD9-81ED-4DB2-BD59-A6C34878D82A}">
                    <a16:rowId xmlns:a16="http://schemas.microsoft.com/office/drawing/2014/main" val="4270125013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r>
                        <a:rPr lang="nl-NL" dirty="0"/>
                        <a:t>Almere</a:t>
                      </a:r>
                    </a:p>
                  </a:txBody>
                  <a:tcPr marL="140584" marR="14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22</a:t>
                      </a:r>
                    </a:p>
                  </a:txBody>
                  <a:tcPr marL="140584" marR="140584"/>
                </a:tc>
                <a:extLst>
                  <a:ext uri="{0D108BD9-81ED-4DB2-BD59-A6C34878D82A}">
                    <a16:rowId xmlns:a16="http://schemas.microsoft.com/office/drawing/2014/main" val="2035965442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r>
                        <a:rPr lang="nl-NL" dirty="0"/>
                        <a:t>Amersfoort</a:t>
                      </a:r>
                    </a:p>
                  </a:txBody>
                  <a:tcPr marL="140584" marR="14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21</a:t>
                      </a:r>
                    </a:p>
                  </a:txBody>
                  <a:tcPr marL="140584" marR="140584"/>
                </a:tc>
                <a:extLst>
                  <a:ext uri="{0D108BD9-81ED-4DB2-BD59-A6C34878D82A}">
                    <a16:rowId xmlns:a16="http://schemas.microsoft.com/office/drawing/2014/main" val="3883999272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r>
                        <a:rPr lang="nl-NL" dirty="0"/>
                        <a:t>Amsterdam</a:t>
                      </a:r>
                    </a:p>
                  </a:txBody>
                  <a:tcPr marL="140584" marR="14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31</a:t>
                      </a:r>
                    </a:p>
                  </a:txBody>
                  <a:tcPr marL="140584" marR="140584"/>
                </a:tc>
                <a:extLst>
                  <a:ext uri="{0D108BD9-81ED-4DB2-BD59-A6C34878D82A}">
                    <a16:rowId xmlns:a16="http://schemas.microsoft.com/office/drawing/2014/main" val="152065305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r>
                        <a:rPr lang="nl-NL" dirty="0"/>
                        <a:t>Utrecht</a:t>
                      </a:r>
                    </a:p>
                  </a:txBody>
                  <a:tcPr marL="140584" marR="14058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20</a:t>
                      </a:r>
                    </a:p>
                  </a:txBody>
                  <a:tcPr marL="140584" marR="14058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932992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r>
                        <a:rPr lang="nl-NL" b="1" dirty="0" err="1"/>
                        <a:t>All</a:t>
                      </a:r>
                      <a:r>
                        <a:rPr lang="nl-NL" b="1" dirty="0"/>
                        <a:t> living labs</a:t>
                      </a:r>
                    </a:p>
                  </a:txBody>
                  <a:tcPr marL="140584" marR="14058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41</a:t>
                      </a:r>
                    </a:p>
                  </a:txBody>
                  <a:tcPr marL="140584" marR="14058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78523347"/>
                  </a:ext>
                </a:extLst>
              </a:tr>
            </a:tbl>
          </a:graphicData>
        </a:graphic>
      </p:graphicFrame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65211369-8E71-4177-85DA-BD0E3A849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027985"/>
              </p:ext>
            </p:extLst>
          </p:nvPr>
        </p:nvGraphicFramePr>
        <p:xfrm>
          <a:off x="838200" y="4001294"/>
          <a:ext cx="3369364" cy="259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175">
                  <a:extLst>
                    <a:ext uri="{9D8B030D-6E8A-4147-A177-3AD203B41FA5}">
                      <a16:colId xmlns:a16="http://schemas.microsoft.com/office/drawing/2014/main" val="3255248117"/>
                    </a:ext>
                  </a:extLst>
                </a:gridCol>
                <a:gridCol w="1928189">
                  <a:extLst>
                    <a:ext uri="{9D8B030D-6E8A-4147-A177-3AD203B41FA5}">
                      <a16:colId xmlns:a16="http://schemas.microsoft.com/office/drawing/2014/main" val="2862677936"/>
                    </a:ext>
                  </a:extLst>
                </a:gridCol>
              </a:tblGrid>
              <a:tr h="666754"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Used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by</a:t>
                      </a:r>
                      <a:r>
                        <a:rPr lang="nl-NL" dirty="0"/>
                        <a:t> # living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# different </a:t>
                      </a:r>
                      <a:r>
                        <a:rPr lang="nl-NL" dirty="0" err="1"/>
                        <a:t>strategies</a:t>
                      </a:r>
                      <a:r>
                        <a:rPr lang="nl-NL" dirty="0"/>
                        <a:t> (of 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22638"/>
                  </a:ext>
                </a:extLst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8677"/>
                  </a:ext>
                </a:extLst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223926"/>
                  </a:ext>
                </a:extLst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056456"/>
                  </a:ext>
                </a:extLst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43255"/>
                  </a:ext>
                </a:extLst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721866"/>
                  </a:ext>
                </a:extLst>
              </a:tr>
            </a:tbl>
          </a:graphicData>
        </a:graphic>
      </p:graphicFrame>
      <p:sp>
        <p:nvSpPr>
          <p:cNvPr id="8" name="Ovaal 7">
            <a:extLst>
              <a:ext uri="{FF2B5EF4-FFF2-40B4-BE49-F238E27FC236}">
                <a16:creationId xmlns:a16="http://schemas.microsoft.com/office/drawing/2014/main" id="{3D4F6CA7-3901-4733-80E7-7E456E8FDA8C}"/>
              </a:ext>
            </a:extLst>
          </p:cNvPr>
          <p:cNvSpPr/>
          <p:nvPr/>
        </p:nvSpPr>
        <p:spPr>
          <a:xfrm>
            <a:off x="2123440" y="6106160"/>
            <a:ext cx="2346960" cy="567202"/>
          </a:xfrm>
          <a:prstGeom prst="ellipse">
            <a:avLst/>
          </a:prstGeom>
          <a:noFill/>
          <a:ln w="57150">
            <a:solidFill>
              <a:srgbClr val="FF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3699863D-9423-429F-A690-CD9416628371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4126696" y="2103120"/>
            <a:ext cx="1969304" cy="4086105"/>
          </a:xfrm>
          <a:prstGeom prst="straightConnector1">
            <a:avLst/>
          </a:prstGeom>
          <a:ln w="38100">
            <a:solidFill>
              <a:srgbClr val="FFA1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A14F6913-0CC7-4612-8EE8-87F5FCDC05B4}"/>
              </a:ext>
            </a:extLst>
          </p:cNvPr>
          <p:cNvSpPr txBox="1"/>
          <p:nvPr/>
        </p:nvSpPr>
        <p:spPr>
          <a:xfrm>
            <a:off x="6096000" y="6057511"/>
            <a:ext cx="7284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/>
              <a:t>1</a:t>
            </a:r>
            <a:r>
              <a:rPr lang="fr-FR" dirty="0"/>
              <a:t> </a:t>
            </a:r>
            <a:r>
              <a:rPr lang="fr-FR" sz="1600" dirty="0"/>
              <a:t>Powell et al. </a:t>
            </a:r>
            <a:r>
              <a:rPr lang="fr-FR" sz="1600" dirty="0" err="1"/>
              <a:t>Implementation</a:t>
            </a:r>
            <a:r>
              <a:rPr lang="fr-FR" sz="1600" dirty="0"/>
              <a:t> Science (2015) 10:21</a:t>
            </a:r>
          </a:p>
          <a:p>
            <a:r>
              <a:rPr lang="nl-NL" sz="1600" dirty="0"/>
              <a:t>DOI 10.1186/s13012-015-0209-1</a:t>
            </a:r>
          </a:p>
        </p:txBody>
      </p:sp>
    </p:spTree>
    <p:extLst>
      <p:ext uri="{BB962C8B-B14F-4D97-AF65-F5344CB8AC3E}">
        <p14:creationId xmlns:p14="http://schemas.microsoft.com/office/powerpoint/2010/main" val="22397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5BC9E2-64EE-4A6B-AD25-B9FC1912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Instructions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project leaders of living labs: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At start: </a:t>
            </a:r>
            <a:r>
              <a:rPr lang="nl-NL" dirty="0" err="1"/>
              <a:t>incorporate</a:t>
            </a:r>
            <a:r>
              <a:rPr lang="nl-NL" dirty="0"/>
              <a:t> 8 </a:t>
            </a:r>
            <a:r>
              <a:rPr lang="nl-NL" dirty="0" err="1"/>
              <a:t>strategies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project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Workshop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phase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Proctor</a:t>
            </a:r>
            <a:r>
              <a:rPr lang="nl-NL" dirty="0"/>
              <a:t> et al.*: </a:t>
            </a:r>
          </a:p>
          <a:p>
            <a:pPr marL="1428750" lvl="2" indent="-514350">
              <a:buFont typeface="+mj-lt"/>
              <a:buAutoNum type="alphaUcPeriod"/>
            </a:pPr>
            <a:r>
              <a:rPr lang="nl-NL" dirty="0"/>
              <a:t>Name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definition</a:t>
            </a:r>
            <a:r>
              <a:rPr lang="nl-NL" dirty="0"/>
              <a:t> of </a:t>
            </a:r>
            <a:r>
              <a:rPr lang="nl-NL" dirty="0" err="1"/>
              <a:t>strategies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given</a:t>
            </a:r>
            <a:r>
              <a:rPr lang="nl-NL" dirty="0"/>
              <a:t> in a </a:t>
            </a:r>
            <a:r>
              <a:rPr lang="nl-NL" dirty="0" err="1"/>
              <a:t>workbook</a:t>
            </a:r>
            <a:endParaRPr lang="nl-NL" dirty="0"/>
          </a:p>
          <a:p>
            <a:pPr marL="1428750" lvl="2" indent="-514350">
              <a:buFont typeface="+mj-lt"/>
              <a:buAutoNum type="alphaUcPeriod"/>
            </a:pPr>
            <a:r>
              <a:rPr lang="nl-NL" dirty="0" err="1"/>
              <a:t>Instruction</a:t>
            </a:r>
            <a:r>
              <a:rPr lang="nl-NL" dirty="0"/>
              <a:t>: </a:t>
            </a:r>
            <a:r>
              <a:rPr lang="nl-NL" dirty="0" err="1"/>
              <a:t>operationalize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8 </a:t>
            </a:r>
            <a:r>
              <a:rPr lang="nl-NL" dirty="0" err="1"/>
              <a:t>strategies</a:t>
            </a:r>
            <a:r>
              <a:rPr lang="nl-NL" dirty="0"/>
              <a:t> as </a:t>
            </a:r>
            <a:r>
              <a:rPr lang="nl-NL" dirty="0" err="1"/>
              <a:t>used</a:t>
            </a:r>
            <a:r>
              <a:rPr lang="nl-NL" dirty="0"/>
              <a:t> in living lab:</a:t>
            </a:r>
            <a:endParaRPr lang="nl-NL" baseline="30000" dirty="0"/>
          </a:p>
          <a:p>
            <a:pPr marL="1885950" lvl="3" indent="-514350">
              <a:buFont typeface="+mj-lt"/>
              <a:buAutoNum type="alphaLcParenR"/>
            </a:pPr>
            <a:r>
              <a:rPr lang="nl-NL" dirty="0"/>
              <a:t>Actor</a:t>
            </a:r>
          </a:p>
          <a:p>
            <a:pPr marL="1885950" lvl="3" indent="-514350">
              <a:buFont typeface="+mj-lt"/>
              <a:buAutoNum type="alphaLcParenR"/>
            </a:pPr>
            <a:r>
              <a:rPr lang="nl-NL" dirty="0"/>
              <a:t>Action</a:t>
            </a:r>
          </a:p>
          <a:p>
            <a:pPr marL="1885950" lvl="3" indent="-514350">
              <a:buFont typeface="+mj-lt"/>
              <a:buAutoNum type="alphaLcParenR"/>
            </a:pPr>
            <a:r>
              <a:rPr lang="nl-NL" dirty="0"/>
              <a:t>Target for action</a:t>
            </a:r>
          </a:p>
          <a:p>
            <a:pPr marL="1885950" lvl="3" indent="-514350">
              <a:buFont typeface="+mj-lt"/>
              <a:buAutoNum type="alphaLcParenR"/>
            </a:pPr>
            <a:r>
              <a:rPr lang="nl-NL" dirty="0" err="1"/>
              <a:t>Temporality</a:t>
            </a:r>
            <a:endParaRPr lang="nl-NL" dirty="0"/>
          </a:p>
          <a:p>
            <a:pPr marL="1885950" lvl="3" indent="-514350">
              <a:buFont typeface="+mj-lt"/>
              <a:buAutoNum type="alphaLcParenR"/>
            </a:pPr>
            <a:r>
              <a:rPr lang="nl-NL" dirty="0" err="1"/>
              <a:t>Dose</a:t>
            </a:r>
            <a:endParaRPr lang="nl-NL" dirty="0"/>
          </a:p>
          <a:p>
            <a:pPr marL="1885950" lvl="3" indent="-514350">
              <a:buFont typeface="+mj-lt"/>
              <a:buAutoNum type="alphaLcParenR"/>
            </a:pP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outcome</a:t>
            </a:r>
            <a:r>
              <a:rPr lang="nl-NL" dirty="0"/>
              <a:t> </a:t>
            </a:r>
            <a:r>
              <a:rPr lang="nl-NL" dirty="0" err="1"/>
              <a:t>affected</a:t>
            </a:r>
            <a:endParaRPr lang="nl-NL" dirty="0"/>
          </a:p>
          <a:p>
            <a:pPr marL="1885950" lvl="3" indent="-514350">
              <a:buFont typeface="+mj-lt"/>
              <a:buAutoNum type="alphaLcParenR"/>
            </a:pPr>
            <a:r>
              <a:rPr lang="nl-NL" dirty="0" err="1"/>
              <a:t>Justification</a:t>
            </a:r>
            <a:endParaRPr lang="nl-NL" dirty="0"/>
          </a:p>
          <a:p>
            <a:pPr marL="1428750" lvl="2" indent="-514350">
              <a:buFont typeface="+mj-lt"/>
              <a:buAutoNum type="alphaUcPeriod"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CB99B5-8EBB-45FF-B402-5254A5D3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 &amp; Method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operationalize</a:t>
            </a:r>
            <a:r>
              <a:rPr lang="nl-NL" dirty="0"/>
              <a:t> 8 </a:t>
            </a:r>
            <a:r>
              <a:rPr lang="nl-NL" dirty="0" err="1"/>
              <a:t>strategies</a:t>
            </a:r>
            <a:r>
              <a:rPr lang="nl-NL" dirty="0"/>
              <a:t> in </a:t>
            </a:r>
            <a:r>
              <a:rPr lang="nl-NL" dirty="0" err="1"/>
              <a:t>round</a:t>
            </a:r>
            <a:r>
              <a:rPr lang="nl-NL" dirty="0"/>
              <a:t> 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67E365-EBA0-4925-8BF3-C67B3064C9A8}"/>
              </a:ext>
            </a:extLst>
          </p:cNvPr>
          <p:cNvSpPr txBox="1"/>
          <p:nvPr/>
        </p:nvSpPr>
        <p:spPr>
          <a:xfrm>
            <a:off x="528320" y="6119798"/>
            <a:ext cx="1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Proctor EK, Powell BJ, McMillen JC. Implementation strategies: recommendations for specifying and reporting. Implement Sci. 2013 Dec 1;8:139. </a:t>
            </a:r>
            <a:r>
              <a:rPr lang="en-US" dirty="0" err="1"/>
              <a:t>doi</a:t>
            </a:r>
            <a:r>
              <a:rPr lang="en-US" dirty="0"/>
              <a:t>: 10.1186/1748-5908-8-139. PMID: 24289295; PMCID: PMC3882890.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cirkel, clipart, tekening, symbool&#10;&#10;Door AI gegenereerde inhoud is mogelijk onjuist.">
            <a:extLst>
              <a:ext uri="{FF2B5EF4-FFF2-40B4-BE49-F238E27FC236}">
                <a16:creationId xmlns:a16="http://schemas.microsoft.com/office/drawing/2014/main" id="{0ABD6382-E90E-49BC-827E-FBF9D87AD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640" y="3787934"/>
            <a:ext cx="1693386" cy="169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11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31DFA4D-C69A-408C-BC61-B2FDA1D13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429385"/>
            <a:ext cx="10515600" cy="4605655"/>
          </a:xfrm>
        </p:spPr>
        <p:txBody>
          <a:bodyPr/>
          <a:lstStyle/>
          <a:p>
            <a:r>
              <a:rPr lang="nl-NL" dirty="0"/>
              <a:t>Different </a:t>
            </a:r>
            <a:r>
              <a:rPr lang="nl-NL" dirty="0" err="1"/>
              <a:t>interpretation</a:t>
            </a:r>
            <a:r>
              <a:rPr lang="nl-NL" dirty="0"/>
              <a:t> of </a:t>
            </a:r>
            <a:r>
              <a:rPr lang="nl-NL" dirty="0" err="1"/>
              <a:t>names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definitions</a:t>
            </a:r>
            <a:r>
              <a:rPr lang="nl-NL" dirty="0"/>
              <a:t> </a:t>
            </a:r>
            <a:r>
              <a:rPr lang="nl-NL" dirty="0" err="1"/>
              <a:t>according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ERIC, e.g. </a:t>
            </a:r>
            <a:r>
              <a:rPr lang="nl-NL" sz="2400" i="1" dirty="0" err="1">
                <a:solidFill>
                  <a:srgbClr val="FFA197"/>
                </a:solidFill>
              </a:rPr>
              <a:t>Work</a:t>
            </a:r>
            <a:r>
              <a:rPr lang="nl-NL" sz="2400" i="1" dirty="0">
                <a:solidFill>
                  <a:srgbClr val="FFA197"/>
                </a:solidFill>
              </a:rPr>
              <a:t> </a:t>
            </a:r>
            <a:r>
              <a:rPr lang="nl-NL" sz="2400" i="1" dirty="0" err="1">
                <a:solidFill>
                  <a:srgbClr val="FFA197"/>
                </a:solidFill>
              </a:rPr>
              <a:t>with</a:t>
            </a:r>
            <a:r>
              <a:rPr lang="nl-NL" sz="2400" i="1" dirty="0">
                <a:solidFill>
                  <a:srgbClr val="FFA197"/>
                </a:solidFill>
              </a:rPr>
              <a:t> </a:t>
            </a:r>
            <a:r>
              <a:rPr lang="nl-NL" sz="2400" i="1" dirty="0" err="1">
                <a:solidFill>
                  <a:srgbClr val="FFA197"/>
                </a:solidFill>
              </a:rPr>
              <a:t>educational</a:t>
            </a:r>
            <a:r>
              <a:rPr lang="nl-NL" sz="2400" i="1" dirty="0">
                <a:solidFill>
                  <a:srgbClr val="FFA197"/>
                </a:solidFill>
              </a:rPr>
              <a:t> </a:t>
            </a:r>
            <a:r>
              <a:rPr lang="nl-NL" sz="2400" i="1" dirty="0" err="1">
                <a:solidFill>
                  <a:srgbClr val="FFA197"/>
                </a:solidFill>
              </a:rPr>
              <a:t>institutions</a:t>
            </a:r>
            <a:r>
              <a:rPr lang="nl-NL" sz="2400" i="1" dirty="0">
                <a:solidFill>
                  <a:srgbClr val="FFA197"/>
                </a:solidFill>
              </a:rPr>
              <a:t> </a:t>
            </a:r>
          </a:p>
          <a:p>
            <a:r>
              <a:rPr lang="nl-NL" dirty="0"/>
              <a:t>In actions, </a:t>
            </a:r>
            <a:r>
              <a:rPr lang="nl-NL" dirty="0" err="1"/>
              <a:t>strategies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combined</a:t>
            </a:r>
            <a:r>
              <a:rPr lang="nl-NL" dirty="0"/>
              <a:t>, e.g.</a:t>
            </a:r>
          </a:p>
          <a:p>
            <a:pPr marL="800100" lvl="1" indent="-342900">
              <a:spcBef>
                <a:spcPts val="1000"/>
              </a:spcBef>
            </a:pPr>
            <a:r>
              <a:rPr lang="nl-NL" sz="2000" i="1" dirty="0" err="1"/>
              <a:t>Build</a:t>
            </a:r>
            <a:r>
              <a:rPr lang="nl-NL" sz="2000" i="1" dirty="0"/>
              <a:t> a </a:t>
            </a:r>
            <a:r>
              <a:rPr lang="nl-NL" sz="2000" i="1" dirty="0" err="1"/>
              <a:t>coalition</a:t>
            </a:r>
            <a:r>
              <a:rPr lang="nl-NL" sz="2000" i="1" dirty="0"/>
              <a:t> + </a:t>
            </a:r>
            <a:r>
              <a:rPr lang="nl-NL" sz="2000" i="1" dirty="0" err="1"/>
              <a:t>Involve</a:t>
            </a:r>
            <a:r>
              <a:rPr lang="nl-NL" sz="2000" i="1" dirty="0"/>
              <a:t> executive boards + </a:t>
            </a:r>
            <a:r>
              <a:rPr lang="en-US" sz="2000" i="1" dirty="0"/>
              <a:t>Use advisory boards and workgroups + Assess for readiness and identify barriers and facilitators </a:t>
            </a:r>
          </a:p>
          <a:p>
            <a:pPr marL="800100" lvl="1" indent="-342900">
              <a:spcBef>
                <a:spcPts val="1000"/>
              </a:spcBef>
            </a:pPr>
            <a:r>
              <a:rPr lang="nl-NL" sz="2000" i="1" dirty="0" err="1"/>
              <a:t>Inform</a:t>
            </a:r>
            <a:r>
              <a:rPr lang="nl-NL" sz="2000" i="1" dirty="0"/>
              <a:t> </a:t>
            </a:r>
            <a:r>
              <a:rPr lang="nl-NL" sz="2000" i="1" dirty="0" err="1"/>
              <a:t>local</a:t>
            </a:r>
            <a:r>
              <a:rPr lang="nl-NL" sz="2000" i="1" dirty="0"/>
              <a:t> opinion leaders + </a:t>
            </a:r>
            <a:r>
              <a:rPr lang="nl-NL" sz="2000" i="1" dirty="0" err="1"/>
              <a:t>Conduct</a:t>
            </a:r>
            <a:r>
              <a:rPr lang="nl-NL" sz="2000" i="1" dirty="0"/>
              <a:t> </a:t>
            </a:r>
            <a:r>
              <a:rPr lang="nl-NL" sz="2000" i="1" dirty="0" err="1"/>
              <a:t>educational</a:t>
            </a:r>
            <a:r>
              <a:rPr lang="nl-NL" sz="2000" i="1" dirty="0"/>
              <a:t> meetings + </a:t>
            </a:r>
            <a:r>
              <a:rPr lang="nl-NL" sz="2000" i="1" dirty="0" err="1"/>
              <a:t>Conduct</a:t>
            </a:r>
            <a:r>
              <a:rPr lang="nl-NL" sz="2000" i="1" dirty="0"/>
              <a:t> </a:t>
            </a:r>
            <a:r>
              <a:rPr lang="nl-NL" sz="2000" i="1" dirty="0" err="1"/>
              <a:t>local</a:t>
            </a:r>
            <a:r>
              <a:rPr lang="nl-NL" sz="2000" i="1" dirty="0"/>
              <a:t> consensus </a:t>
            </a:r>
            <a:r>
              <a:rPr lang="nl-NL" sz="2000" i="1" dirty="0" err="1"/>
              <a:t>discussions</a:t>
            </a:r>
            <a:endParaRPr lang="nl-NL" sz="2000" i="1" dirty="0"/>
          </a:p>
          <a:p>
            <a:pPr marL="800100" lvl="1" indent="-342900">
              <a:spcBef>
                <a:spcPts val="1000"/>
              </a:spcBef>
            </a:pPr>
            <a:r>
              <a:rPr lang="nl-NL" sz="2000" i="1" dirty="0" err="1"/>
              <a:t>Conduct</a:t>
            </a:r>
            <a:r>
              <a:rPr lang="nl-NL" sz="2000" i="1" dirty="0"/>
              <a:t> </a:t>
            </a:r>
            <a:r>
              <a:rPr lang="nl-NL" sz="2000" i="1" dirty="0" err="1"/>
              <a:t>educational</a:t>
            </a:r>
            <a:r>
              <a:rPr lang="nl-NL" sz="2000" i="1" dirty="0"/>
              <a:t> meetings + </a:t>
            </a:r>
            <a:r>
              <a:rPr lang="nl-NL" sz="2000" i="1" dirty="0" err="1"/>
              <a:t>Develop</a:t>
            </a:r>
            <a:r>
              <a:rPr lang="nl-NL" sz="2000" i="1" dirty="0"/>
              <a:t> </a:t>
            </a:r>
            <a:r>
              <a:rPr lang="nl-NL" sz="2000" i="1" dirty="0" err="1"/>
              <a:t>educational</a:t>
            </a:r>
            <a:r>
              <a:rPr lang="nl-NL" sz="2000" i="1" dirty="0"/>
              <a:t> </a:t>
            </a:r>
            <a:r>
              <a:rPr lang="nl-NL" sz="2000" i="1" dirty="0" err="1"/>
              <a:t>materials</a:t>
            </a:r>
            <a:r>
              <a:rPr lang="nl-NL" sz="2000" i="1" dirty="0"/>
              <a:t> + </a:t>
            </a:r>
            <a:r>
              <a:rPr lang="nl-NL" sz="2000" i="1" dirty="0" err="1"/>
              <a:t>Distribute</a:t>
            </a:r>
            <a:r>
              <a:rPr lang="nl-NL" sz="2000" i="1" dirty="0"/>
              <a:t> </a:t>
            </a:r>
            <a:r>
              <a:rPr lang="nl-NL" sz="2000" i="1" dirty="0" err="1"/>
              <a:t>educational</a:t>
            </a:r>
            <a:r>
              <a:rPr lang="nl-NL" sz="2000" i="1" dirty="0"/>
              <a:t> </a:t>
            </a:r>
            <a:r>
              <a:rPr lang="nl-NL" sz="2000" i="1" dirty="0" err="1"/>
              <a:t>materials</a:t>
            </a:r>
            <a:r>
              <a:rPr lang="nl-NL" sz="2000" i="1" dirty="0"/>
              <a:t> + </a:t>
            </a:r>
            <a:r>
              <a:rPr lang="en-US" sz="2000" i="1" dirty="0"/>
              <a:t>Organize clinician implementation team meetings + Capture and share local knowledge + Create a learning collaborative </a:t>
            </a:r>
            <a:r>
              <a:rPr lang="en-US" sz="2000" i="1" dirty="0">
                <a:sym typeface="Wingdings" panose="05000000000000000000" pitchFamily="2" charset="2"/>
              </a:rPr>
              <a:t> Make training dynamic</a:t>
            </a:r>
          </a:p>
          <a:p>
            <a:pPr marL="800100" lvl="1" indent="-342900">
              <a:spcBef>
                <a:spcPts val="1000"/>
              </a:spcBef>
            </a:pPr>
            <a:r>
              <a:rPr lang="en-US" sz="2000" i="1" dirty="0">
                <a:sym typeface="Wingdings" panose="05000000000000000000" pitchFamily="2" charset="2"/>
              </a:rPr>
              <a:t>Audit and provide feedback + </a:t>
            </a:r>
            <a:r>
              <a:rPr lang="en-US" sz="2000" i="1" dirty="0"/>
              <a:t>Organize clinician implementation team meetings + Create a learning collaborative</a:t>
            </a:r>
            <a:endParaRPr lang="en-US" sz="2000" i="1" dirty="0">
              <a:sym typeface="Wingdings" panose="05000000000000000000" pitchFamily="2" charset="2"/>
            </a:endParaRPr>
          </a:p>
          <a:p>
            <a:endParaRPr lang="nl-NL" sz="2400" i="1" dirty="0">
              <a:solidFill>
                <a:srgbClr val="FFA197"/>
              </a:solidFill>
            </a:endParaRPr>
          </a:p>
          <a:p>
            <a:endParaRPr lang="nl-NL" sz="2400" i="1" dirty="0">
              <a:solidFill>
                <a:srgbClr val="FFA197"/>
              </a:solidFill>
            </a:endParaRPr>
          </a:p>
          <a:p>
            <a:pPr lvl="1">
              <a:spcBef>
                <a:spcPts val="0"/>
              </a:spcBef>
            </a:pPr>
            <a:endParaRPr lang="nl-NL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EA1C23-7D3E-4C97-B2CF-A3B31AB4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round</a:t>
            </a:r>
            <a:r>
              <a:rPr lang="nl-NL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820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B9C580-D081-4E35-8B9A-041E4838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round</a:t>
            </a:r>
            <a:r>
              <a:rPr lang="nl-NL" dirty="0"/>
              <a:t> 2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6F8F262-189C-4726-8A72-25C3B6EC01CB}"/>
              </a:ext>
            </a:extLst>
          </p:cNvPr>
          <p:cNvGrpSpPr/>
          <p:nvPr/>
        </p:nvGrpSpPr>
        <p:grpSpPr>
          <a:xfrm>
            <a:off x="304800" y="1483360"/>
            <a:ext cx="11582400" cy="5339649"/>
            <a:chOff x="360680" y="2407920"/>
            <a:chExt cx="11582400" cy="5339649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EDC7376F-BD50-4C73-B003-3B2D34575511}"/>
                </a:ext>
              </a:extLst>
            </p:cNvPr>
            <p:cNvSpPr txBox="1"/>
            <p:nvPr/>
          </p:nvSpPr>
          <p:spPr>
            <a:xfrm>
              <a:off x="360680" y="2407920"/>
              <a:ext cx="8229600" cy="482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Partial agreement with clusters of strategies in [1]:</a:t>
              </a:r>
            </a:p>
            <a:p>
              <a:pPr marL="800100" lvl="1" indent="-3429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nl-NL" sz="2000" i="1" dirty="0" err="1">
                  <a:solidFill>
                    <a:srgbClr val="118690"/>
                  </a:solidFill>
                </a:rPr>
                <a:t>Build</a:t>
              </a:r>
              <a:r>
                <a:rPr lang="nl-NL" sz="2000" i="1" dirty="0">
                  <a:solidFill>
                    <a:srgbClr val="118690"/>
                  </a:solidFill>
                </a:rPr>
                <a:t> a </a:t>
              </a:r>
              <a:r>
                <a:rPr lang="nl-NL" sz="2000" i="1" dirty="0" err="1">
                  <a:solidFill>
                    <a:srgbClr val="118690"/>
                  </a:solidFill>
                </a:rPr>
                <a:t>coalition</a:t>
              </a:r>
              <a:r>
                <a:rPr lang="nl-NL" sz="2000" i="1" dirty="0">
                  <a:solidFill>
                    <a:srgbClr val="118690"/>
                  </a:solidFill>
                </a:rPr>
                <a:t> </a:t>
              </a:r>
              <a:r>
                <a:rPr lang="nl-NL" sz="2000" i="1" dirty="0"/>
                <a:t>+ </a:t>
              </a:r>
              <a:r>
                <a:rPr lang="nl-NL" sz="2000" i="1" dirty="0" err="1">
                  <a:solidFill>
                    <a:srgbClr val="118690"/>
                  </a:solidFill>
                </a:rPr>
                <a:t>Involve</a:t>
              </a:r>
              <a:r>
                <a:rPr lang="nl-NL" sz="2000" i="1" dirty="0">
                  <a:solidFill>
                    <a:srgbClr val="118690"/>
                  </a:solidFill>
                </a:rPr>
                <a:t> executive boards </a:t>
              </a:r>
              <a:r>
                <a:rPr lang="nl-NL" sz="2000" i="1" dirty="0"/>
                <a:t>+ </a:t>
              </a:r>
              <a:r>
                <a:rPr lang="en-US" sz="2000" i="1" dirty="0">
                  <a:solidFill>
                    <a:srgbClr val="118690"/>
                  </a:solidFill>
                </a:rPr>
                <a:t>Use advisory boards and workgroups</a:t>
              </a:r>
              <a:r>
                <a:rPr lang="en-US" sz="2000" i="1" dirty="0"/>
                <a:t> + </a:t>
              </a:r>
              <a:r>
                <a:rPr lang="en-US" sz="2000" i="1" dirty="0">
                  <a:solidFill>
                    <a:schemeClr val="accent5"/>
                  </a:solidFill>
                </a:rPr>
                <a:t>Assess for readiness and identify barriers and facilitators </a:t>
              </a:r>
            </a:p>
            <a:p>
              <a:pPr marL="800100" lvl="1" indent="-3429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nl-NL" sz="2000" i="1" dirty="0" err="1">
                  <a:solidFill>
                    <a:srgbClr val="118690"/>
                  </a:solidFill>
                </a:rPr>
                <a:t>Inform</a:t>
              </a:r>
              <a:r>
                <a:rPr lang="nl-NL" sz="2000" i="1" dirty="0">
                  <a:solidFill>
                    <a:srgbClr val="118690"/>
                  </a:solidFill>
                </a:rPr>
                <a:t> </a:t>
              </a:r>
              <a:r>
                <a:rPr lang="nl-NL" sz="2000" i="1" dirty="0" err="1">
                  <a:solidFill>
                    <a:srgbClr val="118690"/>
                  </a:solidFill>
                </a:rPr>
                <a:t>local</a:t>
              </a:r>
              <a:r>
                <a:rPr lang="nl-NL" sz="2000" i="1" dirty="0">
                  <a:solidFill>
                    <a:srgbClr val="118690"/>
                  </a:solidFill>
                </a:rPr>
                <a:t> opinion leaders </a:t>
              </a:r>
              <a:r>
                <a:rPr lang="nl-NL" sz="2000" i="1" dirty="0"/>
                <a:t>+ </a:t>
              </a:r>
              <a:r>
                <a:rPr lang="nl-NL" sz="2000" i="1" dirty="0" err="1">
                  <a:solidFill>
                    <a:srgbClr val="A9D18E"/>
                  </a:solidFill>
                </a:rPr>
                <a:t>Conduct</a:t>
              </a:r>
              <a:r>
                <a:rPr lang="nl-NL" sz="2000" i="1" dirty="0">
                  <a:solidFill>
                    <a:srgbClr val="A9D18E"/>
                  </a:solidFill>
                </a:rPr>
                <a:t> </a:t>
              </a:r>
              <a:r>
                <a:rPr lang="nl-NL" sz="2000" i="1" dirty="0" err="1">
                  <a:solidFill>
                    <a:srgbClr val="A9D18E"/>
                  </a:solidFill>
                </a:rPr>
                <a:t>educational</a:t>
              </a:r>
              <a:r>
                <a:rPr lang="nl-NL" sz="2000" i="1" dirty="0">
                  <a:solidFill>
                    <a:srgbClr val="A9D18E"/>
                  </a:solidFill>
                </a:rPr>
                <a:t> meetings </a:t>
              </a:r>
              <a:r>
                <a:rPr lang="nl-NL" sz="2000" i="1" dirty="0"/>
                <a:t>+ </a:t>
              </a:r>
              <a:r>
                <a:rPr lang="nl-NL" sz="2000" i="1" dirty="0" err="1">
                  <a:solidFill>
                    <a:srgbClr val="118690"/>
                  </a:solidFill>
                </a:rPr>
                <a:t>Conduct</a:t>
              </a:r>
              <a:r>
                <a:rPr lang="nl-NL" sz="2000" i="1" dirty="0">
                  <a:solidFill>
                    <a:srgbClr val="118690"/>
                  </a:solidFill>
                </a:rPr>
                <a:t> </a:t>
              </a:r>
              <a:r>
                <a:rPr lang="nl-NL" sz="2000" i="1" dirty="0" err="1">
                  <a:solidFill>
                    <a:srgbClr val="118690"/>
                  </a:solidFill>
                </a:rPr>
                <a:t>local</a:t>
              </a:r>
              <a:r>
                <a:rPr lang="nl-NL" sz="2000" i="1" dirty="0">
                  <a:solidFill>
                    <a:srgbClr val="118690"/>
                  </a:solidFill>
                </a:rPr>
                <a:t> consensus </a:t>
              </a:r>
              <a:r>
                <a:rPr lang="nl-NL" sz="2000" i="1" dirty="0" err="1">
                  <a:solidFill>
                    <a:srgbClr val="118690"/>
                  </a:solidFill>
                </a:rPr>
                <a:t>discussions</a:t>
              </a:r>
              <a:endParaRPr lang="nl-NL" sz="2000" i="1" dirty="0">
                <a:solidFill>
                  <a:srgbClr val="118690"/>
                </a:solidFill>
              </a:endParaRPr>
            </a:p>
            <a:p>
              <a:pPr marL="800100" lvl="1" indent="-3429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nl-NL" sz="2000" i="1" dirty="0" err="1">
                  <a:solidFill>
                    <a:srgbClr val="A9D18E"/>
                  </a:solidFill>
                </a:rPr>
                <a:t>Conduct</a:t>
              </a:r>
              <a:r>
                <a:rPr lang="nl-NL" sz="2000" i="1" dirty="0">
                  <a:solidFill>
                    <a:srgbClr val="A9D18E"/>
                  </a:solidFill>
                </a:rPr>
                <a:t> </a:t>
              </a:r>
              <a:r>
                <a:rPr lang="nl-NL" sz="2000" i="1" dirty="0" err="1">
                  <a:solidFill>
                    <a:srgbClr val="A9D18E"/>
                  </a:solidFill>
                </a:rPr>
                <a:t>educational</a:t>
              </a:r>
              <a:r>
                <a:rPr lang="nl-NL" sz="2000" i="1" dirty="0">
                  <a:solidFill>
                    <a:srgbClr val="A9D18E"/>
                  </a:solidFill>
                </a:rPr>
                <a:t> meetings </a:t>
              </a:r>
              <a:r>
                <a:rPr lang="nl-NL" sz="2000" i="1" dirty="0"/>
                <a:t>+ </a:t>
              </a:r>
              <a:r>
                <a:rPr lang="nl-NL" sz="2000" i="1" dirty="0" err="1">
                  <a:solidFill>
                    <a:srgbClr val="A9D18E"/>
                  </a:solidFill>
                </a:rPr>
                <a:t>Develop</a:t>
              </a:r>
              <a:r>
                <a:rPr lang="nl-NL" sz="2000" i="1" dirty="0">
                  <a:solidFill>
                    <a:srgbClr val="A9D18E"/>
                  </a:solidFill>
                </a:rPr>
                <a:t> </a:t>
              </a:r>
              <a:r>
                <a:rPr lang="nl-NL" sz="2000" i="1" dirty="0" err="1">
                  <a:solidFill>
                    <a:srgbClr val="A9D18E"/>
                  </a:solidFill>
                </a:rPr>
                <a:t>educational</a:t>
              </a:r>
              <a:r>
                <a:rPr lang="nl-NL" sz="2000" i="1" dirty="0">
                  <a:solidFill>
                    <a:srgbClr val="A9D18E"/>
                  </a:solidFill>
                </a:rPr>
                <a:t> </a:t>
              </a:r>
              <a:r>
                <a:rPr lang="nl-NL" sz="2000" i="1" dirty="0" err="1">
                  <a:solidFill>
                    <a:srgbClr val="A9D18E"/>
                  </a:solidFill>
                </a:rPr>
                <a:t>materials</a:t>
              </a:r>
              <a:r>
                <a:rPr lang="nl-NL" sz="2000" i="1" dirty="0">
                  <a:solidFill>
                    <a:srgbClr val="A9D18E"/>
                  </a:solidFill>
                </a:rPr>
                <a:t> </a:t>
              </a:r>
              <a:r>
                <a:rPr lang="nl-NL" sz="2000" i="1" dirty="0"/>
                <a:t>+ </a:t>
              </a:r>
              <a:r>
                <a:rPr lang="nl-NL" sz="2000" i="1" dirty="0" err="1">
                  <a:solidFill>
                    <a:srgbClr val="A9D18E"/>
                  </a:solidFill>
                </a:rPr>
                <a:t>Distribute</a:t>
              </a:r>
              <a:r>
                <a:rPr lang="nl-NL" sz="2000" i="1" dirty="0">
                  <a:solidFill>
                    <a:srgbClr val="A9D18E"/>
                  </a:solidFill>
                </a:rPr>
                <a:t> </a:t>
              </a:r>
              <a:r>
                <a:rPr lang="nl-NL" sz="2000" i="1" dirty="0" err="1">
                  <a:solidFill>
                    <a:srgbClr val="A9D18E"/>
                  </a:solidFill>
                </a:rPr>
                <a:t>educational</a:t>
              </a:r>
              <a:r>
                <a:rPr lang="nl-NL" sz="2000" i="1" dirty="0">
                  <a:solidFill>
                    <a:srgbClr val="A9D18E"/>
                  </a:solidFill>
                </a:rPr>
                <a:t> </a:t>
              </a:r>
              <a:r>
                <a:rPr lang="nl-NL" sz="2000" i="1" dirty="0" err="1">
                  <a:solidFill>
                    <a:srgbClr val="A9D18E"/>
                  </a:solidFill>
                </a:rPr>
                <a:t>materials</a:t>
              </a:r>
              <a:r>
                <a:rPr lang="nl-NL" sz="2000" i="1" dirty="0">
                  <a:solidFill>
                    <a:srgbClr val="A9D18E"/>
                  </a:solidFill>
                </a:rPr>
                <a:t> </a:t>
              </a:r>
              <a:r>
                <a:rPr lang="nl-NL" sz="2000" i="1" dirty="0"/>
                <a:t>+ </a:t>
              </a:r>
              <a:r>
                <a:rPr lang="en-US" sz="2000" i="1" dirty="0">
                  <a:solidFill>
                    <a:srgbClr val="118690"/>
                  </a:solidFill>
                </a:rPr>
                <a:t>Organize clinician implementation team meetings</a:t>
              </a:r>
              <a:r>
                <a:rPr lang="en-US" sz="2000" i="1" dirty="0"/>
                <a:t> + </a:t>
              </a:r>
              <a:r>
                <a:rPr lang="en-US" sz="2000" i="1" dirty="0">
                  <a:solidFill>
                    <a:srgbClr val="118690"/>
                  </a:solidFill>
                </a:rPr>
                <a:t>Capture and share local knowledge </a:t>
              </a:r>
              <a:r>
                <a:rPr lang="en-US" sz="2000" i="1" dirty="0"/>
                <a:t>+ </a:t>
              </a:r>
              <a:r>
                <a:rPr lang="en-US" sz="2000" i="1" dirty="0">
                  <a:solidFill>
                    <a:srgbClr val="A9D18E"/>
                  </a:solidFill>
                </a:rPr>
                <a:t>Create a learning collaborative </a:t>
              </a:r>
              <a:r>
                <a:rPr lang="en-US" sz="2000" i="1" dirty="0">
                  <a:sym typeface="Wingdings" panose="05000000000000000000" pitchFamily="2" charset="2"/>
                </a:rPr>
                <a:t> </a:t>
              </a:r>
              <a:r>
                <a:rPr lang="en-US" sz="2000" i="1" dirty="0">
                  <a:solidFill>
                    <a:srgbClr val="A9D18E"/>
                  </a:solidFill>
                  <a:sym typeface="Wingdings" panose="05000000000000000000" pitchFamily="2" charset="2"/>
                </a:rPr>
                <a:t>Make training dynamic</a:t>
              </a:r>
            </a:p>
            <a:p>
              <a:pPr marL="800100" lvl="1" indent="-3429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accent5"/>
                  </a:solidFill>
                  <a:sym typeface="Wingdings" panose="05000000000000000000" pitchFamily="2" charset="2"/>
                </a:rPr>
                <a:t>Audit and provide feedback </a:t>
              </a:r>
              <a:r>
                <a:rPr lang="en-US" sz="2000" i="1" dirty="0">
                  <a:sym typeface="Wingdings" panose="05000000000000000000" pitchFamily="2" charset="2"/>
                </a:rPr>
                <a:t>+ </a:t>
              </a:r>
              <a:r>
                <a:rPr lang="en-US" sz="2000" i="1" dirty="0">
                  <a:solidFill>
                    <a:srgbClr val="118690"/>
                  </a:solidFill>
                </a:rPr>
                <a:t>Organize clinician implementation team meetings</a:t>
              </a:r>
              <a:r>
                <a:rPr lang="en-US" sz="2000" i="1" dirty="0"/>
                <a:t> + </a:t>
              </a:r>
              <a:r>
                <a:rPr lang="en-US" sz="2000" i="1" dirty="0">
                  <a:solidFill>
                    <a:srgbClr val="A9D18E"/>
                  </a:solidFill>
                </a:rPr>
                <a:t>Create a learning collaborative</a:t>
              </a:r>
              <a:endParaRPr lang="en-US" sz="2000" i="1" dirty="0">
                <a:sym typeface="Wingdings" panose="05000000000000000000" pitchFamily="2" charset="2"/>
              </a:endParaRPr>
            </a:p>
            <a:p>
              <a:pPr marL="800100" lvl="1" indent="-3429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endParaRPr lang="nl-NL" sz="2000" i="1" dirty="0"/>
            </a:p>
            <a:p>
              <a:endParaRPr lang="nl-NL" dirty="0"/>
            </a:p>
          </p:txBody>
        </p:sp>
        <p:sp>
          <p:nvSpPr>
            <p:cNvPr id="6" name="Rechteraccolade 5">
              <a:extLst>
                <a:ext uri="{FF2B5EF4-FFF2-40B4-BE49-F238E27FC236}">
                  <a16:creationId xmlns:a16="http://schemas.microsoft.com/office/drawing/2014/main" id="{B0C197C8-5334-4FB0-904D-BFC86431DD48}"/>
                </a:ext>
              </a:extLst>
            </p:cNvPr>
            <p:cNvSpPr/>
            <p:nvPr/>
          </p:nvSpPr>
          <p:spPr>
            <a:xfrm>
              <a:off x="8590280" y="3057549"/>
              <a:ext cx="411480" cy="3346335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F6B7004B-6ABB-45A9-9071-3E1060139462}"/>
                </a:ext>
              </a:extLst>
            </p:cNvPr>
            <p:cNvSpPr txBox="1"/>
            <p:nvPr/>
          </p:nvSpPr>
          <p:spPr>
            <a:xfrm>
              <a:off x="9245600" y="3715053"/>
              <a:ext cx="26974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solidFill>
                    <a:srgbClr val="118690"/>
                  </a:solidFill>
                </a:rPr>
                <a:t>Develop</a:t>
              </a:r>
              <a:r>
                <a:rPr lang="nl-NL" dirty="0">
                  <a:solidFill>
                    <a:srgbClr val="118690"/>
                  </a:solidFill>
                </a:rPr>
                <a:t> stakeholder </a:t>
              </a:r>
              <a:r>
                <a:rPr lang="nl-NL" dirty="0" err="1">
                  <a:solidFill>
                    <a:srgbClr val="118690"/>
                  </a:solidFill>
                </a:rPr>
                <a:t>interrelationships</a:t>
              </a:r>
              <a:endParaRPr lang="nl-NL" dirty="0">
                <a:solidFill>
                  <a:srgbClr val="11869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>
                  <a:solidFill>
                    <a:srgbClr val="A9D18E"/>
                  </a:solidFill>
                </a:rPr>
                <a:t>Train </a:t>
              </a:r>
              <a:r>
                <a:rPr lang="nl-NL" dirty="0" err="1">
                  <a:solidFill>
                    <a:srgbClr val="A9D18E"/>
                  </a:solidFill>
                </a:rPr>
                <a:t>and</a:t>
              </a:r>
              <a:r>
                <a:rPr lang="nl-NL" dirty="0">
                  <a:solidFill>
                    <a:srgbClr val="A9D18E"/>
                  </a:solidFill>
                </a:rPr>
                <a:t> </a:t>
              </a:r>
              <a:r>
                <a:rPr lang="nl-NL" dirty="0" err="1">
                  <a:solidFill>
                    <a:srgbClr val="A9D18E"/>
                  </a:solidFill>
                </a:rPr>
                <a:t>educate</a:t>
              </a:r>
              <a:r>
                <a:rPr lang="nl-NL" dirty="0">
                  <a:solidFill>
                    <a:srgbClr val="A9D18E"/>
                  </a:solidFill>
                </a:rPr>
                <a:t> stakeholders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solidFill>
                    <a:schemeClr val="accent5"/>
                  </a:solidFill>
                </a:rPr>
                <a:t>Use</a:t>
              </a:r>
              <a:r>
                <a:rPr lang="nl-NL" dirty="0">
                  <a:solidFill>
                    <a:schemeClr val="accent5"/>
                  </a:solidFill>
                </a:rPr>
                <a:t> </a:t>
              </a:r>
              <a:r>
                <a:rPr lang="nl-NL" dirty="0" err="1">
                  <a:solidFill>
                    <a:schemeClr val="accent5"/>
                  </a:solidFill>
                </a:rPr>
                <a:t>evaluative</a:t>
              </a:r>
              <a:r>
                <a:rPr lang="nl-NL" dirty="0">
                  <a:solidFill>
                    <a:schemeClr val="accent5"/>
                  </a:solidFill>
                </a:rPr>
                <a:t> </a:t>
              </a:r>
              <a:r>
                <a:rPr lang="nl-NL" dirty="0" err="1">
                  <a:solidFill>
                    <a:schemeClr val="accent5"/>
                  </a:solidFill>
                </a:rPr>
                <a:t>and</a:t>
              </a:r>
              <a:r>
                <a:rPr lang="nl-NL" dirty="0">
                  <a:solidFill>
                    <a:schemeClr val="accent5"/>
                  </a:solidFill>
                </a:rPr>
                <a:t> </a:t>
              </a:r>
              <a:r>
                <a:rPr lang="nl-NL" dirty="0" err="1">
                  <a:solidFill>
                    <a:schemeClr val="accent5"/>
                  </a:solidFill>
                </a:rPr>
                <a:t>iterative</a:t>
              </a:r>
              <a:r>
                <a:rPr lang="nl-NL" dirty="0">
                  <a:solidFill>
                    <a:schemeClr val="accent5"/>
                  </a:solidFill>
                </a:rPr>
                <a:t> </a:t>
              </a:r>
              <a:r>
                <a:rPr lang="nl-NL" dirty="0" err="1">
                  <a:solidFill>
                    <a:schemeClr val="accent5"/>
                  </a:solidFill>
                </a:rPr>
                <a:t>strategies</a:t>
              </a:r>
              <a:endParaRPr lang="nl-NL" dirty="0">
                <a:solidFill>
                  <a:schemeClr val="accent5"/>
                </a:solidFill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2BA9B80-5024-4D76-B978-EEF1FA597834}"/>
                </a:ext>
              </a:extLst>
            </p:cNvPr>
            <p:cNvSpPr txBox="1"/>
            <p:nvPr/>
          </p:nvSpPr>
          <p:spPr>
            <a:xfrm>
              <a:off x="360680" y="7008905"/>
              <a:ext cx="114706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[1] Waltz, T.J., Powell, B.J., Matthieu, M.M. et al. Use of concept mapping to characterize relationships among implementation strategies and assess their feasibility and importance: results from the Expert Recommendations for Implementing Change (ERIC) study. Implementation Sci 10, 109 (2015). https://doi.org/10.1186/s13012-015-0295-0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24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119631-33FD-4871-BBE4-4DFAD367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round</a:t>
            </a:r>
            <a:r>
              <a:rPr lang="nl-NL" dirty="0"/>
              <a:t> 2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5BC68B-C229-493C-80E3-263DB6CB1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95"/>
          <a:stretch/>
        </p:blipFill>
        <p:spPr>
          <a:xfrm>
            <a:off x="496462" y="1393491"/>
            <a:ext cx="3069698" cy="504794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1322018-5033-40C2-BDA8-30FD325CF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5" r="42600"/>
          <a:stretch/>
        </p:blipFill>
        <p:spPr>
          <a:xfrm>
            <a:off x="3566160" y="1393491"/>
            <a:ext cx="3383280" cy="50479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433ABE1-4E49-44C4-9929-18B28DF7E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67"/>
          <a:stretch/>
        </p:blipFill>
        <p:spPr>
          <a:xfrm>
            <a:off x="6878320" y="1393491"/>
            <a:ext cx="4860388" cy="50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5F2B70-EA75-406F-9DCA-9687878B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round</a:t>
            </a:r>
            <a:r>
              <a:rPr lang="nl-NL" dirty="0"/>
              <a:t> 2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54379199-A771-40F0-BB7B-2C875B000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47038"/>
              </p:ext>
            </p:extLst>
          </p:nvPr>
        </p:nvGraphicFramePr>
        <p:xfrm>
          <a:off x="640080" y="1201764"/>
          <a:ext cx="10322560" cy="5487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14544349"/>
                    </a:ext>
                  </a:extLst>
                </a:gridCol>
                <a:gridCol w="7376160">
                  <a:extLst>
                    <a:ext uri="{9D8B030D-6E8A-4147-A177-3AD203B41FA5}">
                      <a16:colId xmlns:a16="http://schemas.microsoft.com/office/drawing/2014/main" val="1725662034"/>
                    </a:ext>
                  </a:extLst>
                </a:gridCol>
              </a:tblGrid>
              <a:tr h="503518">
                <a:tc>
                  <a:txBody>
                    <a:bodyPr/>
                    <a:lstStyle/>
                    <a:p>
                      <a:r>
                        <a:rPr lang="nl-NL" sz="2400" dirty="0" err="1"/>
                        <a:t>Strategy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Action(s)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30722"/>
                  </a:ext>
                </a:extLst>
              </a:tr>
              <a:tr h="503518">
                <a:tc>
                  <a:txBody>
                    <a:bodyPr/>
                    <a:lstStyle/>
                    <a:p>
                      <a:r>
                        <a:rPr lang="en-US" dirty="0"/>
                        <a:t>Build a coalition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Establishing and maintaining contacts, making cooperation agreements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39127"/>
                  </a:ext>
                </a:extLst>
              </a:tr>
              <a:tr h="375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Inform local opinion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Informing</a:t>
                      </a:r>
                      <a:r>
                        <a:rPr lang="nl-NL" dirty="0"/>
                        <a:t> stakeholders </a:t>
                      </a:r>
                      <a:r>
                        <a:rPr lang="nl-NL" dirty="0" err="1"/>
                        <a:t>during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regular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and</a:t>
                      </a:r>
                      <a:r>
                        <a:rPr lang="nl-NL" dirty="0"/>
                        <a:t> special meetings, +/- </a:t>
                      </a:r>
                      <a:r>
                        <a:rPr lang="nl-NL" dirty="0" err="1"/>
                        <a:t>by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telephone</a:t>
                      </a:r>
                      <a:r>
                        <a:rPr lang="nl-NL" dirty="0"/>
                        <a:t> or </a:t>
                      </a:r>
                      <a:r>
                        <a:rPr lang="nl-NL" dirty="0" err="1"/>
                        <a:t>news</a:t>
                      </a:r>
                      <a:r>
                        <a:rPr lang="nl-NL" dirty="0"/>
                        <a:t> letters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21582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 for readiness and identify B&amp;F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Inventory </a:t>
                      </a:r>
                      <a:r>
                        <a:rPr lang="nl-NL" dirty="0" err="1"/>
                        <a:t>during</a:t>
                      </a:r>
                      <a:r>
                        <a:rPr lang="nl-NL" dirty="0"/>
                        <a:t> team meetings, </a:t>
                      </a:r>
                      <a:r>
                        <a:rPr lang="nl-NL" dirty="0" err="1"/>
                        <a:t>prospective</a:t>
                      </a:r>
                      <a:r>
                        <a:rPr lang="nl-NL" dirty="0"/>
                        <a:t> risk </a:t>
                      </a:r>
                      <a:r>
                        <a:rPr lang="nl-NL" dirty="0" err="1"/>
                        <a:t>inventory</a:t>
                      </a:r>
                      <a:r>
                        <a:rPr lang="nl-NL" dirty="0"/>
                        <a:t>, questionnaires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85544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A197"/>
                          </a:solidFill>
                        </a:rPr>
                        <a:t>Work with educational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Educational</a:t>
                      </a:r>
                      <a:r>
                        <a:rPr lang="nl-NL" dirty="0"/>
                        <a:t>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720191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 educational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Presentations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conversation</a:t>
                      </a:r>
                      <a:r>
                        <a:rPr lang="nl-NL" dirty="0"/>
                        <a:t> guide, </a:t>
                      </a:r>
                      <a:r>
                        <a:rPr lang="nl-NL" dirty="0" err="1"/>
                        <a:t>work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instructions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knowledge</a:t>
                      </a:r>
                      <a:r>
                        <a:rPr lang="nl-NL" dirty="0"/>
                        <a:t> quiz, case </a:t>
                      </a:r>
                      <a:r>
                        <a:rPr lang="nl-NL" dirty="0" err="1"/>
                        <a:t>descriptions</a:t>
                      </a:r>
                      <a:r>
                        <a:rPr lang="nl-NL" dirty="0"/>
                        <a:t>, e-</a:t>
                      </a:r>
                      <a:r>
                        <a:rPr lang="nl-NL" dirty="0" err="1"/>
                        <a:t>learning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news</a:t>
                      </a:r>
                      <a:r>
                        <a:rPr lang="nl-NL" dirty="0"/>
                        <a:t> letters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05005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an implementation advisor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Workshop on </a:t>
                      </a:r>
                      <a:r>
                        <a:rPr lang="nl-NL" dirty="0" err="1"/>
                        <a:t>implementation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strategies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monthly</a:t>
                      </a:r>
                      <a:r>
                        <a:rPr lang="nl-NL" dirty="0"/>
                        <a:t> monitoring &amp; </a:t>
                      </a:r>
                      <a:r>
                        <a:rPr lang="nl-NL" dirty="0" err="1"/>
                        <a:t>evaluation</a:t>
                      </a:r>
                      <a:r>
                        <a:rPr lang="nl-NL" dirty="0"/>
                        <a:t> meetings Make-It consortium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24673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Centralize technical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Helpdesk, </a:t>
                      </a:r>
                      <a:r>
                        <a:rPr lang="nl-NL" dirty="0" err="1"/>
                        <a:t>automating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the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logistics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process</a:t>
                      </a:r>
                      <a:r>
                        <a:rPr lang="nl-NL" dirty="0"/>
                        <a:t>, setting </a:t>
                      </a:r>
                      <a:r>
                        <a:rPr lang="nl-NL" dirty="0" err="1"/>
                        <a:t>the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technical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settings</a:t>
                      </a:r>
                      <a:r>
                        <a:rPr lang="nl-NL" dirty="0"/>
                        <a:t>, environment for </a:t>
                      </a:r>
                      <a:r>
                        <a:rPr lang="nl-NL" dirty="0" err="1"/>
                        <a:t>intervention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registration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90275"/>
                  </a:ext>
                </a:extLst>
              </a:tr>
              <a:tr h="503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Audit and provide feedback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Benchmark of </a:t>
                      </a:r>
                      <a:r>
                        <a:rPr lang="nl-NL" dirty="0" err="1"/>
                        <a:t>intervention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registration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discussing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them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during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reflection</a:t>
                      </a:r>
                      <a:r>
                        <a:rPr lang="nl-NL" dirty="0"/>
                        <a:t>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6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43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132D4E-020D-4859-8E36-08B86D20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round</a:t>
            </a:r>
            <a:r>
              <a:rPr lang="nl-NL" dirty="0"/>
              <a:t> 2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142159E-00A3-4E7E-9C0D-C427B4D05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74327"/>
              </p:ext>
            </p:extLst>
          </p:nvPr>
        </p:nvGraphicFramePr>
        <p:xfrm>
          <a:off x="335280" y="1236838"/>
          <a:ext cx="11663680" cy="522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14544349"/>
                    </a:ext>
                  </a:extLst>
                </a:gridCol>
                <a:gridCol w="4277360">
                  <a:extLst>
                    <a:ext uri="{9D8B030D-6E8A-4147-A177-3AD203B41FA5}">
                      <a16:colId xmlns:a16="http://schemas.microsoft.com/office/drawing/2014/main" val="1725662034"/>
                    </a:ext>
                  </a:extLst>
                </a:gridCol>
                <a:gridCol w="5191760">
                  <a:extLst>
                    <a:ext uri="{9D8B030D-6E8A-4147-A177-3AD203B41FA5}">
                      <a16:colId xmlns:a16="http://schemas.microsoft.com/office/drawing/2014/main" val="1327060920"/>
                    </a:ext>
                  </a:extLst>
                </a:gridCol>
              </a:tblGrid>
              <a:tr h="388762">
                <a:tc>
                  <a:txBody>
                    <a:bodyPr/>
                    <a:lstStyle/>
                    <a:p>
                      <a:r>
                        <a:rPr lang="nl-NL" sz="1800" dirty="0" err="1"/>
                        <a:t>Strategy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Temporality</a:t>
                      </a:r>
                      <a:r>
                        <a:rPr lang="nl-NL" sz="1800" dirty="0"/>
                        <a:t> (# living labs)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Dose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307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Build a coalition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From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beginning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to</a:t>
                      </a:r>
                      <a:r>
                        <a:rPr lang="nl-NL" sz="1600" dirty="0"/>
                        <a:t> end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Difficult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to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specify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39127"/>
                  </a:ext>
                </a:extLst>
              </a:tr>
              <a:tr h="375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Inform local opinion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Exploratory</a:t>
                      </a:r>
                      <a:r>
                        <a:rPr lang="nl-NL" sz="1600" dirty="0"/>
                        <a:t> + </a:t>
                      </a:r>
                      <a:r>
                        <a:rPr lang="nl-NL" sz="1600" dirty="0" err="1"/>
                        <a:t>preparatory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(4), +/- </a:t>
                      </a:r>
                      <a:r>
                        <a:rPr lang="nl-NL" sz="1600" dirty="0" err="1"/>
                        <a:t>implementation</a:t>
                      </a:r>
                      <a:r>
                        <a:rPr lang="nl-NL" sz="1600" dirty="0"/>
                        <a:t> (2) + </a:t>
                      </a:r>
                      <a:r>
                        <a:rPr lang="nl-NL" sz="1600" dirty="0" err="1"/>
                        <a:t>sustainment</a:t>
                      </a:r>
                      <a:r>
                        <a:rPr lang="nl-NL" sz="1600" dirty="0"/>
                        <a:t>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Exploration + </a:t>
                      </a:r>
                      <a:r>
                        <a:rPr lang="nl-NL" sz="1600" dirty="0" err="1"/>
                        <a:t>preparation</a:t>
                      </a:r>
                      <a:r>
                        <a:rPr lang="nl-NL" sz="1600" dirty="0"/>
                        <a:t> ± 8h</a:t>
                      </a:r>
                    </a:p>
                    <a:p>
                      <a:r>
                        <a:rPr lang="nl-NL" sz="1600" dirty="0" err="1"/>
                        <a:t>Implementation</a:t>
                      </a:r>
                      <a:r>
                        <a:rPr lang="nl-NL" sz="1600" dirty="0"/>
                        <a:t> ± 15-60 minutes/living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21582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Assess for readiness and identify B&amp;F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Exploratory</a:t>
                      </a:r>
                      <a:r>
                        <a:rPr lang="nl-NL" sz="1600" dirty="0"/>
                        <a:t> + </a:t>
                      </a:r>
                      <a:r>
                        <a:rPr lang="nl-NL" sz="1600" dirty="0" err="1"/>
                        <a:t>preparatory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(3) + </a:t>
                      </a:r>
                      <a:r>
                        <a:rPr lang="nl-NL" sz="1600" dirty="0" err="1"/>
                        <a:t>implementation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(4) +/- </a:t>
                      </a:r>
                      <a:r>
                        <a:rPr lang="nl-NL" sz="1600" dirty="0" err="1"/>
                        <a:t>sustainment</a:t>
                      </a:r>
                      <a:r>
                        <a:rPr lang="nl-NL" sz="1600" dirty="0"/>
                        <a:t>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Exploration + </a:t>
                      </a:r>
                      <a:r>
                        <a:rPr lang="nl-NL" sz="1600" dirty="0" err="1"/>
                        <a:t>preparation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between</a:t>
                      </a:r>
                      <a:r>
                        <a:rPr lang="nl-NL" sz="1600" dirty="0"/>
                        <a:t> 30 minutes </a:t>
                      </a:r>
                      <a:r>
                        <a:rPr lang="nl-NL" sz="1600" dirty="0" err="1"/>
                        <a:t>once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and</a:t>
                      </a:r>
                      <a:r>
                        <a:rPr lang="nl-NL" sz="1600" dirty="0"/>
                        <a:t> 28x 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85544"/>
                  </a:ext>
                </a:extLst>
              </a:tr>
              <a:tr h="540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A197"/>
                          </a:solidFill>
                        </a:rPr>
                        <a:t>Work with educational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Preparatory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(3/3), +/- </a:t>
                      </a:r>
                      <a:r>
                        <a:rPr lang="nl-NL" sz="1600" dirty="0" err="1"/>
                        <a:t>implementation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(2/3)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1-4 meetings of 1-3 </a:t>
                      </a:r>
                      <a:r>
                        <a:rPr lang="nl-NL" sz="1600" dirty="0" err="1"/>
                        <a:t>hrs</a:t>
                      </a:r>
                      <a:r>
                        <a:rPr lang="nl-NL" sz="1600" dirty="0"/>
                        <a:t> per target </a:t>
                      </a:r>
                      <a:r>
                        <a:rPr lang="nl-NL" sz="1600" dirty="0" err="1"/>
                        <a:t>group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720191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Develop educational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preparatory</a:t>
                      </a:r>
                      <a:r>
                        <a:rPr lang="nl-NL" sz="1600" dirty="0"/>
                        <a:t> + </a:t>
                      </a:r>
                      <a:r>
                        <a:rPr lang="nl-NL" sz="1600" dirty="0" err="1"/>
                        <a:t>implementation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Difficult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to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specify</a:t>
                      </a:r>
                      <a:endParaRPr lang="nl-NL" sz="1600" dirty="0"/>
                    </a:p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05005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Use an implementation advisor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Exploratory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(3) + </a:t>
                      </a:r>
                      <a:r>
                        <a:rPr lang="nl-NL" sz="1600" dirty="0" err="1"/>
                        <a:t>preparatory</a:t>
                      </a:r>
                      <a:r>
                        <a:rPr lang="nl-NL" sz="1600" dirty="0"/>
                        <a:t> + </a:t>
                      </a:r>
                      <a:r>
                        <a:rPr lang="nl-NL" sz="1600" dirty="0" err="1"/>
                        <a:t>implementation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(4) +/- </a:t>
                      </a:r>
                      <a:r>
                        <a:rPr lang="nl-NL" sz="1600" dirty="0" err="1"/>
                        <a:t>sustainment</a:t>
                      </a:r>
                      <a:r>
                        <a:rPr lang="nl-NL" sz="1600" dirty="0"/>
                        <a:t> (3)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Half-</a:t>
                      </a:r>
                      <a:r>
                        <a:rPr lang="nl-NL" sz="1600" dirty="0" err="1"/>
                        <a:t>day</a:t>
                      </a:r>
                      <a:r>
                        <a:rPr lang="nl-NL" sz="1600" dirty="0"/>
                        <a:t> workshop, </a:t>
                      </a:r>
                      <a:r>
                        <a:rPr lang="nl-NL" sz="1600" dirty="0" err="1"/>
                        <a:t>monthly</a:t>
                      </a:r>
                      <a:r>
                        <a:rPr lang="nl-NL" sz="1600" dirty="0"/>
                        <a:t> 1h monitoring &amp; </a:t>
                      </a:r>
                      <a:r>
                        <a:rPr lang="nl-NL" sz="1600" dirty="0" err="1"/>
                        <a:t>evaluation</a:t>
                      </a:r>
                      <a:r>
                        <a:rPr lang="nl-NL" sz="1600" dirty="0"/>
                        <a:t> meetings LL + Make-It, </a:t>
                      </a:r>
                      <a:r>
                        <a:rPr lang="nl-NL" sz="1600" dirty="0" err="1"/>
                        <a:t>monthly</a:t>
                      </a:r>
                      <a:r>
                        <a:rPr lang="nl-NL" sz="1600" dirty="0"/>
                        <a:t> 1,5hrs monitoring &amp; </a:t>
                      </a:r>
                      <a:r>
                        <a:rPr lang="nl-NL" sz="1600" dirty="0" err="1"/>
                        <a:t>evaluation</a:t>
                      </a:r>
                      <a:r>
                        <a:rPr lang="nl-NL" sz="1600" dirty="0"/>
                        <a:t> meetings </a:t>
                      </a:r>
                      <a:r>
                        <a:rPr lang="nl-NL" sz="1600" dirty="0" err="1"/>
                        <a:t>between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LL’s</a:t>
                      </a:r>
                      <a:r>
                        <a:rPr lang="nl-NL" sz="1600" dirty="0"/>
                        <a:t> + Make-It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24673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Centralize technical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Exploratory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(1) + </a:t>
                      </a:r>
                      <a:r>
                        <a:rPr lang="nl-NL" sz="1600" dirty="0" err="1"/>
                        <a:t>preparatory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(4) +/- </a:t>
                      </a:r>
                      <a:r>
                        <a:rPr lang="nl-NL" sz="1600" dirty="0" err="1"/>
                        <a:t>implementation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(3) +/- </a:t>
                      </a:r>
                      <a:r>
                        <a:rPr lang="nl-NL" sz="1600" dirty="0" err="1"/>
                        <a:t>sustainment</a:t>
                      </a:r>
                      <a:r>
                        <a:rPr lang="nl-NL" sz="1600" dirty="0"/>
                        <a:t>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Difficult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to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specify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90275"/>
                  </a:ext>
                </a:extLst>
              </a:tr>
              <a:tr h="503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Audit and provide feedback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Preparatory</a:t>
                      </a:r>
                      <a:r>
                        <a:rPr lang="nl-NL" sz="1600" dirty="0"/>
                        <a:t> (1) + </a:t>
                      </a:r>
                      <a:r>
                        <a:rPr lang="nl-NL" sz="1600" dirty="0" err="1"/>
                        <a:t>implementation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phase</a:t>
                      </a:r>
                      <a:r>
                        <a:rPr lang="nl-NL" sz="1600" dirty="0"/>
                        <a:t>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Benchmark feedback: </a:t>
                      </a:r>
                      <a:r>
                        <a:rPr lang="nl-NL" sz="1600" dirty="0" err="1"/>
                        <a:t>each</a:t>
                      </a:r>
                      <a:r>
                        <a:rPr lang="nl-NL" sz="1600" dirty="0"/>
                        <a:t> week/</a:t>
                      </a:r>
                      <a:r>
                        <a:rPr lang="nl-NL" sz="1600" dirty="0" err="1"/>
                        <a:t>month</a:t>
                      </a:r>
                      <a:r>
                        <a:rPr lang="nl-NL" sz="1600" dirty="0"/>
                        <a:t>/3 </a:t>
                      </a:r>
                      <a:r>
                        <a:rPr lang="nl-NL" sz="1600" dirty="0" err="1"/>
                        <a:t>months</a:t>
                      </a:r>
                      <a:endParaRPr lang="nl-NL" sz="1600" dirty="0"/>
                    </a:p>
                    <a:p>
                      <a:r>
                        <a:rPr lang="nl-NL" sz="1600" dirty="0"/>
                        <a:t>Audit meetings: 1h/</a:t>
                      </a:r>
                      <a:r>
                        <a:rPr lang="nl-NL" sz="1600" dirty="0" err="1"/>
                        <a:t>month</a:t>
                      </a:r>
                      <a:r>
                        <a:rPr lang="nl-NL" sz="1600" dirty="0"/>
                        <a:t>, </a:t>
                      </a:r>
                      <a:r>
                        <a:rPr lang="nl-NL" sz="1600" dirty="0" err="1"/>
                        <a:t>several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one</a:t>
                      </a:r>
                      <a:r>
                        <a:rPr lang="nl-NL" sz="1600" dirty="0"/>
                        <a:t>-time </a:t>
                      </a:r>
                      <a:r>
                        <a:rPr lang="nl-NL" sz="1600" dirty="0" err="1"/>
                        <a:t>evaluations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6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177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132D4E-020D-4859-8E36-08B86D20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round</a:t>
            </a:r>
            <a:r>
              <a:rPr lang="nl-NL" dirty="0"/>
              <a:t> 2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142159E-00A3-4E7E-9C0D-C427B4D05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23670"/>
              </p:ext>
            </p:extLst>
          </p:nvPr>
        </p:nvGraphicFramePr>
        <p:xfrm>
          <a:off x="264160" y="1188720"/>
          <a:ext cx="11084560" cy="526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440">
                  <a:extLst>
                    <a:ext uri="{9D8B030D-6E8A-4147-A177-3AD203B41FA5}">
                      <a16:colId xmlns:a16="http://schemas.microsoft.com/office/drawing/2014/main" val="31454434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7256620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04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6890939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652897504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811981214"/>
                    </a:ext>
                  </a:extLst>
                </a:gridCol>
                <a:gridCol w="4328160">
                  <a:extLst>
                    <a:ext uri="{9D8B030D-6E8A-4147-A177-3AD203B41FA5}">
                      <a16:colId xmlns:a16="http://schemas.microsoft.com/office/drawing/2014/main" val="1327060920"/>
                    </a:ext>
                  </a:extLst>
                </a:gridCol>
              </a:tblGrid>
              <a:tr h="388762">
                <a:tc>
                  <a:txBody>
                    <a:bodyPr/>
                    <a:lstStyle/>
                    <a:p>
                      <a:r>
                        <a:rPr lang="nl-NL" sz="2400" dirty="0" err="1"/>
                        <a:t>Strategy</a:t>
                      </a:r>
                      <a:endParaRPr lang="nl-NL" sz="2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nl-NL" sz="2400" dirty="0" err="1"/>
                        <a:t>Outcome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to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be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affected</a:t>
                      </a:r>
                      <a:endParaRPr lang="nl-N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Justification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307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dirty="0" err="1"/>
                        <a:t>Adopt</a:t>
                      </a:r>
                      <a:endParaRPr lang="nl-N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dirty="0" err="1"/>
                        <a:t>Impl</a:t>
                      </a:r>
                      <a:endParaRPr lang="nl-N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Sust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88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/>
                        <a:t>Build a coalition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nl-NL" sz="1800" dirty="0" err="1"/>
                        <a:t>Mainly</a:t>
                      </a:r>
                      <a:r>
                        <a:rPr lang="nl-NL" sz="1800" dirty="0"/>
                        <a:t>: </a:t>
                      </a:r>
                      <a:r>
                        <a:rPr lang="nl-NL" sz="1800" dirty="0" err="1"/>
                        <a:t>example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previous</a:t>
                      </a:r>
                      <a:r>
                        <a:rPr lang="nl-NL" sz="1800" dirty="0"/>
                        <a:t> living labs </a:t>
                      </a:r>
                      <a:r>
                        <a:rPr lang="nl-NL" sz="1800" dirty="0" err="1"/>
                        <a:t>and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advice</a:t>
                      </a:r>
                      <a:r>
                        <a:rPr lang="nl-NL" sz="1800" dirty="0"/>
                        <a:t> Make-It</a:t>
                      </a:r>
                    </a:p>
                    <a:p>
                      <a:endParaRPr lang="nl-NL" sz="1800" dirty="0"/>
                    </a:p>
                    <a:p>
                      <a:r>
                        <a:rPr lang="nl-NL" sz="1800" dirty="0" err="1"/>
                        <a:t>Also</a:t>
                      </a:r>
                      <a:r>
                        <a:rPr lang="nl-NL" sz="1800" dirty="0"/>
                        <a:t>: </a:t>
                      </a:r>
                      <a:r>
                        <a:rPr lang="nl-NL" sz="1800" dirty="0" err="1"/>
                        <a:t>own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experiences</a:t>
                      </a:r>
                      <a:r>
                        <a:rPr lang="nl-NL" sz="1800" dirty="0"/>
                        <a:t>, </a:t>
                      </a:r>
                      <a:r>
                        <a:rPr lang="nl-NL" sz="1800" dirty="0" err="1"/>
                        <a:t>B&amp;F’s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other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projects</a:t>
                      </a:r>
                      <a:r>
                        <a:rPr lang="nl-NL" sz="1800" dirty="0"/>
                        <a:t>, brainstorming, </a:t>
                      </a:r>
                      <a:r>
                        <a:rPr lang="nl-NL" sz="1800" dirty="0" err="1"/>
                        <a:t>pragmatic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considerations</a:t>
                      </a:r>
                      <a:endParaRPr lang="nl-NL" sz="1800" dirty="0"/>
                    </a:p>
                    <a:p>
                      <a:endParaRPr lang="nl-NL" sz="1800" dirty="0"/>
                    </a:p>
                    <a:p>
                      <a:r>
                        <a:rPr lang="nl-NL" sz="1800" dirty="0" err="1"/>
                        <a:t>Less</a:t>
                      </a:r>
                      <a:r>
                        <a:rPr lang="nl-NL" sz="1800" dirty="0"/>
                        <a:t>: </a:t>
                      </a:r>
                      <a:r>
                        <a:rPr lang="nl-NL" sz="1800" dirty="0" err="1"/>
                        <a:t>theory</a:t>
                      </a:r>
                      <a:r>
                        <a:rPr lang="nl-NL" sz="1800" dirty="0"/>
                        <a:t>, </a:t>
                      </a:r>
                      <a:r>
                        <a:rPr lang="nl-NL" sz="1800" dirty="0" err="1"/>
                        <a:t>literature</a:t>
                      </a:r>
                      <a:r>
                        <a:rPr lang="nl-NL" sz="1800" dirty="0"/>
                        <a:t> search </a:t>
                      </a:r>
                      <a:r>
                        <a:rPr lang="nl-NL" sz="1800" dirty="0" err="1"/>
                        <a:t>by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themselves</a:t>
                      </a:r>
                      <a:endParaRPr lang="nl-NL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739127"/>
                  </a:ext>
                </a:extLst>
              </a:tr>
              <a:tr h="375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Inform local opinion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21582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Assess for readiness and identify B&amp;F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85544"/>
                  </a:ext>
                </a:extLst>
              </a:tr>
              <a:tr h="540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A197"/>
                          </a:solidFill>
                        </a:rPr>
                        <a:t>Work with educational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2/4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2/4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2/4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-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720191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Develop educational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05005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Use an implementation advisor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24673"/>
                  </a:ext>
                </a:extLst>
              </a:tr>
              <a:tr h="63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Centralize technical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90275"/>
                  </a:ext>
                </a:extLst>
              </a:tr>
              <a:tr h="503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Audit and provide feedback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6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4AF0E9E-4ACF-5C0D-67F7-4331D2C3A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86474" cy="4351338"/>
          </a:xfrm>
        </p:spPr>
        <p:txBody>
          <a:bodyPr/>
          <a:lstStyle/>
          <a:p>
            <a:r>
              <a:rPr lang="nl-NL" dirty="0"/>
              <a:t>Long </a:t>
            </a:r>
            <a:r>
              <a:rPr lang="nl-NL" dirty="0" err="1"/>
              <a:t>lasting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impact on health and health care</a:t>
            </a:r>
          </a:p>
          <a:p>
            <a:r>
              <a:rPr lang="nl-NL" dirty="0" err="1"/>
              <a:t>Numerous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r>
              <a:rPr lang="nl-NL" dirty="0"/>
              <a:t> </a:t>
            </a:r>
            <a:r>
              <a:rPr lang="nl-NL" dirty="0" err="1"/>
              <a:t>developed</a:t>
            </a:r>
            <a:r>
              <a:rPr lang="nl-NL" dirty="0"/>
              <a:t> and </a:t>
            </a:r>
            <a:r>
              <a:rPr lang="nl-NL" dirty="0" err="1"/>
              <a:t>tested</a:t>
            </a:r>
            <a:r>
              <a:rPr lang="nl-NL" dirty="0"/>
              <a:t> :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simple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-element </a:t>
            </a:r>
            <a:r>
              <a:rPr lang="nl-NL" dirty="0" err="1"/>
              <a:t>to</a:t>
            </a:r>
            <a:r>
              <a:rPr lang="nl-NL" dirty="0"/>
              <a:t> complex </a:t>
            </a:r>
            <a:r>
              <a:rPr lang="nl-NL" dirty="0" err="1"/>
              <a:t>multicomponent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959CE64-686B-79FF-9C6E-59BA4596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Medication</a:t>
            </a:r>
            <a:r>
              <a:rPr lang="nl-NL" dirty="0"/>
              <a:t> </a:t>
            </a:r>
            <a:r>
              <a:rPr lang="nl-NL" dirty="0" err="1"/>
              <a:t>adherence</a:t>
            </a:r>
            <a:endParaRPr lang="nl-NL" dirty="0"/>
          </a:p>
        </p:txBody>
      </p:sp>
      <p:pic>
        <p:nvPicPr>
          <p:cNvPr id="6" name="Afbeelding 5" descr="Afbeelding met tekst, schermopname, Website, Onlineadvertenties&#10;&#10;Door AI gegenereerde inhoud is mogelijk onjuist.">
            <a:extLst>
              <a:ext uri="{FF2B5EF4-FFF2-40B4-BE49-F238E27FC236}">
                <a16:creationId xmlns:a16="http://schemas.microsoft.com/office/drawing/2014/main" id="{562C0537-ACBB-12F0-7182-54FCF6F24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5" y="3606517"/>
            <a:ext cx="8245642" cy="306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88F36DE-FC93-49CD-BC13-D2752673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Eight</a:t>
            </a:r>
            <a:r>
              <a:rPr lang="nl-NL" dirty="0"/>
              <a:t> </a:t>
            </a:r>
            <a:r>
              <a:rPr lang="nl-NL" dirty="0" err="1"/>
              <a:t>recommended</a:t>
            </a:r>
            <a:r>
              <a:rPr lang="nl-NL" dirty="0"/>
              <a:t> </a:t>
            </a:r>
            <a:r>
              <a:rPr lang="nl-NL" dirty="0" err="1"/>
              <a:t>strategies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successfully</a:t>
            </a:r>
            <a:r>
              <a:rPr lang="nl-NL" dirty="0"/>
              <a:t> </a:t>
            </a:r>
            <a:r>
              <a:rPr lang="nl-NL" dirty="0" err="1"/>
              <a:t>implemented</a:t>
            </a:r>
            <a:endParaRPr lang="nl-NL" dirty="0"/>
          </a:p>
          <a:p>
            <a:r>
              <a:rPr lang="nl-NL" dirty="0"/>
              <a:t>Large </a:t>
            </a:r>
            <a:r>
              <a:rPr lang="nl-NL" dirty="0" err="1"/>
              <a:t>variation</a:t>
            </a:r>
            <a:r>
              <a:rPr lang="nl-NL" dirty="0"/>
              <a:t> in </a:t>
            </a:r>
            <a:r>
              <a:rPr lang="nl-NL" dirty="0" err="1"/>
              <a:t>operationalization</a:t>
            </a:r>
            <a:endParaRPr lang="nl-NL" dirty="0"/>
          </a:p>
          <a:p>
            <a:r>
              <a:rPr lang="nl-NL" dirty="0" err="1"/>
              <a:t>Translational</a:t>
            </a:r>
            <a:r>
              <a:rPr lang="nl-NL" dirty="0"/>
              <a:t> </a:t>
            </a:r>
            <a:r>
              <a:rPr lang="nl-NL" dirty="0" err="1"/>
              <a:t>difficulties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ERIC </a:t>
            </a:r>
            <a:r>
              <a:rPr lang="nl-NL" dirty="0" err="1"/>
              <a:t>strategies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reverse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FFA197"/>
                </a:solidFill>
              </a:rPr>
              <a:t>QUESTIONS</a:t>
            </a:r>
          </a:p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consider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translating </a:t>
            </a:r>
            <a:r>
              <a:rPr lang="nl-NL" dirty="0" err="1"/>
              <a:t>scientific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?</a:t>
            </a:r>
          </a:p>
          <a:p>
            <a:r>
              <a:rPr lang="nl-NL" dirty="0" err="1"/>
              <a:t>What</a:t>
            </a:r>
            <a:r>
              <a:rPr lang="nl-NL" dirty="0"/>
              <a:t> tot </a:t>
            </a:r>
            <a:r>
              <a:rPr lang="nl-NL" dirty="0" err="1"/>
              <a:t>consider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translating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D8E852-ACB7-4E3A-BC24-9DE9D47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r>
              <a:rPr lang="nl-NL" dirty="0"/>
              <a:t> &amp; </a:t>
            </a:r>
            <a:r>
              <a:rPr lang="nl-NL" dirty="0" err="1"/>
              <a:t>Discussion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6205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4DA37-286A-4EAB-81E2-9737E2B624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8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0C07318F-37C5-408B-9395-AB71A0CD2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095" y="2223064"/>
            <a:ext cx="6440905" cy="3816789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altLang="nl-NL" sz="4000" b="1" dirty="0">
                <a:solidFill>
                  <a:schemeClr val="bg1"/>
                </a:solidFill>
              </a:rPr>
              <a:t>Scale up!</a:t>
            </a:r>
            <a:br>
              <a:rPr lang="en-US" altLang="nl-NL" sz="4000" b="1" dirty="0">
                <a:solidFill>
                  <a:schemeClr val="bg1"/>
                </a:solidFill>
              </a:rPr>
            </a:br>
            <a:r>
              <a:rPr lang="en-US" altLang="nl-NL" sz="2800" b="1" dirty="0">
                <a:solidFill>
                  <a:schemeClr val="bg1"/>
                </a:solidFill>
              </a:rPr>
              <a:t>Evaluating the scalability of adherence interventions implemented in primary care real world settings in the Netherlands</a:t>
            </a:r>
            <a:r>
              <a:rPr lang="en-US" altLang="nl-NL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0" name="Subtitle 2">
            <a:extLst>
              <a:ext uri="{FF2B5EF4-FFF2-40B4-BE49-F238E27FC236}">
                <a16:creationId xmlns:a16="http://schemas.microsoft.com/office/drawing/2014/main" id="{F220523C-9DC2-4C70-82E8-78A8974A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181090"/>
            <a:ext cx="6172200" cy="1012393"/>
          </a:xfrm>
        </p:spPr>
        <p:txBody>
          <a:bodyPr/>
          <a:lstStyle/>
          <a:p>
            <a:pPr algn="r"/>
            <a:r>
              <a:rPr lang="en-US" altLang="nl-NL" sz="2000" dirty="0">
                <a:solidFill>
                  <a:schemeClr val="bg1"/>
                </a:solidFill>
              </a:rPr>
              <a:t>Medication Adherence Knowledge, Expertise and Implementation Taskforce </a:t>
            </a:r>
            <a:endParaRPr lang="nl-NL" altLang="nl-NL" sz="20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3D44EC-2248-4BFC-9C97-7402B16987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18499-1D94-4FE2-9F2C-4DEA242EE3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24563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22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2DD4AF-64AE-471E-A10E-92CA0B77A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" y="1193483"/>
            <a:ext cx="473868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1A2CB56-D33A-42A5-9093-D37217FAB451}"/>
              </a:ext>
            </a:extLst>
          </p:cNvPr>
          <p:cNvSpPr txBox="1">
            <a:spLocks/>
          </p:cNvSpPr>
          <p:nvPr/>
        </p:nvSpPr>
        <p:spPr bwMode="auto">
          <a:xfrm>
            <a:off x="5751095" y="6170713"/>
            <a:ext cx="6172200" cy="10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nl-NL" sz="2000" dirty="0">
                <a:solidFill>
                  <a:schemeClr val="bg1"/>
                </a:solidFill>
              </a:rPr>
              <a:t>Liset van Dijk</a:t>
            </a:r>
            <a:endParaRPr lang="nl-NL" alt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8"/>
    </mc:Choice>
    <mc:Fallback xmlns="">
      <p:transition spd="slow" advTm="931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881791-2614-3CE0-D951-805908FC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Scaling</a:t>
            </a:r>
            <a:r>
              <a:rPr lang="nl-NL" dirty="0"/>
              <a:t> UP: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undocumented</a:t>
            </a:r>
            <a:r>
              <a:rPr lang="nl-NL" dirty="0"/>
              <a:t> </a:t>
            </a:r>
            <a:r>
              <a:rPr lang="nl-NL" dirty="0" err="1"/>
              <a:t>challenge</a:t>
            </a:r>
            <a:endParaRPr lang="nl-NL" dirty="0"/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1FB0BF3-171D-E04B-7CDA-D9DE363BC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727"/>
            <a:ext cx="8061434" cy="356263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18824BE-8043-B121-52E5-EA9D3771CCD8}"/>
              </a:ext>
            </a:extLst>
          </p:cNvPr>
          <p:cNvSpPr txBox="1"/>
          <p:nvPr/>
        </p:nvSpPr>
        <p:spPr>
          <a:xfrm>
            <a:off x="336333" y="5493074"/>
            <a:ext cx="1124607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200" dirty="0"/>
              <a:t>Review </a:t>
            </a:r>
            <a:r>
              <a:rPr lang="en-US" sz="2200" dirty="0"/>
              <a:t>to assess which intervention aspects may be important for the scalability of effective CVD medication adherence interventions and how they are reported in effectiveness studies</a:t>
            </a:r>
          </a:p>
        </p:txBody>
      </p:sp>
    </p:spTree>
    <p:extLst>
      <p:ext uri="{BB962C8B-B14F-4D97-AF65-F5344CB8AC3E}">
        <p14:creationId xmlns:p14="http://schemas.microsoft.com/office/powerpoint/2010/main" val="1927386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0A9031F-B740-DADB-1E63-AA5F15AC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2" y="120039"/>
            <a:ext cx="10931669" cy="839421"/>
          </a:xfrm>
        </p:spPr>
        <p:txBody>
          <a:bodyPr/>
          <a:lstStyle/>
          <a:p>
            <a:r>
              <a:rPr lang="en-US" dirty="0"/>
              <a:t>Scalability assessment framework - QUALIDEC study </a:t>
            </a:r>
            <a:r>
              <a:rPr lang="en-US" sz="1800" dirty="0"/>
              <a:t>(Zamboni et al)</a:t>
            </a:r>
            <a:endParaRPr lang="nl-NL" sz="1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9E5267C-64BD-AE9F-BE4C-729703DA668F}"/>
              </a:ext>
            </a:extLst>
          </p:cNvPr>
          <p:cNvSpPr txBox="1"/>
          <p:nvPr/>
        </p:nvSpPr>
        <p:spPr>
          <a:xfrm>
            <a:off x="161193" y="1282714"/>
            <a:ext cx="10931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Initial theoretical framework with as domains:  (1) attributes of the innovation, (2) attributes of the implementers, (3) attributes of the adopting organization and health system, and (4) socio-political context.</a:t>
            </a:r>
          </a:p>
          <a:p>
            <a:endParaRPr lang="en-US" sz="2000" dirty="0"/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5D68AA-9FFF-5F48-D281-F83FBFE95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49" t="19770" r="18621" b="22299"/>
          <a:stretch/>
        </p:blipFill>
        <p:spPr>
          <a:xfrm>
            <a:off x="1555531" y="2312274"/>
            <a:ext cx="8692055" cy="4500818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8D55ECB2-F112-5B3F-0F74-1F82A9DEB8DB}"/>
              </a:ext>
            </a:extLst>
          </p:cNvPr>
          <p:cNvSpPr/>
          <p:nvPr/>
        </p:nvSpPr>
        <p:spPr>
          <a:xfrm>
            <a:off x="262759" y="5002924"/>
            <a:ext cx="1839310" cy="15134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31 studies </a:t>
            </a:r>
            <a:r>
              <a:rPr lang="nl-NL" dirty="0" err="1"/>
              <a:t>assessed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742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01A989-07F8-203B-1D28-B01E1177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7" y="1783584"/>
            <a:ext cx="10515600" cy="43513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drivers of the intervention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echnical level interventions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involvement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BA92AB-45F5-65D6-49B4-938131C0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2" y="120039"/>
            <a:ext cx="11063855" cy="839421"/>
          </a:xfrm>
        </p:spPr>
        <p:txBody>
          <a:bodyPr/>
          <a:lstStyle/>
          <a:p>
            <a:r>
              <a:rPr lang="nl-NL" dirty="0"/>
              <a:t>Six </a:t>
            </a:r>
            <a:r>
              <a:rPr lang="nl-NL" dirty="0" err="1"/>
              <a:t>domains</a:t>
            </a:r>
            <a:r>
              <a:rPr lang="nl-NL" dirty="0"/>
              <a:t> relevant for </a:t>
            </a:r>
            <a:r>
              <a:rPr lang="nl-NL" dirty="0" err="1"/>
              <a:t>scaling</a:t>
            </a:r>
            <a:r>
              <a:rPr lang="nl-NL" dirty="0"/>
              <a:t> up </a:t>
            </a:r>
            <a:r>
              <a:rPr lang="nl-NL" dirty="0" err="1"/>
              <a:t>adherence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442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F085111-6AC0-69C3-0B02-DE57808F2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3634" cy="3093216"/>
          </a:xfrm>
        </p:spPr>
        <p:txBody>
          <a:bodyPr/>
          <a:lstStyle/>
          <a:p>
            <a:r>
              <a:rPr lang="en-US" sz="2400" dirty="0"/>
              <a:t>Less complex interventions are often more scalable: </a:t>
            </a:r>
          </a:p>
          <a:p>
            <a:pPr lvl="1"/>
            <a:r>
              <a:rPr lang="en-US" sz="2000" dirty="0"/>
              <a:t>easier to apply to different settings</a:t>
            </a:r>
          </a:p>
          <a:p>
            <a:pPr lvl="1"/>
            <a:r>
              <a:rPr lang="en-US" sz="2000" dirty="0"/>
              <a:t>require fewer human resources. </a:t>
            </a:r>
          </a:p>
          <a:p>
            <a:pPr lvl="1"/>
            <a:endParaRPr lang="en-US" dirty="0"/>
          </a:p>
          <a:p>
            <a:r>
              <a:rPr lang="en-US" sz="2400" dirty="0"/>
              <a:t>Overall, less relative advantage over usual care.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290FE9-3EFF-92DC-F82A-8C26C8D4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Complexity</a:t>
            </a:r>
            <a:r>
              <a:rPr lang="nl-NL" dirty="0"/>
              <a:t>: TRADE-OFF WITH SCALABILITY</a:t>
            </a:r>
          </a:p>
        </p:txBody>
      </p:sp>
      <p:pic>
        <p:nvPicPr>
          <p:cNvPr id="4" name="Picture 2" descr="Weegschaal icoon vector illustratie 23474363 Vectorkunst bij Vecteezy">
            <a:extLst>
              <a:ext uri="{FF2B5EF4-FFF2-40B4-BE49-F238E27FC236}">
                <a16:creationId xmlns:a16="http://schemas.microsoft.com/office/drawing/2014/main" id="{E6DC9AF7-EF7E-95CE-271A-9831B901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15" y="1168745"/>
            <a:ext cx="2504556" cy="28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EF3F911-A173-EB38-BDA6-F335F2C3E958}"/>
              </a:ext>
            </a:extLst>
          </p:cNvPr>
          <p:cNvSpPr txBox="1"/>
          <p:nvPr/>
        </p:nvSpPr>
        <p:spPr>
          <a:xfrm>
            <a:off x="930474" y="4764050"/>
            <a:ext cx="10263043" cy="1107996"/>
          </a:xfrm>
          <a:prstGeom prst="rect">
            <a:avLst/>
          </a:prstGeom>
          <a:solidFill>
            <a:srgbClr val="FFDDD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2400" dirty="0"/>
              <a:t>Living labs: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selected interventions: not too complex, feasible to implement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effects found on adherence relatively small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50911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8AF296-296E-10EC-586F-E370D791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Training</a:t>
            </a:r>
          </a:p>
        </p:txBody>
      </p:sp>
      <p:pic>
        <p:nvPicPr>
          <p:cNvPr id="4" name="Picture 2" descr="Training icons for free download | Freepik">
            <a:extLst>
              <a:ext uri="{FF2B5EF4-FFF2-40B4-BE49-F238E27FC236}">
                <a16:creationId xmlns:a16="http://schemas.microsoft.com/office/drawing/2014/main" id="{3F3045F4-3A96-5CA8-9AC0-77B04EDA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" y="1430183"/>
            <a:ext cx="2454245" cy="24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89D5728-15BB-6AAF-4620-3F720AEF5BFF}"/>
              </a:ext>
            </a:extLst>
          </p:cNvPr>
          <p:cNvSpPr txBox="1"/>
          <p:nvPr/>
        </p:nvSpPr>
        <p:spPr>
          <a:xfrm>
            <a:off x="3962400" y="1576104"/>
            <a:ext cx="7486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Training </a:t>
            </a:r>
            <a:r>
              <a:rPr lang="nl-NL" sz="2400" dirty="0" err="1"/>
              <a:t>may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necessary</a:t>
            </a:r>
            <a:r>
              <a:rPr lang="nl-NL" sz="2400" dirty="0"/>
              <a:t> for </a:t>
            </a:r>
            <a:r>
              <a:rPr lang="nl-NL" sz="2400" dirty="0" err="1"/>
              <a:t>initial</a:t>
            </a:r>
            <a:r>
              <a:rPr lang="nl-NL" sz="2400" dirty="0"/>
              <a:t> </a:t>
            </a:r>
            <a:r>
              <a:rPr lang="nl-NL" sz="2400" dirty="0" err="1"/>
              <a:t>implementation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intervention</a:t>
            </a:r>
            <a:r>
              <a:rPr lang="nl-NL" sz="2400" dirty="0"/>
              <a:t>, but </a:t>
            </a:r>
            <a:r>
              <a:rPr lang="nl-NL" sz="2400" dirty="0" err="1"/>
              <a:t>may</a:t>
            </a:r>
            <a:r>
              <a:rPr lang="nl-NL" sz="2400" dirty="0"/>
              <a:t> have a </a:t>
            </a:r>
            <a:r>
              <a:rPr lang="nl-NL" sz="2400" dirty="0" err="1"/>
              <a:t>negative</a:t>
            </a:r>
            <a:r>
              <a:rPr lang="nl-NL" sz="2400" dirty="0"/>
              <a:t> impact on </a:t>
            </a:r>
            <a:r>
              <a:rPr lang="nl-NL" sz="2400" dirty="0" err="1"/>
              <a:t>scalability</a:t>
            </a:r>
            <a:r>
              <a:rPr lang="nl-NL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more extensive training might be necessary for implementation when the intervention consists of components not similar to usual care</a:t>
            </a: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C68344-E83E-7B62-A6FA-7C6434327F72}"/>
              </a:ext>
            </a:extLst>
          </p:cNvPr>
          <p:cNvSpPr txBox="1"/>
          <p:nvPr/>
        </p:nvSpPr>
        <p:spPr>
          <a:xfrm>
            <a:off x="742716" y="4683213"/>
            <a:ext cx="10706567" cy="1846659"/>
          </a:xfrm>
          <a:prstGeom prst="rect">
            <a:avLst/>
          </a:prstGeom>
          <a:solidFill>
            <a:srgbClr val="FFDDD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2400" dirty="0"/>
              <a:t>Living labs: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Fairly intensive training, mainly to improve communication skills for mor intensive consultations - variation between living labs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Appreciation by participating healthcare providers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May be potential barrier when scaling up to less intrinsically driven settings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24837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4B0401-253D-D704-AECF-DED8AB58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cUstomization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endParaRPr lang="nl-NL" dirty="0"/>
          </a:p>
        </p:txBody>
      </p:sp>
      <p:pic>
        <p:nvPicPr>
          <p:cNvPr id="4" name="Picture 2" descr="Aanpassing vector icoon">
            <a:extLst>
              <a:ext uri="{FF2B5EF4-FFF2-40B4-BE49-F238E27FC236}">
                <a16:creationId xmlns:a16="http://schemas.microsoft.com/office/drawing/2014/main" id="{08DFAE48-0BC9-040D-AE27-1685DD1A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8" r="65731" b="23412"/>
          <a:stretch/>
        </p:blipFill>
        <p:spPr bwMode="auto">
          <a:xfrm>
            <a:off x="8867274" y="1310181"/>
            <a:ext cx="3116269" cy="29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84697AD-014B-5C50-1C3A-D270D0D8E100}"/>
              </a:ext>
            </a:extLst>
          </p:cNvPr>
          <p:cNvSpPr txBox="1"/>
          <p:nvPr/>
        </p:nvSpPr>
        <p:spPr>
          <a:xfrm>
            <a:off x="510765" y="1983412"/>
            <a:ext cx="81519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Adapting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intervention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needs</a:t>
            </a:r>
            <a:r>
              <a:rPr lang="nl-NL" sz="2400" dirty="0"/>
              <a:t> and </a:t>
            </a:r>
            <a:r>
              <a:rPr lang="nl-NL" sz="2400" dirty="0" err="1"/>
              <a:t>wishes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healthcare</a:t>
            </a:r>
            <a:r>
              <a:rPr lang="nl-NL" sz="2400" dirty="0"/>
              <a:t> providers </a:t>
            </a:r>
            <a:r>
              <a:rPr lang="nl-NL" sz="2400" dirty="0" err="1"/>
              <a:t>involved</a:t>
            </a:r>
            <a:r>
              <a:rPr lang="nl-NL" sz="2400" dirty="0"/>
              <a:t> </a:t>
            </a:r>
            <a:r>
              <a:rPr lang="nl-NL" sz="2400" dirty="0" err="1"/>
              <a:t>increase</a:t>
            </a:r>
            <a:r>
              <a:rPr lang="nl-NL" sz="2400" dirty="0"/>
              <a:t> </a:t>
            </a:r>
            <a:r>
              <a:rPr lang="nl-NL" sz="2400" dirty="0" err="1"/>
              <a:t>satisfaction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intervention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Offering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specific</a:t>
            </a:r>
            <a:r>
              <a:rPr lang="nl-NL" sz="2400" dirty="0"/>
              <a:t> </a:t>
            </a:r>
            <a:r>
              <a:rPr lang="nl-NL" sz="2400" dirty="0" err="1"/>
              <a:t>population</a:t>
            </a:r>
            <a:r>
              <a:rPr lang="nl-NL" sz="2400" dirty="0"/>
              <a:t> </a:t>
            </a:r>
            <a:r>
              <a:rPr lang="nl-NL" sz="2400" dirty="0" err="1"/>
              <a:t>may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beneficial</a:t>
            </a: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6226BB-869E-A2BC-2EFC-B0DC2E20F29E}"/>
              </a:ext>
            </a:extLst>
          </p:cNvPr>
          <p:cNvSpPr txBox="1"/>
          <p:nvPr/>
        </p:nvSpPr>
        <p:spPr>
          <a:xfrm>
            <a:off x="660031" y="4632155"/>
            <a:ext cx="10871937" cy="1846659"/>
          </a:xfrm>
          <a:prstGeom prst="rect">
            <a:avLst/>
          </a:prstGeom>
          <a:solidFill>
            <a:srgbClr val="FFDDD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Living labs: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Round 1: adapted existing interventions to their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Round 2: adapted interventions from round 1 to their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Interventions proved to be adaptable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Choice for a specific population worked well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29994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88502E-1314-6AF2-973F-324EB04B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Drivers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980E4D-154E-CD06-A009-9B69D95C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3" y="1747914"/>
            <a:ext cx="2654424" cy="265442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ACE3EFC-3421-99DA-676B-49BFE3193C2D}"/>
              </a:ext>
            </a:extLst>
          </p:cNvPr>
          <p:cNvSpPr txBox="1"/>
          <p:nvPr/>
        </p:nvSpPr>
        <p:spPr>
          <a:xfrm>
            <a:off x="3284619" y="2431039"/>
            <a:ext cx="82055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Drivers, </a:t>
            </a:r>
            <a:r>
              <a:rPr lang="nl-NL" sz="2200" dirty="0" err="1"/>
              <a:t>such</a:t>
            </a:r>
            <a:r>
              <a:rPr lang="nl-NL" sz="2200" dirty="0"/>
              <a:t> as policy-making </a:t>
            </a:r>
            <a:r>
              <a:rPr lang="nl-NL" sz="2200" dirty="0" err="1"/>
              <a:t>organisations</a:t>
            </a:r>
            <a:r>
              <a:rPr lang="nl-NL" sz="2200" dirty="0"/>
              <a:t> or professional </a:t>
            </a:r>
            <a:r>
              <a:rPr lang="nl-NL" sz="2200" dirty="0" err="1"/>
              <a:t>bodies</a:t>
            </a:r>
            <a:r>
              <a:rPr lang="nl-NL" sz="2200" dirty="0"/>
              <a:t>, </a:t>
            </a:r>
            <a:r>
              <a:rPr lang="nl-NL" sz="2200" dirty="0" err="1"/>
              <a:t>play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important </a:t>
            </a:r>
            <a:r>
              <a:rPr lang="nl-NL" sz="2200" dirty="0" err="1"/>
              <a:t>role</a:t>
            </a:r>
            <a:r>
              <a:rPr lang="nl-NL" sz="2200" dirty="0"/>
              <a:t> in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process</a:t>
            </a:r>
            <a:r>
              <a:rPr lang="nl-NL" sz="2200" dirty="0"/>
              <a:t> of </a:t>
            </a:r>
            <a:r>
              <a:rPr lang="nl-NL" sz="2200" dirty="0" err="1"/>
              <a:t>scale</a:t>
            </a:r>
            <a:r>
              <a:rPr lang="nl-NL" sz="2200" dirty="0"/>
              <a:t>-up.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They</a:t>
            </a:r>
            <a:r>
              <a:rPr lang="nl-NL" sz="2200" dirty="0"/>
              <a:t> are important partners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build</a:t>
            </a:r>
            <a:r>
              <a:rPr lang="nl-NL" sz="2200" dirty="0"/>
              <a:t> support </a:t>
            </a:r>
            <a:r>
              <a:rPr lang="nl-NL" sz="2200" dirty="0" err="1"/>
              <a:t>with</a:t>
            </a:r>
            <a:r>
              <a:rPr lang="nl-NL" sz="2200" dirty="0"/>
              <a:t>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Can</a:t>
            </a:r>
            <a:r>
              <a:rPr lang="nl-NL" sz="2200" dirty="0"/>
              <a:t> </a:t>
            </a:r>
            <a:r>
              <a:rPr lang="nl-NL" sz="2200" dirty="0" err="1"/>
              <a:t>play</a:t>
            </a:r>
            <a:r>
              <a:rPr lang="nl-NL" sz="2200" dirty="0"/>
              <a:t> a </a:t>
            </a:r>
            <a:r>
              <a:rPr lang="nl-NL" sz="2200" dirty="0" err="1"/>
              <a:t>role</a:t>
            </a:r>
            <a:r>
              <a:rPr lang="nl-NL" sz="2200" dirty="0"/>
              <a:t> in </a:t>
            </a:r>
            <a:r>
              <a:rPr lang="nl-NL" sz="2200" dirty="0" err="1"/>
              <a:t>funding</a:t>
            </a:r>
            <a:r>
              <a:rPr lang="nl-NL" sz="2200" dirty="0"/>
              <a:t> </a:t>
            </a:r>
            <a:r>
              <a:rPr lang="nl-NL" sz="2200" dirty="0" err="1"/>
              <a:t>interventions</a:t>
            </a:r>
            <a:r>
              <a:rPr lang="nl-NL" sz="2200" dirty="0"/>
              <a:t> and </a:t>
            </a:r>
            <a:r>
              <a:rPr lang="nl-NL" sz="2200" dirty="0" err="1"/>
              <a:t>ensuring</a:t>
            </a:r>
            <a:r>
              <a:rPr lang="nl-NL" sz="2200" dirty="0"/>
              <a:t> </a:t>
            </a:r>
            <a:r>
              <a:rPr lang="nl-NL" sz="2200" dirty="0" err="1"/>
              <a:t>that</a:t>
            </a:r>
            <a:r>
              <a:rPr lang="nl-NL" sz="2200" dirty="0"/>
              <a:t> </a:t>
            </a:r>
            <a:r>
              <a:rPr lang="nl-NL" sz="2200" dirty="0" err="1"/>
              <a:t>interventions</a:t>
            </a:r>
            <a:r>
              <a:rPr lang="nl-NL" sz="2200" dirty="0"/>
              <a:t> </a:t>
            </a:r>
            <a:r>
              <a:rPr lang="nl-NL" sz="2200" dirty="0" err="1"/>
              <a:t>can</a:t>
            </a:r>
            <a:r>
              <a:rPr lang="nl-NL" sz="2200" dirty="0"/>
              <a:t> continue </a:t>
            </a:r>
            <a:r>
              <a:rPr lang="nl-NL" sz="2200" dirty="0" err="1"/>
              <a:t>after</a:t>
            </a:r>
            <a:r>
              <a:rPr lang="nl-NL" sz="2200" dirty="0"/>
              <a:t> </a:t>
            </a:r>
            <a:r>
              <a:rPr lang="nl-NL" sz="2200" dirty="0" err="1"/>
              <a:t>initial</a:t>
            </a:r>
            <a:r>
              <a:rPr lang="nl-NL" sz="2200" dirty="0"/>
              <a:t> research </a:t>
            </a:r>
            <a:r>
              <a:rPr lang="nl-NL" sz="2200" dirty="0" err="1"/>
              <a:t>funding</a:t>
            </a:r>
            <a:r>
              <a:rPr lang="nl-NL" sz="2200" dirty="0"/>
              <a:t> </a:t>
            </a:r>
            <a:r>
              <a:rPr lang="nl-NL" sz="2200" dirty="0" err="1"/>
              <a:t>ends</a:t>
            </a:r>
            <a:r>
              <a:rPr lang="nl-NL" sz="2200" dirty="0"/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663117-A86C-59E3-B28F-1CCED0D7B101}"/>
              </a:ext>
            </a:extLst>
          </p:cNvPr>
          <p:cNvSpPr txBox="1"/>
          <p:nvPr/>
        </p:nvSpPr>
        <p:spPr>
          <a:xfrm>
            <a:off x="622651" y="4879808"/>
            <a:ext cx="10711095" cy="1354217"/>
          </a:xfrm>
          <a:prstGeom prst="rect">
            <a:avLst/>
          </a:prstGeom>
          <a:solidFill>
            <a:srgbClr val="FFDDD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2200" dirty="0"/>
              <a:t>Living labs: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Support among many organizations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Financial driver is currently still lacking.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However, there see  to come opportunities for reimbursement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695080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D1948F1-90AA-45EB-79A1-76E6EC36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25916" cy="2289175"/>
          </a:xfrm>
        </p:spPr>
        <p:txBody>
          <a:bodyPr/>
          <a:lstStyle/>
          <a:p>
            <a:r>
              <a:rPr lang="en-US" sz="2200" dirty="0"/>
              <a:t>Technical interventions are often relatively simple (electronic reminders, online information)</a:t>
            </a:r>
          </a:p>
          <a:p>
            <a:r>
              <a:rPr lang="en-US" sz="2200" dirty="0"/>
              <a:t>Deployment requires relatively little manpower</a:t>
            </a:r>
          </a:p>
          <a:p>
            <a:r>
              <a:rPr lang="en-US" sz="2200" dirty="0"/>
              <a:t>However, they often require legal, policy or ICT adjustments, which might be a barrier at the start but once implemented can help with scaling up</a:t>
            </a:r>
            <a:endParaRPr lang="nl-NL" sz="2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856E5D-DC6B-AC68-54D9-3B201CD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TECHnical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endParaRPr lang="nl-NL" dirty="0"/>
          </a:p>
        </p:txBody>
      </p:sp>
      <p:pic>
        <p:nvPicPr>
          <p:cNvPr id="4" name="Afbeelding 3" descr="Afbeelding met cirkel, ontwerp, schets, tandwiel&#10;&#10;Automatisch gegenereerde beschrijving">
            <a:extLst>
              <a:ext uri="{FF2B5EF4-FFF2-40B4-BE49-F238E27FC236}">
                <a16:creationId xmlns:a16="http://schemas.microsoft.com/office/drawing/2014/main" id="{37D4E4E8-BDBD-212A-5814-993AAFF2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003" y="1825625"/>
            <a:ext cx="2414797" cy="241479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385585-E5ED-D8EA-1F88-562FFD348FC7}"/>
              </a:ext>
            </a:extLst>
          </p:cNvPr>
          <p:cNvSpPr txBox="1"/>
          <p:nvPr/>
        </p:nvSpPr>
        <p:spPr>
          <a:xfrm>
            <a:off x="838200" y="5010334"/>
            <a:ext cx="10515599" cy="1107996"/>
          </a:xfrm>
          <a:prstGeom prst="rect">
            <a:avLst/>
          </a:prstGeom>
          <a:solidFill>
            <a:srgbClr val="FFDDD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2400" dirty="0"/>
              <a:t>Living labs</a:t>
            </a:r>
          </a:p>
          <a:p>
            <a:r>
              <a:rPr lang="en-US" sz="2400" dirty="0"/>
              <a:t>Caribbean living lab: translation of animation video library into Papiamento major adaptation that required investment, but can now be used by all local pharmacies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1544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6FB3872-80F1-C2BA-3C5C-0C03082D5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451" y="2506662"/>
            <a:ext cx="7381240" cy="435133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nl-NL" dirty="0"/>
              <a:t>Few </a:t>
            </a:r>
            <a:r>
              <a:rPr lang="nl-NL" dirty="0" err="1"/>
              <a:t>interventions</a:t>
            </a:r>
            <a:r>
              <a:rPr lang="nl-NL" dirty="0"/>
              <a:t> are </a:t>
            </a:r>
            <a:r>
              <a:rPr lang="nl-NL" dirty="0" err="1"/>
              <a:t>brought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usual</a:t>
            </a:r>
            <a:r>
              <a:rPr lang="nl-NL" dirty="0"/>
              <a:t> care setting:</a:t>
            </a:r>
          </a:p>
          <a:p>
            <a:r>
              <a:rPr lang="nl-NL" dirty="0" err="1"/>
              <a:t>Interventions</a:t>
            </a:r>
            <a:r>
              <a:rPr lang="nl-NL" dirty="0"/>
              <a:t> </a:t>
            </a:r>
            <a:r>
              <a:rPr lang="nl-NL" dirty="0" err="1"/>
              <a:t>tested</a:t>
            </a:r>
            <a:r>
              <a:rPr lang="nl-NL" dirty="0"/>
              <a:t> in </a:t>
            </a:r>
            <a:r>
              <a:rPr lang="nl-NL" dirty="0" err="1"/>
              <a:t>controlled</a:t>
            </a:r>
            <a:r>
              <a:rPr lang="nl-NL" dirty="0"/>
              <a:t> </a:t>
            </a:r>
            <a:r>
              <a:rPr lang="nl-NL" dirty="0" err="1"/>
              <a:t>settings</a:t>
            </a:r>
            <a:r>
              <a:rPr lang="nl-NL" dirty="0"/>
              <a:t> are </a:t>
            </a:r>
            <a:r>
              <a:rPr lang="nl-NL" dirty="0" err="1"/>
              <a:t>sometimes</a:t>
            </a:r>
            <a:r>
              <a:rPr lang="nl-NL" dirty="0"/>
              <a:t> </a:t>
            </a:r>
            <a:r>
              <a:rPr lang="nl-NL" dirty="0" err="1"/>
              <a:t>too</a:t>
            </a:r>
            <a:r>
              <a:rPr lang="nl-NL" dirty="0"/>
              <a:t> complex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expensive</a:t>
            </a:r>
            <a:endParaRPr lang="nl-NL" dirty="0"/>
          </a:p>
          <a:p>
            <a:r>
              <a:rPr lang="nl-NL" dirty="0"/>
              <a:t>Too </a:t>
            </a:r>
            <a:r>
              <a:rPr lang="nl-NL" dirty="0" err="1"/>
              <a:t>little</a:t>
            </a:r>
            <a:r>
              <a:rPr lang="nl-NL" dirty="0"/>
              <a:t> attention is </a:t>
            </a:r>
            <a:r>
              <a:rPr lang="nl-NL" dirty="0" err="1"/>
              <a:t>paid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sustainability</a:t>
            </a:r>
            <a:r>
              <a:rPr lang="nl-NL" dirty="0"/>
              <a:t> in </a:t>
            </a:r>
            <a:r>
              <a:rPr lang="nl-NL" dirty="0" err="1"/>
              <a:t>usual</a:t>
            </a:r>
            <a:r>
              <a:rPr lang="nl-NL" dirty="0"/>
              <a:t> care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2F67E3-CB58-ACC4-32F3-BA7D9E9D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243" y="2380097"/>
            <a:ext cx="3888306" cy="3888306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6708F77-5AA9-FB5D-1249-AFB335F2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184638"/>
            <a:ext cx="10515600" cy="71022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Why a living lab study?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461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CAA0C0-5E04-F213-F1BE-DAF2F3EB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Stakeholder </a:t>
            </a:r>
            <a:r>
              <a:rPr lang="nl-NL" dirty="0" err="1"/>
              <a:t>involvement</a:t>
            </a:r>
            <a:endParaRPr lang="nl-NL" dirty="0"/>
          </a:p>
        </p:txBody>
      </p:sp>
      <p:pic>
        <p:nvPicPr>
          <p:cNvPr id="4" name="Afbeelding 3" descr="Afbeelding met Graphics, Lettertype, ontwerp, typografie&#10;&#10;Automatisch gegenereerde beschrijving">
            <a:extLst>
              <a:ext uri="{FF2B5EF4-FFF2-40B4-BE49-F238E27FC236}">
                <a16:creationId xmlns:a16="http://schemas.microsoft.com/office/drawing/2014/main" id="{40BB6BFE-2CE1-2BAC-69CF-AFA9BE7FA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" y="1778968"/>
            <a:ext cx="1650032" cy="16500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0F57BB-9B26-3D13-0EB5-3E42B7328328}"/>
              </a:ext>
            </a:extLst>
          </p:cNvPr>
          <p:cNvSpPr txBox="1"/>
          <p:nvPr/>
        </p:nvSpPr>
        <p:spPr>
          <a:xfrm>
            <a:off x="2980823" y="1674674"/>
            <a:ext cx="84732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Different stakeholders </a:t>
            </a:r>
            <a:r>
              <a:rPr lang="nl-NL" sz="2200" dirty="0" err="1"/>
              <a:t>play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important </a:t>
            </a:r>
            <a:r>
              <a:rPr lang="nl-NL" sz="2200" dirty="0" err="1"/>
              <a:t>role</a:t>
            </a:r>
            <a:r>
              <a:rPr lang="nl-NL" sz="2200" dirty="0"/>
              <a:t> in </a:t>
            </a:r>
            <a:r>
              <a:rPr lang="nl-NL" sz="2200" dirty="0" err="1"/>
              <a:t>upscaling</a:t>
            </a:r>
            <a:r>
              <a:rPr lang="nl-NL" sz="2200" dirty="0"/>
              <a:t>. Stakeholder analysis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err="1"/>
              <a:t>Creating</a:t>
            </a:r>
            <a:r>
              <a:rPr lang="nl-NL" sz="2200" dirty="0"/>
              <a:t> support </a:t>
            </a:r>
            <a:r>
              <a:rPr lang="nl-NL" sz="2200" dirty="0" err="1"/>
              <a:t>from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start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Information on </a:t>
            </a:r>
            <a:r>
              <a:rPr lang="nl-NL" sz="2200" dirty="0" err="1"/>
              <a:t>strengths</a:t>
            </a:r>
            <a:r>
              <a:rPr lang="nl-NL" sz="2200" dirty="0"/>
              <a:t> and </a:t>
            </a:r>
            <a:r>
              <a:rPr lang="nl-NL" sz="2200" dirty="0" err="1"/>
              <a:t>limitations</a:t>
            </a:r>
            <a:r>
              <a:rPr lang="nl-NL" sz="2200" dirty="0"/>
              <a:t> of </a:t>
            </a:r>
            <a:r>
              <a:rPr lang="nl-NL" sz="2200" dirty="0" err="1"/>
              <a:t>intervention</a:t>
            </a:r>
            <a:r>
              <a:rPr lang="nl-NL" sz="2200" dirty="0"/>
              <a:t> in </a:t>
            </a:r>
            <a:r>
              <a:rPr lang="nl-NL" sz="2200" dirty="0" err="1"/>
              <a:t>specific</a:t>
            </a:r>
            <a:r>
              <a:rPr lang="nl-NL" sz="2200" dirty="0"/>
              <a:t> setting, data on (</a:t>
            </a:r>
            <a:r>
              <a:rPr lang="nl-NL" sz="2200" dirty="0" err="1"/>
              <a:t>cost</a:t>
            </a:r>
            <a:r>
              <a:rPr lang="nl-NL" sz="2200" dirty="0"/>
              <a:t>) </a:t>
            </a:r>
            <a:r>
              <a:rPr lang="nl-NL" sz="2200" dirty="0" err="1"/>
              <a:t>effectiveness</a:t>
            </a:r>
            <a:r>
              <a:rPr lang="nl-NL" sz="2200" dirty="0"/>
              <a:t> and data on </a:t>
            </a:r>
            <a:r>
              <a:rPr lang="nl-NL" sz="2200" dirty="0" err="1"/>
              <a:t>intervention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relevant for stakeholders </a:t>
            </a:r>
            <a:r>
              <a:rPr lang="nl-NL" sz="2200" dirty="0" err="1"/>
              <a:t>to</a:t>
            </a:r>
            <a:r>
              <a:rPr lang="nl-NL" sz="2200" dirty="0"/>
              <a:t> make </a:t>
            </a:r>
            <a:r>
              <a:rPr lang="nl-NL" sz="2200" dirty="0" err="1"/>
              <a:t>decisions</a:t>
            </a:r>
            <a:r>
              <a:rPr lang="nl-NL" sz="2200" dirty="0"/>
              <a:t> on </a:t>
            </a:r>
            <a:r>
              <a:rPr lang="nl-NL" sz="2200" dirty="0" err="1"/>
              <a:t>upscaling</a:t>
            </a:r>
            <a:r>
              <a:rPr lang="nl-NL" sz="2200" dirty="0"/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195EDC-EC8A-8AF2-84E4-A24583E6E282}"/>
              </a:ext>
            </a:extLst>
          </p:cNvPr>
          <p:cNvSpPr txBox="1"/>
          <p:nvPr/>
        </p:nvSpPr>
        <p:spPr>
          <a:xfrm>
            <a:off x="709863" y="4509914"/>
            <a:ext cx="10628676" cy="1107996"/>
          </a:xfrm>
          <a:prstGeom prst="rect">
            <a:avLst/>
          </a:prstGeom>
          <a:solidFill>
            <a:srgbClr val="FFDDD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2400" dirty="0"/>
              <a:t>Living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Did</a:t>
            </a:r>
            <a:r>
              <a:rPr lang="nl-NL" sz="2400" dirty="0"/>
              <a:t> stakeholder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Health </a:t>
            </a:r>
            <a:r>
              <a:rPr lang="nl-NL" sz="2400" dirty="0" err="1"/>
              <a:t>insurers</a:t>
            </a:r>
            <a:r>
              <a:rPr lang="nl-NL" sz="2400" dirty="0"/>
              <a:t> are </a:t>
            </a:r>
            <a:r>
              <a:rPr lang="nl-NL" sz="2400" dirty="0" err="1"/>
              <a:t>not</a:t>
            </a:r>
            <a:r>
              <a:rPr lang="nl-NL" sz="2400" dirty="0"/>
              <a:t> easy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involve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69930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474912-0D5D-E1A1-6216-B1AA54F4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livings labs do on </a:t>
            </a:r>
            <a:r>
              <a:rPr lang="nl-NL" dirty="0" err="1"/>
              <a:t>scalability</a:t>
            </a:r>
            <a:r>
              <a:rPr lang="nl-NL" dirty="0"/>
              <a:t>?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87A69A42-64FC-878A-0DB9-5DD99A5FC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68098"/>
              </p:ext>
            </p:extLst>
          </p:nvPr>
        </p:nvGraphicFramePr>
        <p:xfrm>
          <a:off x="264693" y="1432560"/>
          <a:ext cx="11129211" cy="450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7264">
                  <a:extLst>
                    <a:ext uri="{9D8B030D-6E8A-4147-A177-3AD203B41FA5}">
                      <a16:colId xmlns:a16="http://schemas.microsoft.com/office/drawing/2014/main" val="1207826192"/>
                    </a:ext>
                  </a:extLst>
                </a:gridCol>
                <a:gridCol w="1551947">
                  <a:extLst>
                    <a:ext uri="{9D8B030D-6E8A-4147-A177-3AD203B41FA5}">
                      <a16:colId xmlns:a16="http://schemas.microsoft.com/office/drawing/2014/main" val="560200456"/>
                    </a:ext>
                  </a:extLst>
                </a:gridCol>
              </a:tblGrid>
              <a:tr h="906808">
                <a:tc>
                  <a:txBody>
                    <a:bodyPr/>
                    <a:lstStyle/>
                    <a:p>
                      <a:r>
                        <a:rPr lang="nl-NL" sz="2200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dirty="0" err="1"/>
                        <a:t>Scalability</a:t>
                      </a:r>
                      <a:endParaRPr lang="nl-N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52104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 err="1"/>
                        <a:t>Complexity</a:t>
                      </a:r>
                      <a:r>
                        <a:rPr lang="nl-NL" sz="2200" dirty="0"/>
                        <a:t>: </a:t>
                      </a:r>
                      <a:r>
                        <a:rPr lang="nl-NL" sz="2200" dirty="0" err="1"/>
                        <a:t>Relatively</a:t>
                      </a:r>
                      <a:r>
                        <a:rPr lang="nl-NL" sz="2200" dirty="0"/>
                        <a:t> easy </a:t>
                      </a:r>
                      <a:r>
                        <a:rPr lang="nl-NL" sz="2200" dirty="0" err="1"/>
                        <a:t>interventions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206393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r>
                        <a:rPr lang="nl-NL" sz="2200" dirty="0"/>
                        <a:t>Training: intensive, well </a:t>
                      </a:r>
                      <a:r>
                        <a:rPr lang="nl-NL" sz="2200" dirty="0" err="1"/>
                        <a:t>appreciated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trainings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66653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r>
                        <a:rPr lang="nl-NL" sz="2200" dirty="0" err="1"/>
                        <a:t>Customization</a:t>
                      </a:r>
                      <a:r>
                        <a:rPr lang="nl-NL" sz="2200" dirty="0"/>
                        <a:t>: </a:t>
                      </a:r>
                      <a:r>
                        <a:rPr lang="nl-NL" sz="2200" dirty="0" err="1"/>
                        <a:t>interventions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that</a:t>
                      </a:r>
                      <a:r>
                        <a:rPr lang="nl-NL" sz="2200" dirty="0"/>
                        <a:t> are well </a:t>
                      </a:r>
                      <a:r>
                        <a:rPr lang="nl-NL" sz="2200" dirty="0" err="1"/>
                        <a:t>adaptable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to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the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local</a:t>
                      </a:r>
                      <a:r>
                        <a:rPr lang="nl-NL" sz="2200" dirty="0"/>
                        <a:t>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327614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r>
                        <a:rPr lang="nl-NL" sz="2200" dirty="0"/>
                        <a:t>Drivers of </a:t>
                      </a:r>
                      <a:r>
                        <a:rPr lang="nl-NL" sz="2200" dirty="0" err="1"/>
                        <a:t>intervention</a:t>
                      </a:r>
                      <a:r>
                        <a:rPr lang="nl-NL" sz="2200" dirty="0"/>
                        <a:t>:  financial drivers are </a:t>
                      </a:r>
                      <a:r>
                        <a:rPr lang="nl-NL" sz="2200" dirty="0" err="1"/>
                        <a:t>still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lacking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19346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r>
                        <a:rPr lang="nl-NL" sz="2200" dirty="0"/>
                        <a:t>Technical </a:t>
                      </a:r>
                      <a:r>
                        <a:rPr lang="nl-NL" sz="2200" dirty="0" err="1"/>
                        <a:t>interventions</a:t>
                      </a:r>
                      <a:r>
                        <a:rPr lang="nl-NL" sz="2200" dirty="0"/>
                        <a:t>: </a:t>
                      </a:r>
                      <a:r>
                        <a:rPr lang="nl-NL" sz="2200" dirty="0" err="1"/>
                        <a:t>little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technical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interventions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65783"/>
                  </a:ext>
                </a:extLst>
              </a:tr>
              <a:tr h="906808">
                <a:tc>
                  <a:txBody>
                    <a:bodyPr/>
                    <a:lstStyle/>
                    <a:p>
                      <a:r>
                        <a:rPr lang="nl-NL" sz="2200" dirty="0"/>
                        <a:t>Stakeholder </a:t>
                      </a:r>
                      <a:r>
                        <a:rPr lang="nl-NL" sz="2200" dirty="0" err="1"/>
                        <a:t>involvement</a:t>
                      </a:r>
                      <a:r>
                        <a:rPr lang="nl-NL" sz="2200" dirty="0"/>
                        <a:t>: stakeholder analyses, support but health </a:t>
                      </a:r>
                      <a:r>
                        <a:rPr lang="nl-NL" sz="2200" dirty="0" err="1"/>
                        <a:t>insurers</a:t>
                      </a:r>
                      <a:r>
                        <a:rPr lang="nl-NL" sz="2200" dirty="0"/>
                        <a:t> hard </a:t>
                      </a:r>
                      <a:r>
                        <a:rPr lang="nl-NL" sz="2200" dirty="0" err="1"/>
                        <a:t>to</a:t>
                      </a:r>
                      <a:r>
                        <a:rPr lang="nl-NL" sz="2200" dirty="0"/>
                        <a:t> </a:t>
                      </a:r>
                      <a:r>
                        <a:rPr lang="nl-NL" sz="2200" dirty="0" err="1"/>
                        <a:t>involve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/>
                        <a:t>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6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351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DA1352B-9E2C-E2CD-F8C2-572165CC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530"/>
            <a:ext cx="10515600" cy="4351338"/>
          </a:xfrm>
        </p:spPr>
        <p:txBody>
          <a:bodyPr/>
          <a:lstStyle/>
          <a:p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medication</a:t>
            </a:r>
            <a:r>
              <a:rPr lang="nl-NL" dirty="0"/>
              <a:t> </a:t>
            </a:r>
            <a:r>
              <a:rPr lang="nl-NL" dirty="0" err="1"/>
              <a:t>consultation</a:t>
            </a:r>
            <a:r>
              <a:rPr lang="nl-NL" dirty="0"/>
              <a:t> (AMC):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consultation</a:t>
            </a:r>
            <a:r>
              <a:rPr lang="nl-NL" dirty="0"/>
              <a:t> of </a:t>
            </a:r>
            <a:r>
              <a:rPr lang="nl-NL" dirty="0" err="1"/>
              <a:t>about</a:t>
            </a:r>
            <a:r>
              <a:rPr lang="nl-NL" dirty="0"/>
              <a:t> 15-20 minutes </a:t>
            </a:r>
            <a:r>
              <a:rPr lang="nl-NL" dirty="0" err="1"/>
              <a:t>with</a:t>
            </a:r>
            <a:r>
              <a:rPr lang="nl-NL" dirty="0"/>
              <a:t> (</a:t>
            </a:r>
            <a:r>
              <a:rPr lang="nl-NL" dirty="0" err="1"/>
              <a:t>all</a:t>
            </a:r>
            <a:r>
              <a:rPr lang="nl-NL" dirty="0"/>
              <a:t>)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medication</a:t>
            </a:r>
            <a:r>
              <a:rPr lang="nl-NL" dirty="0"/>
              <a:t> users, </a:t>
            </a:r>
            <a:r>
              <a:rPr lang="nl-NL" dirty="0" err="1"/>
              <a:t>proactive</a:t>
            </a:r>
            <a:r>
              <a:rPr lang="nl-NL" dirty="0"/>
              <a:t>, </a:t>
            </a:r>
            <a:r>
              <a:rPr lang="nl-NL" dirty="0" err="1"/>
              <a:t>to</a:t>
            </a:r>
            <a:r>
              <a:rPr lang="nl-NL" dirty="0"/>
              <a:t> discover </a:t>
            </a:r>
            <a:r>
              <a:rPr lang="nl-NL" dirty="0" err="1"/>
              <a:t>medication-related</a:t>
            </a:r>
            <a:r>
              <a:rPr lang="nl-NL" dirty="0"/>
              <a:t> </a:t>
            </a:r>
            <a:r>
              <a:rPr lang="nl-NL" dirty="0" err="1"/>
              <a:t>problems</a:t>
            </a:r>
            <a:endParaRPr lang="nl-NL" dirty="0"/>
          </a:p>
          <a:p>
            <a:r>
              <a:rPr lang="nl-NL" dirty="0" err="1"/>
              <a:t>Implemented</a:t>
            </a:r>
            <a:r>
              <a:rPr lang="nl-NL" dirty="0"/>
              <a:t> in </a:t>
            </a:r>
            <a:r>
              <a:rPr lang="nl-NL" dirty="0" err="1"/>
              <a:t>three</a:t>
            </a:r>
            <a:r>
              <a:rPr lang="nl-NL" dirty="0"/>
              <a:t> living labs:</a:t>
            </a:r>
          </a:p>
          <a:p>
            <a:pPr lvl="1"/>
            <a:r>
              <a:rPr lang="nl-NL" dirty="0"/>
              <a:t>Amersfoort: initiator</a:t>
            </a:r>
          </a:p>
          <a:p>
            <a:pPr lvl="1"/>
            <a:r>
              <a:rPr lang="nl-NL" dirty="0"/>
              <a:t>Leiden/Vleuten</a:t>
            </a:r>
          </a:p>
          <a:p>
            <a:pPr lvl="1"/>
            <a:r>
              <a:rPr lang="nl-NL" dirty="0"/>
              <a:t>Friesland</a:t>
            </a:r>
          </a:p>
          <a:p>
            <a:r>
              <a:rPr lang="nl-NL" dirty="0"/>
              <a:t>Over 6000 </a:t>
            </a:r>
            <a:r>
              <a:rPr lang="nl-NL" dirty="0" err="1"/>
              <a:t>patients</a:t>
            </a:r>
            <a:r>
              <a:rPr lang="nl-NL" dirty="0"/>
              <a:t> have </a:t>
            </a:r>
            <a:r>
              <a:rPr lang="nl-NL" dirty="0" err="1"/>
              <a:t>received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AMC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07F220-7EF3-7F13-5B46-8B323B39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First </a:t>
            </a:r>
            <a:r>
              <a:rPr lang="nl-NL" dirty="0" err="1"/>
              <a:t>successes</a:t>
            </a:r>
            <a:r>
              <a:rPr lang="nl-NL" dirty="0"/>
              <a:t> in </a:t>
            </a:r>
            <a:r>
              <a:rPr lang="nl-NL" dirty="0" err="1"/>
              <a:t>upscaling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28B4880-4327-DD8B-7AD1-2845D52B98C3}"/>
              </a:ext>
            </a:extLst>
          </p:cNvPr>
          <p:cNvSpPr txBox="1"/>
          <p:nvPr/>
        </p:nvSpPr>
        <p:spPr>
          <a:xfrm>
            <a:off x="838200" y="5956202"/>
            <a:ext cx="61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Het Jaargesprek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27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DA1352B-9E2C-E2CD-F8C2-572165CC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73" y="1386526"/>
            <a:ext cx="11145252" cy="2325270"/>
          </a:xfrm>
        </p:spPr>
        <p:txBody>
          <a:bodyPr/>
          <a:lstStyle/>
          <a:p>
            <a:r>
              <a:rPr lang="nl-NL" sz="2400" dirty="0" err="1"/>
              <a:t>Numerous</a:t>
            </a:r>
            <a:r>
              <a:rPr lang="nl-NL" sz="2400" dirty="0"/>
              <a:t> </a:t>
            </a:r>
            <a:r>
              <a:rPr lang="nl-NL" sz="2400" dirty="0" err="1"/>
              <a:t>other</a:t>
            </a:r>
            <a:r>
              <a:rPr lang="nl-NL" sz="2400" dirty="0"/>
              <a:t> </a:t>
            </a:r>
            <a:r>
              <a:rPr lang="nl-NL" sz="2400" dirty="0" err="1"/>
              <a:t>pharmacies</a:t>
            </a:r>
            <a:r>
              <a:rPr lang="nl-NL" sz="2400" dirty="0"/>
              <a:t> are </a:t>
            </a:r>
            <a:r>
              <a:rPr lang="nl-NL" sz="2400" dirty="0" err="1"/>
              <a:t>interested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implement</a:t>
            </a:r>
            <a:r>
              <a:rPr lang="nl-NL" sz="2400" dirty="0"/>
              <a:t>/have </a:t>
            </a:r>
            <a:r>
              <a:rPr lang="nl-NL" sz="2400" dirty="0" err="1"/>
              <a:t>started</a:t>
            </a:r>
            <a:endParaRPr lang="nl-NL" sz="2400" dirty="0"/>
          </a:p>
          <a:p>
            <a:r>
              <a:rPr lang="nl-NL" sz="2400" dirty="0" err="1"/>
              <a:t>Toolbox</a:t>
            </a:r>
            <a:r>
              <a:rPr lang="nl-NL" sz="2400" dirty="0"/>
              <a:t> for </a:t>
            </a:r>
            <a:r>
              <a:rPr lang="nl-NL" sz="2400" dirty="0" err="1"/>
              <a:t>upscaling</a:t>
            </a:r>
            <a:r>
              <a:rPr lang="nl-NL" sz="2400" dirty="0"/>
              <a:t> (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3 living labs &amp; Make-It </a:t>
            </a:r>
            <a:r>
              <a:rPr lang="nl-NL" sz="2400" dirty="0" err="1"/>
              <a:t>representative</a:t>
            </a:r>
            <a:r>
              <a:rPr lang="nl-NL" sz="2400" dirty="0"/>
              <a:t>)</a:t>
            </a:r>
          </a:p>
          <a:p>
            <a:r>
              <a:rPr lang="nl-NL" sz="2400" dirty="0"/>
              <a:t>The </a:t>
            </a:r>
            <a:r>
              <a:rPr lang="nl-NL" sz="2400" dirty="0" err="1"/>
              <a:t>Ministry</a:t>
            </a:r>
            <a:r>
              <a:rPr lang="nl-NL" sz="2400" dirty="0"/>
              <a:t> of health has </a:t>
            </a:r>
            <a:r>
              <a:rPr lang="nl-NL" sz="2400" dirty="0" err="1"/>
              <a:t>asked</a:t>
            </a:r>
            <a:r>
              <a:rPr lang="nl-NL" sz="2400" dirty="0"/>
              <a:t> KNMP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develop</a:t>
            </a:r>
            <a:r>
              <a:rPr lang="nl-NL" sz="2400" dirty="0"/>
              <a:t> a manual</a:t>
            </a:r>
          </a:p>
          <a:p>
            <a:r>
              <a:rPr lang="nl-NL" sz="2400" dirty="0" err="1"/>
              <a:t>Reimbursement</a:t>
            </a:r>
            <a:r>
              <a:rPr lang="nl-NL" sz="2400" dirty="0"/>
              <a:t> </a:t>
            </a:r>
            <a:r>
              <a:rPr lang="nl-NL" sz="2400" dirty="0" err="1"/>
              <a:t>discussions</a:t>
            </a:r>
            <a:r>
              <a:rPr lang="nl-NL" sz="2400" dirty="0"/>
              <a:t> are </a:t>
            </a:r>
            <a:r>
              <a:rPr lang="nl-NL" sz="2400" dirty="0" err="1"/>
              <a:t>going</a:t>
            </a:r>
            <a:r>
              <a:rPr lang="nl-NL" sz="2400" dirty="0"/>
              <a:t> 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07F220-7EF3-7F13-5B46-8B323B39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First </a:t>
            </a:r>
            <a:r>
              <a:rPr lang="nl-NL" dirty="0" err="1"/>
              <a:t>successes</a:t>
            </a:r>
            <a:r>
              <a:rPr lang="nl-NL" dirty="0"/>
              <a:t> in </a:t>
            </a:r>
            <a:r>
              <a:rPr lang="nl-NL" dirty="0" err="1"/>
              <a:t>upscaling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4FFEB7-D4F4-EA5D-0DB4-14909A7DC8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86" t="36667" r="7434" b="19824"/>
          <a:stretch/>
        </p:blipFill>
        <p:spPr>
          <a:xfrm>
            <a:off x="615615" y="3754129"/>
            <a:ext cx="10238873" cy="2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8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C2E930A-EE6F-EBD7-63C2-DC6069A30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nl-NL" dirty="0" err="1"/>
              <a:t>Scalability</a:t>
            </a:r>
            <a:r>
              <a:rPr lang="nl-NL" dirty="0"/>
              <a:t> of </a:t>
            </a:r>
            <a:r>
              <a:rPr lang="nl-NL" dirty="0" err="1"/>
              <a:t>medication</a:t>
            </a:r>
            <a:r>
              <a:rPr lang="nl-NL" dirty="0"/>
              <a:t> </a:t>
            </a:r>
            <a:r>
              <a:rPr lang="nl-NL" dirty="0" err="1"/>
              <a:t>adherence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r>
              <a:rPr lang="nl-NL" dirty="0"/>
              <a:t> is a </a:t>
            </a:r>
            <a:r>
              <a:rPr lang="nl-NL" dirty="0" err="1"/>
              <a:t>challenge</a:t>
            </a:r>
            <a:endParaRPr lang="nl-NL" dirty="0"/>
          </a:p>
          <a:p>
            <a:r>
              <a:rPr lang="nl-NL" dirty="0" err="1"/>
              <a:t>Still</a:t>
            </a:r>
            <a:r>
              <a:rPr lang="nl-NL" dirty="0"/>
              <a:t>, </a:t>
            </a:r>
            <a:r>
              <a:rPr lang="nl-NL" dirty="0" err="1"/>
              <a:t>step-by-step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programs like </a:t>
            </a:r>
            <a:r>
              <a:rPr lang="nl-NL" dirty="0" err="1"/>
              <a:t>the</a:t>
            </a:r>
            <a:r>
              <a:rPr lang="nl-NL" dirty="0"/>
              <a:t> (Make-It) living lab approach </a:t>
            </a:r>
            <a:r>
              <a:rPr lang="nl-NL" dirty="0" err="1"/>
              <a:t>lay</a:t>
            </a:r>
            <a:r>
              <a:rPr lang="nl-NL" dirty="0"/>
              <a:t> a </a:t>
            </a:r>
            <a:r>
              <a:rPr lang="nl-NL" dirty="0" err="1"/>
              <a:t>ground</a:t>
            </a:r>
            <a:r>
              <a:rPr lang="nl-NL" dirty="0"/>
              <a:t> for </a:t>
            </a:r>
            <a:r>
              <a:rPr lang="nl-NL" dirty="0" err="1"/>
              <a:t>widescale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of </a:t>
            </a:r>
            <a:r>
              <a:rPr lang="nl-NL" dirty="0" err="1"/>
              <a:t>relatively</a:t>
            </a:r>
            <a:r>
              <a:rPr lang="nl-NL" dirty="0"/>
              <a:t> </a:t>
            </a:r>
            <a:r>
              <a:rPr lang="nl-NL" dirty="0" err="1"/>
              <a:t>simple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endParaRPr lang="nl-NL" dirty="0"/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E09477-6E55-127E-8B33-433D0B67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2989" y="1958720"/>
            <a:ext cx="5181600" cy="29405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A8D8465-3B06-A6F0-0A61-F349D18C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184638"/>
            <a:ext cx="10515600" cy="710223"/>
          </a:xfrm>
        </p:spPr>
        <p:txBody>
          <a:bodyPr wrap="square" anchor="ctr">
            <a:normAutofit/>
          </a:bodyPr>
          <a:lstStyle/>
          <a:p>
            <a:r>
              <a:rPr lang="nl-NL" dirty="0" err="1"/>
              <a:t>Conclusion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3845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609176-EE2A-4531-97DA-30534FE9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Contact: https://makeitconsortium.nl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9F9FA41-7055-474A-95C3-1140D945B524}"/>
              </a:ext>
            </a:extLst>
          </p:cNvPr>
          <p:cNvSpPr txBox="1"/>
          <p:nvPr/>
        </p:nvSpPr>
        <p:spPr>
          <a:xfrm>
            <a:off x="707415" y="4750938"/>
            <a:ext cx="4711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11869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m.vervloet@nivel.nl</a:t>
            </a:r>
            <a:endParaRPr lang="nl-NL" sz="2400" dirty="0">
              <a:solidFill>
                <a:srgbClr val="118690"/>
              </a:solidFill>
            </a:endParaRPr>
          </a:p>
          <a:p>
            <a:endParaRPr lang="nl-NL" sz="2400" dirty="0">
              <a:solidFill>
                <a:srgbClr val="118690"/>
              </a:solidFill>
            </a:endParaRPr>
          </a:p>
          <a:p>
            <a:r>
              <a:rPr lang="nl-NL" sz="2400" dirty="0">
                <a:solidFill>
                  <a:srgbClr val="11869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c.vandesteeg@sirstevenshof.nl</a:t>
            </a:r>
            <a:r>
              <a:rPr lang="nl-NL" sz="2400" dirty="0">
                <a:solidFill>
                  <a:srgbClr val="118690"/>
                </a:solidFill>
              </a:rPr>
              <a:t> </a:t>
            </a:r>
          </a:p>
          <a:p>
            <a:endParaRPr lang="nl-NL" sz="2400" dirty="0">
              <a:solidFill>
                <a:srgbClr val="11869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400" dirty="0">
                <a:solidFill>
                  <a:srgbClr val="11869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l.vandijk@nivel.nl</a:t>
            </a:r>
            <a:endParaRPr lang="nl-NL" sz="2400" dirty="0">
              <a:solidFill>
                <a:srgbClr val="118690"/>
              </a:solidFill>
            </a:endParaRPr>
          </a:p>
          <a:p>
            <a:endParaRPr lang="nl-NL" sz="2400" dirty="0">
              <a:solidFill>
                <a:srgbClr val="11869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BE9A83-8E8D-4CE8-9357-82EEB2C90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303" y="1408208"/>
            <a:ext cx="3118349" cy="313724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B31B34A-8FAB-4616-A27E-7C305C77B88D}"/>
              </a:ext>
            </a:extLst>
          </p:cNvPr>
          <p:cNvSpPr txBox="1"/>
          <p:nvPr/>
        </p:nvSpPr>
        <p:spPr>
          <a:xfrm>
            <a:off x="8935720" y="4486397"/>
            <a:ext cx="183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Kennissynthese (Dutch)</a:t>
            </a:r>
          </a:p>
        </p:txBody>
      </p:sp>
      <p:pic>
        <p:nvPicPr>
          <p:cNvPr id="9" name="Afbeelding 2">
            <a:hlinkClick r:id="rId6"/>
            <a:extLst>
              <a:ext uri="{FF2B5EF4-FFF2-40B4-BE49-F238E27FC236}">
                <a16:creationId xmlns:a16="http://schemas.microsoft.com/office/drawing/2014/main" id="{D412FEC1-06FD-60EC-441D-DCDBC4DE7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 r="2084" b="4649"/>
          <a:stretch>
            <a:fillRect/>
          </a:stretch>
        </p:blipFill>
        <p:spPr bwMode="auto">
          <a:xfrm>
            <a:off x="707415" y="1331008"/>
            <a:ext cx="6444144" cy="304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9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64F394-AD32-A7A4-F2FA-E2B34042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Living Labs </a:t>
            </a:r>
            <a:r>
              <a:rPr lang="nl-NL" dirty="0" err="1"/>
              <a:t>adherence</a:t>
            </a:r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0DDBC09-327E-45CA-565E-016937C56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5" t="10097" r="7893" b="15345"/>
          <a:stretch/>
        </p:blipFill>
        <p:spPr>
          <a:xfrm>
            <a:off x="5905238" y="1051560"/>
            <a:ext cx="6286762" cy="310835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F6109B6-CCF2-A428-412B-347A82D06C60}"/>
              </a:ext>
            </a:extLst>
          </p:cNvPr>
          <p:cNvSpPr/>
          <p:nvPr/>
        </p:nvSpPr>
        <p:spPr>
          <a:xfrm>
            <a:off x="354330" y="2030188"/>
            <a:ext cx="5639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(National) </a:t>
            </a:r>
            <a:r>
              <a:rPr lang="nl-NL" sz="2400" dirty="0" err="1"/>
              <a:t>implementation</a:t>
            </a:r>
            <a:r>
              <a:rPr lang="nl-NL" sz="2400" dirty="0"/>
              <a:t> program for </a:t>
            </a:r>
            <a:r>
              <a:rPr lang="nl-NL" sz="2400" dirty="0" err="1"/>
              <a:t>medication</a:t>
            </a:r>
            <a:r>
              <a:rPr lang="nl-NL" sz="2400" dirty="0"/>
              <a:t> </a:t>
            </a:r>
            <a:r>
              <a:rPr lang="nl-NL" sz="2400" dirty="0" err="1"/>
              <a:t>adherence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8 living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 </a:t>
            </a:r>
            <a:r>
              <a:rPr lang="nl-NL" sz="2400" dirty="0" err="1"/>
              <a:t>knowledge</a:t>
            </a:r>
            <a:r>
              <a:rPr lang="nl-NL" sz="2400" dirty="0"/>
              <a:t> consortium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377954-53C4-3482-D9F6-655AAD575CD0}"/>
              </a:ext>
            </a:extLst>
          </p:cNvPr>
          <p:cNvSpPr txBox="1"/>
          <p:nvPr/>
        </p:nvSpPr>
        <p:spPr>
          <a:xfrm>
            <a:off x="0" y="4919186"/>
            <a:ext cx="12192000" cy="1015663"/>
          </a:xfrm>
          <a:prstGeom prst="rect">
            <a:avLst/>
          </a:prstGeom>
          <a:solidFill>
            <a:srgbClr val="FFCDD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Living labs: an open innovation ecosystem based on a systematic user co-creation approach, integrating research and innovation processes in </a:t>
            </a:r>
            <a:r>
              <a:rPr lang="en-US" sz="2000" b="1" u="sng" dirty="0"/>
              <a:t>real-life</a:t>
            </a:r>
            <a:r>
              <a:rPr lang="en-US" sz="2000" dirty="0"/>
              <a:t> communities and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real-life environment is needed for innovative solutions that can survive in the complexities of real life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205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D4F888E-A76B-4745-B5F3-6030688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71" y="1566894"/>
            <a:ext cx="10515600" cy="4351338"/>
          </a:xfrm>
        </p:spPr>
        <p:txBody>
          <a:bodyPr/>
          <a:lstStyle/>
          <a:p>
            <a:r>
              <a:rPr lang="nl-NL" b="1" dirty="0">
                <a:solidFill>
                  <a:srgbClr val="118690"/>
                </a:solidFill>
              </a:rPr>
              <a:t>Liset van Dijk, Marcia Vervloet</a:t>
            </a:r>
          </a:p>
          <a:p>
            <a:r>
              <a:rPr lang="nl-NL" dirty="0"/>
              <a:t>Marle Gemmeke</a:t>
            </a:r>
            <a:endParaRPr lang="nl-NL" dirty="0">
              <a:highlight>
                <a:srgbClr val="FFFF00"/>
              </a:highlight>
            </a:endParaRPr>
          </a:p>
          <a:p>
            <a:r>
              <a:rPr lang="nl-NL" dirty="0"/>
              <a:t>Rob Heerdink, Ruby Janssen</a:t>
            </a:r>
          </a:p>
          <a:p>
            <a:r>
              <a:rPr lang="nl-NL" dirty="0"/>
              <a:t>Jacqueline Hugtenburg</a:t>
            </a:r>
          </a:p>
          <a:p>
            <a:r>
              <a:rPr lang="nl-NL" dirty="0"/>
              <a:t>Charlotte Bekker, Bart van den Bemt, Mirthe Oude Lansink</a:t>
            </a:r>
          </a:p>
          <a:p>
            <a:r>
              <a:rPr lang="nl-NL" dirty="0"/>
              <a:t>Menno van Woerkom</a:t>
            </a:r>
          </a:p>
          <a:p>
            <a:r>
              <a:rPr lang="nl-NL" b="1" dirty="0">
                <a:solidFill>
                  <a:srgbClr val="118690"/>
                </a:solidFill>
              </a:rPr>
              <a:t>Caroline van de Steeg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Funded</a:t>
            </a:r>
            <a:r>
              <a:rPr lang="nl-NL" dirty="0"/>
              <a:t> </a:t>
            </a:r>
            <a:r>
              <a:rPr lang="nl-NL" dirty="0" err="1"/>
              <a:t>by</a:t>
            </a:r>
            <a:endParaRPr lang="nl-NL" dirty="0"/>
          </a:p>
        </p:txBody>
      </p:sp>
      <p:pic>
        <p:nvPicPr>
          <p:cNvPr id="1026" name="Picture 2" descr="University of Groningen - Short Term Programs">
            <a:extLst>
              <a:ext uri="{FF2B5EF4-FFF2-40B4-BE49-F238E27FC236}">
                <a16:creationId xmlns:a16="http://schemas.microsoft.com/office/drawing/2014/main" id="{AF21FD6B-64E2-4886-B955-BE2CC0133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0" b="18357"/>
          <a:stretch/>
        </p:blipFill>
        <p:spPr bwMode="auto">
          <a:xfrm>
            <a:off x="10018820" y="1574461"/>
            <a:ext cx="1471158" cy="4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5B29274-9531-44A3-983D-B22B78DD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99" y="201030"/>
            <a:ext cx="10515600" cy="839421"/>
          </a:xfrm>
        </p:spPr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Make-it consortium members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EEE02C-CBA6-4581-8D83-E67CDA6C0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82" y="5554636"/>
            <a:ext cx="2405327" cy="7271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3FF497-D760-40E9-9E36-3EEBE8A57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25" y="1605124"/>
            <a:ext cx="1220219" cy="4559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A396BE-A32E-40F1-8B1D-E6750E349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57" y="2081474"/>
            <a:ext cx="1680416" cy="445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C88FEBB-D614-48E2-84B5-B463507D6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26" y="2592257"/>
            <a:ext cx="1369478" cy="3660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5F41E46-1589-4366-B88F-2EDE92BC9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57" y="3742563"/>
            <a:ext cx="1794500" cy="2858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E807799-086B-44CA-9347-4407E5A38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71" y="3154584"/>
            <a:ext cx="2051253" cy="3981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5C40762-7E1F-414B-9B55-D15F040E5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87" y="4113807"/>
            <a:ext cx="1169930" cy="49489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8E08C78-539D-4619-B6DE-BB72F39DD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53" y="4881152"/>
            <a:ext cx="1624725" cy="507989"/>
          </a:xfrm>
          <a:prstGeom prst="rect">
            <a:avLst/>
          </a:prstGeom>
        </p:spPr>
      </p:pic>
      <p:pic>
        <p:nvPicPr>
          <p:cNvPr id="1028" name="Picture 4" descr="Sint Maartenskliniek realiseert volledige online werkplek met Ictivity -  Ictivity">
            <a:extLst>
              <a:ext uri="{FF2B5EF4-FFF2-40B4-BE49-F238E27FC236}">
                <a16:creationId xmlns:a16="http://schemas.microsoft.com/office/drawing/2014/main" id="{370EB1F8-88AE-4418-9692-36F6E380C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488" y="4068122"/>
            <a:ext cx="985201" cy="5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E2E300-9540-D93F-E067-2B619B11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behind the living lab program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86EC7C8-75ED-7C8F-A48F-2C79EBC7238C}"/>
              </a:ext>
            </a:extLst>
          </p:cNvPr>
          <p:cNvSpPr txBox="1"/>
          <p:nvPr/>
        </p:nvSpPr>
        <p:spPr>
          <a:xfrm>
            <a:off x="460058" y="1818412"/>
            <a:ext cx="10764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Phased</a:t>
            </a:r>
            <a:r>
              <a:rPr lang="nl-NL" sz="2400" dirty="0"/>
              <a:t> </a:t>
            </a:r>
            <a:r>
              <a:rPr lang="nl-NL" sz="2400" dirty="0" err="1"/>
              <a:t>introduction</a:t>
            </a:r>
            <a:r>
              <a:rPr lang="nl-NL" sz="2400" dirty="0"/>
              <a:t> (2x4 </a:t>
            </a:r>
            <a:r>
              <a:rPr lang="nl-NL" sz="2400" dirty="0" err="1"/>
              <a:t>local</a:t>
            </a:r>
            <a:r>
              <a:rPr lang="nl-NL" sz="2400" dirty="0"/>
              <a:t> </a:t>
            </a:r>
            <a:r>
              <a:rPr lang="nl-NL" sz="2400" dirty="0" err="1"/>
              <a:t>settings</a:t>
            </a:r>
            <a:r>
              <a:rPr lang="nl-NL" sz="2400" dirty="0"/>
              <a:t> – living labs – “try-out garden” )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First </a:t>
            </a:r>
            <a:r>
              <a:rPr lang="nl-NL" sz="2400" dirty="0" err="1"/>
              <a:t>four</a:t>
            </a:r>
            <a:r>
              <a:rPr lang="nl-NL" sz="2400" dirty="0"/>
              <a:t>: </a:t>
            </a:r>
            <a:r>
              <a:rPr lang="nl-NL" sz="2400" u="sng" dirty="0"/>
              <a:t>frontrunners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learn</a:t>
            </a:r>
            <a:r>
              <a:rPr lang="nl-NL" sz="2400" dirty="0"/>
              <a:t> </a:t>
            </a:r>
            <a:r>
              <a:rPr lang="nl-NL" sz="2400" u="sng" dirty="0" err="1"/>
              <a:t>from</a:t>
            </a:r>
            <a:endParaRPr lang="nl-NL" sz="2400" u="sng" dirty="0"/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Second </a:t>
            </a:r>
            <a:r>
              <a:rPr lang="nl-NL" sz="2400" dirty="0" err="1"/>
              <a:t>four</a:t>
            </a:r>
            <a:r>
              <a:rPr lang="nl-NL" sz="2400" dirty="0"/>
              <a:t>: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necessarily</a:t>
            </a:r>
            <a:r>
              <a:rPr lang="nl-NL" sz="2400" dirty="0"/>
              <a:t> frontrunners,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learn</a:t>
            </a:r>
            <a:r>
              <a:rPr lang="nl-NL" sz="2400" dirty="0"/>
              <a:t> </a:t>
            </a:r>
            <a:r>
              <a:rPr lang="nl-NL" sz="2400" u="sng" dirty="0" err="1"/>
              <a:t>to</a:t>
            </a:r>
            <a:endParaRPr lang="nl-NL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Living labs implemented existing, tested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Multidisciplinary</a:t>
            </a:r>
            <a:r>
              <a:rPr lang="nl-NL" sz="2400" dirty="0"/>
              <a:t> </a:t>
            </a:r>
            <a:r>
              <a:rPr lang="nl-NL" sz="2400" dirty="0" err="1"/>
              <a:t>local</a:t>
            </a:r>
            <a:r>
              <a:rPr lang="nl-NL" sz="2400" dirty="0"/>
              <a:t> </a:t>
            </a:r>
            <a:r>
              <a:rPr lang="nl-NL" sz="2400" dirty="0" err="1"/>
              <a:t>settings</a:t>
            </a:r>
            <a:r>
              <a:rPr 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nl-NL" sz="2400" dirty="0" err="1"/>
              <a:t>fter</a:t>
            </a:r>
            <a:r>
              <a:rPr lang="nl-NL" sz="2400" dirty="0"/>
              <a:t> 2x4 -&gt; </a:t>
            </a:r>
            <a:r>
              <a:rPr lang="nl-NL" sz="2400" dirty="0" err="1"/>
              <a:t>broader</a:t>
            </a:r>
            <a:r>
              <a:rPr lang="nl-NL" sz="2400" dirty="0"/>
              <a:t> </a:t>
            </a:r>
            <a:r>
              <a:rPr lang="nl-NL" sz="2400" dirty="0" err="1"/>
              <a:t>roll</a:t>
            </a:r>
            <a:r>
              <a:rPr lang="nl-NL" sz="2400" dirty="0"/>
              <a:t> out (new program starts in 2025)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4F17D4F-F48D-C99E-32CA-5845CF5A9931}"/>
              </a:ext>
            </a:extLst>
          </p:cNvPr>
          <p:cNvSpPr/>
          <p:nvPr/>
        </p:nvSpPr>
        <p:spPr>
          <a:xfrm>
            <a:off x="649858" y="5050287"/>
            <a:ext cx="9479654" cy="864096"/>
          </a:xfrm>
          <a:prstGeom prst="rect">
            <a:avLst/>
          </a:prstGeom>
          <a:solidFill>
            <a:srgbClr val="FFCD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nl-NL" sz="2400" dirty="0" err="1">
                <a:solidFill>
                  <a:schemeClr val="tx1"/>
                </a:solidFill>
              </a:rPr>
              <a:t>Guidance</a:t>
            </a:r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dirty="0" err="1">
                <a:solidFill>
                  <a:schemeClr val="tx1"/>
                </a:solidFill>
              </a:rPr>
              <a:t>by</a:t>
            </a:r>
            <a:r>
              <a:rPr lang="nl-NL" sz="2400" dirty="0">
                <a:solidFill>
                  <a:schemeClr val="tx1"/>
                </a:solidFill>
              </a:rPr>
              <a:t> a </a:t>
            </a:r>
            <a:r>
              <a:rPr lang="nl-NL" sz="2400" dirty="0" err="1">
                <a:solidFill>
                  <a:schemeClr val="tx1"/>
                </a:solidFill>
              </a:rPr>
              <a:t>knowledge</a:t>
            </a:r>
            <a:r>
              <a:rPr lang="nl-NL" sz="2400" dirty="0">
                <a:solidFill>
                  <a:schemeClr val="tx1"/>
                </a:solidFill>
              </a:rPr>
              <a:t> consortium</a:t>
            </a:r>
          </a:p>
        </p:txBody>
      </p:sp>
      <p:pic>
        <p:nvPicPr>
          <p:cNvPr id="9" name="Picture 2" descr="https://makeitconsortium.nl/make-it_uploads/2020/02/Make-it_logo.png">
            <a:extLst>
              <a:ext uri="{FF2B5EF4-FFF2-40B4-BE49-F238E27FC236}">
                <a16:creationId xmlns:a16="http://schemas.microsoft.com/office/drawing/2014/main" id="{658584AA-8EDC-2AA9-E653-F0B39F3B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26" y="5219990"/>
            <a:ext cx="1700036" cy="524689"/>
          </a:xfrm>
          <a:prstGeom prst="rect">
            <a:avLst/>
          </a:prstGeom>
          <a:solidFill>
            <a:srgbClr val="FFCDD5"/>
          </a:solidFill>
        </p:spPr>
      </p:pic>
    </p:spTree>
    <p:extLst>
      <p:ext uri="{BB962C8B-B14F-4D97-AF65-F5344CB8AC3E}">
        <p14:creationId xmlns:p14="http://schemas.microsoft.com/office/powerpoint/2010/main" val="6947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994096D-D9A8-4071-B172-A3DABFB4F78C}"/>
              </a:ext>
            </a:extLst>
          </p:cNvPr>
          <p:cNvGrpSpPr/>
          <p:nvPr/>
        </p:nvGrpSpPr>
        <p:grpSpPr>
          <a:xfrm>
            <a:off x="5718178" y="162076"/>
            <a:ext cx="6292787" cy="5112568"/>
            <a:chOff x="-1198783" y="253472"/>
            <a:chExt cx="6292787" cy="5112568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94B5622E-C568-8CD8-7221-AD046F3F5F1E}"/>
                </a:ext>
              </a:extLst>
            </p:cNvPr>
            <p:cNvGrpSpPr/>
            <p:nvPr/>
          </p:nvGrpSpPr>
          <p:grpSpPr>
            <a:xfrm>
              <a:off x="619690" y="253472"/>
              <a:ext cx="4474314" cy="5112568"/>
              <a:chOff x="4932040" y="915566"/>
              <a:chExt cx="3140869" cy="3563540"/>
            </a:xfrm>
          </p:grpSpPr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4CC2B4D9-6124-4E74-24A3-BD10B63C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915566"/>
                <a:ext cx="3140869" cy="3563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B5968983-0BDF-A10A-0221-08C9A3F81E35}"/>
                  </a:ext>
                </a:extLst>
              </p:cNvPr>
              <p:cNvSpPr txBox="1"/>
              <p:nvPr/>
            </p:nvSpPr>
            <p:spPr>
              <a:xfrm>
                <a:off x="6176777" y="2859406"/>
                <a:ext cx="506015" cy="207767"/>
              </a:xfrm>
              <a:prstGeom prst="rect">
                <a:avLst/>
              </a:prstGeom>
              <a:solidFill>
                <a:srgbClr val="E2F0D9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28" tIns="45714" rIns="91428" bIns="45714">
                <a:spAutoFit/>
              </a:bodyPr>
              <a:lstStyle/>
              <a:p>
                <a:pPr>
                  <a:defRPr/>
                </a:pPr>
                <a:r>
                  <a:rPr lang="nl-NL" sz="1200" dirty="0"/>
                  <a:t>Utrecht</a:t>
                </a:r>
              </a:p>
            </p:txBody>
          </p:sp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BEA00CA9-69B7-B01F-FF4C-B47095104477}"/>
                  </a:ext>
                </a:extLst>
              </p:cNvPr>
              <p:cNvSpPr txBox="1"/>
              <p:nvPr/>
            </p:nvSpPr>
            <p:spPr>
              <a:xfrm>
                <a:off x="6682793" y="2674677"/>
                <a:ext cx="715566" cy="207767"/>
              </a:xfrm>
              <a:prstGeom prst="rect">
                <a:avLst/>
              </a:prstGeom>
              <a:solidFill>
                <a:srgbClr val="E2F0D9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28" tIns="45714" rIns="91428" bIns="45714">
                <a:spAutoFit/>
              </a:bodyPr>
              <a:lstStyle/>
              <a:p>
                <a:pPr>
                  <a:defRPr/>
                </a:pPr>
                <a:r>
                  <a:rPr lang="nl-NL" sz="1200" dirty="0"/>
                  <a:t>Amersfoort</a:t>
                </a:r>
              </a:p>
            </p:txBody>
          </p:sp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4FF0FBC-0A56-C7CB-355F-E0B88DB36197}"/>
                  </a:ext>
                </a:extLst>
              </p:cNvPr>
              <p:cNvSpPr txBox="1"/>
              <p:nvPr/>
            </p:nvSpPr>
            <p:spPr>
              <a:xfrm>
                <a:off x="5508103" y="2499655"/>
                <a:ext cx="767497" cy="207767"/>
              </a:xfrm>
              <a:prstGeom prst="rect">
                <a:avLst/>
              </a:prstGeom>
              <a:solidFill>
                <a:srgbClr val="E2F0D9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91428" tIns="45714" rIns="91428" bIns="45714">
                <a:spAutoFit/>
              </a:bodyPr>
              <a:lstStyle/>
              <a:p>
                <a:pPr>
                  <a:defRPr/>
                </a:pPr>
                <a:r>
                  <a:rPr lang="nl-NL" sz="1200" dirty="0"/>
                  <a:t>Amsterdam</a:t>
                </a:r>
              </a:p>
            </p:txBody>
          </p:sp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219AB1C-29EE-0D1B-B4FE-19DA9A458CFD}"/>
                  </a:ext>
                </a:extLst>
              </p:cNvPr>
              <p:cNvSpPr txBox="1"/>
              <p:nvPr/>
            </p:nvSpPr>
            <p:spPr>
              <a:xfrm>
                <a:off x="6361587" y="2336022"/>
                <a:ext cx="506016" cy="207767"/>
              </a:xfrm>
              <a:prstGeom prst="rect">
                <a:avLst/>
              </a:prstGeom>
              <a:solidFill>
                <a:srgbClr val="E2F0D9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28" tIns="45714" rIns="91428" bIns="45714">
                <a:spAutoFit/>
              </a:bodyPr>
              <a:lstStyle/>
              <a:p>
                <a:pPr>
                  <a:defRPr/>
                </a:pPr>
                <a:r>
                  <a:rPr lang="nl-NL" sz="1200" dirty="0"/>
                  <a:t>Almere</a:t>
                </a:r>
              </a:p>
            </p:txBody>
          </p:sp>
        </p:grp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58968D6-CFDE-E0E4-6015-F95E2F2B9711}"/>
                </a:ext>
              </a:extLst>
            </p:cNvPr>
            <p:cNvSpPr txBox="1"/>
            <p:nvPr/>
          </p:nvSpPr>
          <p:spPr>
            <a:xfrm>
              <a:off x="3113718" y="4579681"/>
              <a:ext cx="1243095" cy="276987"/>
            </a:xfrm>
            <a:prstGeom prst="rect">
              <a:avLst/>
            </a:prstGeom>
            <a:solidFill>
              <a:srgbClr val="FFCDD5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1428" tIns="45714" rIns="91428" bIns="45714">
              <a:spAutoFit/>
            </a:bodyPr>
            <a:lstStyle/>
            <a:p>
              <a:pPr>
                <a:defRPr/>
              </a:pPr>
              <a:r>
                <a:rPr lang="nl-NL" sz="1200" dirty="0"/>
                <a:t>Noord-Limburg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084EC7D7-4B9D-DEDB-CD5C-2DACB7664F89}"/>
                </a:ext>
              </a:extLst>
            </p:cNvPr>
            <p:cNvSpPr txBox="1"/>
            <p:nvPr/>
          </p:nvSpPr>
          <p:spPr>
            <a:xfrm>
              <a:off x="2966747" y="1886128"/>
              <a:ext cx="885836" cy="276987"/>
            </a:xfrm>
            <a:prstGeom prst="rect">
              <a:avLst/>
            </a:prstGeom>
            <a:solidFill>
              <a:srgbClr val="FFCDD5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1428" tIns="45714" rIns="91428" bIns="45714">
              <a:spAutoFit/>
            </a:bodyPr>
            <a:lstStyle/>
            <a:p>
              <a:pPr>
                <a:defRPr/>
              </a:pPr>
              <a:r>
                <a:rPr lang="nl-NL" sz="1200" dirty="0"/>
                <a:t>Friesland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A5FF543-713F-A901-2604-A4BAE4051736}"/>
                </a:ext>
              </a:extLst>
            </p:cNvPr>
            <p:cNvSpPr txBox="1"/>
            <p:nvPr/>
          </p:nvSpPr>
          <p:spPr>
            <a:xfrm>
              <a:off x="1037976" y="3729314"/>
              <a:ext cx="1308230" cy="276987"/>
            </a:xfrm>
            <a:prstGeom prst="rect">
              <a:avLst/>
            </a:prstGeom>
            <a:solidFill>
              <a:srgbClr val="FFCDD5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1428" tIns="45714" rIns="91428" bIns="45714">
              <a:spAutoFit/>
            </a:bodyPr>
            <a:lstStyle/>
            <a:p>
              <a:pPr>
                <a:defRPr/>
              </a:pPr>
              <a:r>
                <a:rPr lang="nl-NL" sz="1200" dirty="0"/>
                <a:t>Leiden/Vleuten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4E038BDB-2C3C-78DA-CDC1-B80B4D52CC8C}"/>
                </a:ext>
              </a:extLst>
            </p:cNvPr>
            <p:cNvSpPr txBox="1"/>
            <p:nvPr/>
          </p:nvSpPr>
          <p:spPr>
            <a:xfrm>
              <a:off x="-1198783" y="4853717"/>
              <a:ext cx="2440301" cy="276987"/>
            </a:xfrm>
            <a:prstGeom prst="rect">
              <a:avLst/>
            </a:prstGeom>
            <a:solidFill>
              <a:srgbClr val="FFCDD5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1428" tIns="45714" rIns="91428" bIns="45714">
              <a:spAutoFit/>
            </a:bodyPr>
            <a:lstStyle/>
            <a:p>
              <a:pPr>
                <a:defRPr/>
              </a:pPr>
              <a:r>
                <a:rPr lang="nl-NL" sz="1200" dirty="0"/>
                <a:t>Curaçao/Aruba</a:t>
              </a: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F7B233E4-2F18-4C81-F93D-D18A3DFFEE91}"/>
              </a:ext>
            </a:extLst>
          </p:cNvPr>
          <p:cNvSpPr txBox="1"/>
          <p:nvPr/>
        </p:nvSpPr>
        <p:spPr>
          <a:xfrm>
            <a:off x="458403" y="1530667"/>
            <a:ext cx="647830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Aim for living labs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implement and sustain medication adherence previously tested interventions (interventienet.nl) in the ambulant care sector for patients who live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evaluate their own living lab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contribute to dissemination of the results to other settings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937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4DA37-286A-4EAB-81E2-9737E2B624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8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0C07318F-37C5-408B-9395-AB71A0CD2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095" y="2223064"/>
            <a:ext cx="6440905" cy="3816789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altLang="nl-NL" sz="4000" b="1" dirty="0">
                <a:solidFill>
                  <a:schemeClr val="bg1"/>
                </a:solidFill>
              </a:rPr>
              <a:t>Follow the leader!</a:t>
            </a:r>
            <a:br>
              <a:rPr lang="en-US" altLang="nl-NL" sz="4000" b="1" dirty="0">
                <a:solidFill>
                  <a:schemeClr val="bg1"/>
                </a:solidFill>
              </a:rPr>
            </a:br>
            <a:r>
              <a:rPr lang="en-US" altLang="nl-NL" sz="2800" b="1" dirty="0">
                <a:solidFill>
                  <a:schemeClr val="bg1"/>
                </a:solidFill>
              </a:rPr>
              <a:t>Outcomes of living labs implementing adherence interventions in the Netherlands: a mixed method study using RE-AIM  </a:t>
            </a:r>
            <a:r>
              <a:rPr lang="en-US" altLang="nl-NL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0" name="Subtitle 2">
            <a:extLst>
              <a:ext uri="{FF2B5EF4-FFF2-40B4-BE49-F238E27FC236}">
                <a16:creationId xmlns:a16="http://schemas.microsoft.com/office/drawing/2014/main" id="{F220523C-9DC2-4C70-82E8-78A8974A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181090"/>
            <a:ext cx="6172200" cy="1012393"/>
          </a:xfrm>
        </p:spPr>
        <p:txBody>
          <a:bodyPr/>
          <a:lstStyle/>
          <a:p>
            <a:pPr algn="r"/>
            <a:r>
              <a:rPr lang="en-US" altLang="nl-NL" sz="2000" dirty="0">
                <a:solidFill>
                  <a:schemeClr val="bg1"/>
                </a:solidFill>
              </a:rPr>
              <a:t>Medication Adherence Knowledge, Expertise and Implementation Taskforce </a:t>
            </a:r>
            <a:endParaRPr lang="nl-NL" altLang="nl-NL" sz="20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3D44EC-2248-4BFC-9C97-7402B16987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18499-1D94-4FE2-9F2C-4DEA242EE3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24563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22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2DD4AF-64AE-471E-A10E-92CA0B77A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" y="1193483"/>
            <a:ext cx="473868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1A2CB56-D33A-42A5-9093-D37217FAB451}"/>
              </a:ext>
            </a:extLst>
          </p:cNvPr>
          <p:cNvSpPr txBox="1">
            <a:spLocks/>
          </p:cNvSpPr>
          <p:nvPr/>
        </p:nvSpPr>
        <p:spPr bwMode="auto">
          <a:xfrm>
            <a:off x="5751095" y="6170713"/>
            <a:ext cx="6172200" cy="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nl-NL" sz="2000" dirty="0">
                <a:solidFill>
                  <a:schemeClr val="bg1"/>
                </a:solidFill>
              </a:rPr>
              <a:t>Marcia Vervloet</a:t>
            </a:r>
            <a:endParaRPr lang="nl-NL" alt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8"/>
    </mc:Choice>
    <mc:Fallback xmlns="">
      <p:transition spd="slow" advTm="9318"/>
    </mc:Fallback>
  </mc:AlternateContent>
</p:sld>
</file>

<file path=ppt/theme/theme1.xml><?xml version="1.0" encoding="utf-8"?>
<a:theme xmlns:a="http://schemas.openxmlformats.org/drawingml/2006/main" name="Kantoorthema">
  <a:themeElements>
    <a:clrScheme name="Lichtkran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angepast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nisclip_Van aanvraag naar projectplan" id="{F2097794-224C-4832-922E-D25F3EBD968F}" vid="{E6029592-8352-4B01-8622-7886CD68E6E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38BBA963FB34EA24971DD25CE4440" ma:contentTypeVersion="19" ma:contentTypeDescription="Een nieuw document maken." ma:contentTypeScope="" ma:versionID="02c4a080db4bc11d80f6dd62a39d292a">
  <xsd:schema xmlns:xsd="http://www.w3.org/2001/XMLSchema" xmlns:xs="http://www.w3.org/2001/XMLSchema" xmlns:p="http://schemas.microsoft.com/office/2006/metadata/properties" xmlns:ns2="1e4b768e-fd41-4c92-a4f6-2f2f95ed4b6e" xmlns:ns3="3d76ce15-e53a-415a-b48e-e369bcb814d4" targetNamespace="http://schemas.microsoft.com/office/2006/metadata/properties" ma:root="true" ma:fieldsID="b95f12ba7eb0c4c17fea56b575f386ff" ns2:_="" ns3:_="">
    <xsd:import namespace="1e4b768e-fd41-4c92-a4f6-2f2f95ed4b6e"/>
    <xsd:import namespace="3d76ce15-e53a-415a-b48e-e369bcb814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768e-fd41-4c92-a4f6-2f2f95ed4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c3ef9cf-f2a1-4cd6-bfec-1280d848dd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ce15-e53a-415a-b48e-e369bcb814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11deac-983a-4b85-9104-9fd4c8893400}" ma:internalName="TaxCatchAll" ma:showField="CatchAllData" ma:web="3d76ce15-e53a-415a-b48e-e369bcb814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4b768e-fd41-4c92-a4f6-2f2f95ed4b6e">
      <Terms xmlns="http://schemas.microsoft.com/office/infopath/2007/PartnerControls"/>
    </lcf76f155ced4ddcb4097134ff3c332f>
    <TaxCatchAll xmlns="3d76ce15-e53a-415a-b48e-e369bcb814d4" xsi:nil="true"/>
  </documentManagement>
</p:properties>
</file>

<file path=customXml/itemProps1.xml><?xml version="1.0" encoding="utf-8"?>
<ds:datastoreItem xmlns:ds="http://schemas.openxmlformats.org/officeDocument/2006/customXml" ds:itemID="{EA377307-81CF-43D2-8147-5F8E91CB7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b768e-fd41-4c92-a4f6-2f2f95ed4b6e"/>
    <ds:schemaRef ds:uri="3d76ce15-e53a-415a-b48e-e369bcb81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203D97-A073-4529-8F47-7974971F1F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02834D-8D0A-4BB9-A4EC-6B992D28EA4F}">
  <ds:schemaRefs>
    <ds:schemaRef ds:uri="1e4b768e-fd41-4c92-a4f6-2f2f95ed4b6e"/>
    <ds:schemaRef ds:uri="3d76ce15-e53a-415a-b48e-e369bcb814d4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Make-itKennisclip_Van aanvraag naar projectplan</Template>
  <TotalTime>9854</TotalTime>
  <Words>2697</Words>
  <Application>Microsoft Office PowerPoint</Application>
  <PresentationFormat>Breedbeeld</PresentationFormat>
  <Paragraphs>468</Paragraphs>
  <Slides>45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Wingdings</vt:lpstr>
      <vt:lpstr>Kantoorthema</vt:lpstr>
      <vt:lpstr>Living labs implementing medication adherence interventions    Results and future challenges</vt:lpstr>
      <vt:lpstr>Today’s agenda</vt:lpstr>
      <vt:lpstr>Medication adherence</vt:lpstr>
      <vt:lpstr>Why a living lab study?</vt:lpstr>
      <vt:lpstr>Living Labs adherence</vt:lpstr>
      <vt:lpstr>Current Make-it consortium members</vt:lpstr>
      <vt:lpstr>Idea behind the living lab program</vt:lpstr>
      <vt:lpstr>PowerPoint-presentatie</vt:lpstr>
      <vt:lpstr>Follow the leader! Outcomes of living labs implementing adherence interventions in the Netherlands: a mixed method study using RE-AIM   </vt:lpstr>
      <vt:lpstr>Evaluation of the implementation</vt:lpstr>
      <vt:lpstr>Living labs implementing consultation-based interventions</vt:lpstr>
      <vt:lpstr>mixed method Data collection</vt:lpstr>
      <vt:lpstr>Data analyses</vt:lpstr>
      <vt:lpstr>Implementation outcomes</vt:lpstr>
      <vt:lpstr>Implementation outcomes</vt:lpstr>
      <vt:lpstr>Implementation outcomes</vt:lpstr>
      <vt:lpstr>Implementation outcomes</vt:lpstr>
      <vt:lpstr>Implementation outcomes</vt:lpstr>
      <vt:lpstr>Barriers &amp; facilitators</vt:lpstr>
      <vt:lpstr>discussion</vt:lpstr>
      <vt:lpstr>Lost in translation  Implementation strategies: challenges at the intersection of science and practice</vt:lpstr>
      <vt:lpstr>ERIC1-Implementation strategies in round 1 living labs</vt:lpstr>
      <vt:lpstr>Goal &amp; Method to operationalize 8 strategies in round 2</vt:lpstr>
      <vt:lpstr>Results round 2</vt:lpstr>
      <vt:lpstr>Results round 2</vt:lpstr>
      <vt:lpstr>Results round 2</vt:lpstr>
      <vt:lpstr>Results round 2</vt:lpstr>
      <vt:lpstr>Results round 2</vt:lpstr>
      <vt:lpstr>Results round 2</vt:lpstr>
      <vt:lpstr>conclusion &amp; Discussion</vt:lpstr>
      <vt:lpstr>Scale up! Evaluating the scalability of adherence interventions implemented in primary care real world settings in the Netherlands </vt:lpstr>
      <vt:lpstr>Scaling UP: an undocumented challenge</vt:lpstr>
      <vt:lpstr>Scalability assessment framework - QUALIDEC study (Zamboni et al)</vt:lpstr>
      <vt:lpstr>Six domains relevant for scaling up adherence interventions</vt:lpstr>
      <vt:lpstr>Complexity: TRADE-OFF WITH SCALABILITY</vt:lpstr>
      <vt:lpstr>Training</vt:lpstr>
      <vt:lpstr>cUstomization of the intervention</vt:lpstr>
      <vt:lpstr>Drivers of the intervention</vt:lpstr>
      <vt:lpstr>TECHnical interventions</vt:lpstr>
      <vt:lpstr>Stakeholder involvement</vt:lpstr>
      <vt:lpstr>How did the livings labs do on scalability?</vt:lpstr>
      <vt:lpstr>First successes in upscaling</vt:lpstr>
      <vt:lpstr>First successes in upscaling</vt:lpstr>
      <vt:lpstr>Conclusion</vt:lpstr>
      <vt:lpstr>Contact: https://makeitconsortium.nl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Implementatie- strategieën voor het implementeren van TT-interventies</dc:title>
  <dc:creator>c.vandesteeg</dc:creator>
  <cp:lastModifiedBy>Christine Greve</cp:lastModifiedBy>
  <cp:revision>255</cp:revision>
  <cp:lastPrinted>2024-09-02T12:56:39Z</cp:lastPrinted>
  <dcterms:created xsi:type="dcterms:W3CDTF">2021-10-13T14:00:23Z</dcterms:created>
  <dcterms:modified xsi:type="dcterms:W3CDTF">2025-06-02T13:42:57Z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0x01010069338BBA963FB34EA24971DD25CE4440</vt:lpwstr>
  </property>
  <property fmtid="{D5CDD505-2E9C-101B-9397-08002B2CF9AE}" pid="3" name="Order">
    <vt:r8>14131000</vt:r8>
  </property>
  <property fmtid="{D5CDD505-2E9C-101B-9397-08002B2CF9AE}" pid="4" name="MediaServiceImageTags">
    <vt:lpwstr/>
  </property>
</Properties>
</file>