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55"/>
  </p:notesMasterIdLst>
  <p:sldIdLst>
    <p:sldId id="266" r:id="rId5"/>
    <p:sldId id="286" r:id="rId6"/>
    <p:sldId id="2147471389" r:id="rId7"/>
    <p:sldId id="2147471348" r:id="rId8"/>
    <p:sldId id="2147471382" r:id="rId9"/>
    <p:sldId id="2147471362" r:id="rId10"/>
    <p:sldId id="2147471363" r:id="rId11"/>
    <p:sldId id="2147471364" r:id="rId12"/>
    <p:sldId id="2147471365" r:id="rId13"/>
    <p:sldId id="2147471383" r:id="rId14"/>
    <p:sldId id="2147471384" r:id="rId15"/>
    <p:sldId id="298" r:id="rId16"/>
    <p:sldId id="2147471369" r:id="rId17"/>
    <p:sldId id="2147471377" r:id="rId18"/>
    <p:sldId id="2147471375" r:id="rId19"/>
    <p:sldId id="2147471371" r:id="rId20"/>
    <p:sldId id="2147471374" r:id="rId21"/>
    <p:sldId id="2147471372" r:id="rId22"/>
    <p:sldId id="2147471376" r:id="rId23"/>
    <p:sldId id="2147471378" r:id="rId24"/>
    <p:sldId id="2147471380" r:id="rId25"/>
    <p:sldId id="2147471381" r:id="rId26"/>
    <p:sldId id="2147471390" r:id="rId27"/>
    <p:sldId id="2147471385" r:id="rId28"/>
    <p:sldId id="2147471350" r:id="rId29"/>
    <p:sldId id="2147471351" r:id="rId30"/>
    <p:sldId id="2147471352" r:id="rId31"/>
    <p:sldId id="2147471399" r:id="rId32"/>
    <p:sldId id="2147471396" r:id="rId33"/>
    <p:sldId id="2147471398" r:id="rId34"/>
    <p:sldId id="2147471356" r:id="rId35"/>
    <p:sldId id="2147471299" r:id="rId36"/>
    <p:sldId id="2147471294" r:id="rId37"/>
    <p:sldId id="2147471333" r:id="rId38"/>
    <p:sldId id="2147471397" r:id="rId39"/>
    <p:sldId id="2147471334" r:id="rId40"/>
    <p:sldId id="2147471286" r:id="rId41"/>
    <p:sldId id="2147471295" r:id="rId42"/>
    <p:sldId id="2147471357" r:id="rId43"/>
    <p:sldId id="2147471343" r:id="rId44"/>
    <p:sldId id="2147471386" r:id="rId45"/>
    <p:sldId id="2147471344" r:id="rId46"/>
    <p:sldId id="300" r:id="rId47"/>
    <p:sldId id="2147471345" r:id="rId48"/>
    <p:sldId id="2147471346" r:id="rId49"/>
    <p:sldId id="2147471347" r:id="rId50"/>
    <p:sldId id="2147471387" r:id="rId51"/>
    <p:sldId id="305" r:id="rId52"/>
    <p:sldId id="2147471388" r:id="rId53"/>
    <p:sldId id="277" r:id="rId5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BE2212-6F83-7F7A-2E82-EF5593CED09F}" name="Robert Lee" initials="" userId="S::k2255200@kcl.ac.uk::a57622d2-65ea-4e46-ac6c-972747da6abb" providerId="AD"/>
  <p188:author id="{CA01A395-D289-C08F-7789-3AD6E0EABB03}" name="Vicky Kerr" initials="VK" userId="S::k2481619@kcl.ac.uk::6c5210fb-ed26-4637-97e3-7a312e8723b2" providerId="AD"/>
  <p188:author id="{AA8968AC-B0E8-EC52-BF88-6E7F80804BA9}" name="Helen Sheldon" initials="HS" userId="S::k1778435@kcl.ac.uk::e8d6d4bf-aa32-42cf-9a2f-6d3272a1cc80" providerId="AD"/>
  <p188:author id="{126834B2-29E8-2000-E0B2-3DCAD41D0029}" name="Andrew Walker" initials="AW" userId="S::k1467237@kcl.ac.uk::8bc724d0-7039-4547-85de-ba054c3a52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0F3E2-55CD-49B4-8FA5-51DD527CAD14}" v="6" dt="2025-05-28T12:20:35.2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516" y="32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ata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A69D9C-F922-406C-B9F2-D28E98040AE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E1DE7A77-99F7-4DCC-A5A9-5B277F2A14AB}">
      <dgm:prSet phldrT="[Text]" custT="1"/>
      <dgm:spPr/>
      <dgm:t>
        <a:bodyPr/>
        <a:lstStyle/>
        <a:p>
          <a:r>
            <a:rPr lang="en-US" sz="1800"/>
            <a:t>Data Deep Dive </a:t>
          </a:r>
        </a:p>
      </dgm:t>
    </dgm:pt>
    <dgm:pt modelId="{3DB5EACD-47EC-4735-AD53-906483F163D4}" type="parTrans" cxnId="{57C303E0-2F20-4152-8312-508E3D145BA2}">
      <dgm:prSet/>
      <dgm:spPr/>
      <dgm:t>
        <a:bodyPr/>
        <a:lstStyle/>
        <a:p>
          <a:endParaRPr lang="en-US"/>
        </a:p>
      </dgm:t>
    </dgm:pt>
    <dgm:pt modelId="{06EE75D0-6772-4469-A57B-EEB1400C5B50}" type="sibTrans" cxnId="{57C303E0-2F20-4152-8312-508E3D145BA2}">
      <dgm:prSet/>
      <dgm:spPr/>
      <dgm:t>
        <a:bodyPr/>
        <a:lstStyle/>
        <a:p>
          <a:endParaRPr lang="en-US"/>
        </a:p>
      </dgm:t>
    </dgm:pt>
    <dgm:pt modelId="{44F6CE7E-7907-4466-923E-49922F56BCF6}">
      <dgm:prSet phldrT="[Text]" custT="1"/>
      <dgm:spPr/>
      <dgm:t>
        <a:bodyPr/>
        <a:lstStyle/>
        <a:p>
          <a:r>
            <a:rPr lang="en-US" sz="1800"/>
            <a:t>Colleague Feedback </a:t>
          </a:r>
        </a:p>
      </dgm:t>
    </dgm:pt>
    <dgm:pt modelId="{EC62C7B5-2685-4418-A636-1CB39A48ED37}" type="parTrans" cxnId="{7A7770E6-770A-4ED6-BA35-B256255E5FFF}">
      <dgm:prSet/>
      <dgm:spPr/>
      <dgm:t>
        <a:bodyPr/>
        <a:lstStyle/>
        <a:p>
          <a:endParaRPr lang="en-US"/>
        </a:p>
      </dgm:t>
    </dgm:pt>
    <dgm:pt modelId="{22C5640E-183C-49D4-BAAA-4ED4D9487CB9}" type="sibTrans" cxnId="{7A7770E6-770A-4ED6-BA35-B256255E5FFF}">
      <dgm:prSet/>
      <dgm:spPr/>
      <dgm:t>
        <a:bodyPr/>
        <a:lstStyle/>
        <a:p>
          <a:endParaRPr lang="en-US"/>
        </a:p>
      </dgm:t>
    </dgm:pt>
    <dgm:pt modelId="{2C6520D1-C68E-4752-BB9D-0417DEACDA4F}">
      <dgm:prSet phldrT="[Text]" custT="1"/>
      <dgm:spPr/>
      <dgm:t>
        <a:bodyPr/>
        <a:lstStyle/>
        <a:p>
          <a:r>
            <a:rPr lang="en-US" sz="1800"/>
            <a:t>Service User Feedback </a:t>
          </a:r>
        </a:p>
      </dgm:t>
    </dgm:pt>
    <dgm:pt modelId="{2EBEB2AC-2F0F-462F-B178-E96DFB5E43E0}" type="parTrans" cxnId="{C1D681B9-4D64-4280-9FBE-207850111422}">
      <dgm:prSet/>
      <dgm:spPr/>
      <dgm:t>
        <a:bodyPr/>
        <a:lstStyle/>
        <a:p>
          <a:endParaRPr lang="en-US"/>
        </a:p>
      </dgm:t>
    </dgm:pt>
    <dgm:pt modelId="{CB1CD66D-13D3-485F-AD84-458669D7DFA9}" type="sibTrans" cxnId="{C1D681B9-4D64-4280-9FBE-207850111422}">
      <dgm:prSet/>
      <dgm:spPr/>
      <dgm:t>
        <a:bodyPr/>
        <a:lstStyle/>
        <a:p>
          <a:endParaRPr lang="en-US"/>
        </a:p>
      </dgm:t>
    </dgm:pt>
    <dgm:pt modelId="{53C6AA05-A979-4F53-B63B-90823997C8C5}" type="pres">
      <dgm:prSet presAssocID="{72A69D9C-F922-406C-B9F2-D28E98040AEE}" presName="Name0" presStyleCnt="0">
        <dgm:presLayoutVars>
          <dgm:chMax val="7"/>
          <dgm:chPref val="7"/>
          <dgm:dir/>
        </dgm:presLayoutVars>
      </dgm:prSet>
      <dgm:spPr/>
    </dgm:pt>
    <dgm:pt modelId="{70A394F2-39AB-4F42-8B1E-452E6FC86493}" type="pres">
      <dgm:prSet presAssocID="{72A69D9C-F922-406C-B9F2-D28E98040AEE}" presName="Name1" presStyleCnt="0"/>
      <dgm:spPr/>
    </dgm:pt>
    <dgm:pt modelId="{0B20B9D1-3FFD-44EE-9EE9-0D82981D4165}" type="pres">
      <dgm:prSet presAssocID="{72A69D9C-F922-406C-B9F2-D28E98040AEE}" presName="cycle" presStyleCnt="0"/>
      <dgm:spPr/>
    </dgm:pt>
    <dgm:pt modelId="{2738FD36-0C07-4105-A369-22F03036347D}" type="pres">
      <dgm:prSet presAssocID="{72A69D9C-F922-406C-B9F2-D28E98040AEE}" presName="srcNode" presStyleLbl="node1" presStyleIdx="0" presStyleCnt="3"/>
      <dgm:spPr/>
    </dgm:pt>
    <dgm:pt modelId="{4FACA01A-46B8-45BA-AF2C-C36F888D8CF7}" type="pres">
      <dgm:prSet presAssocID="{72A69D9C-F922-406C-B9F2-D28E98040AEE}" presName="conn" presStyleLbl="parChTrans1D2" presStyleIdx="0" presStyleCnt="1"/>
      <dgm:spPr/>
    </dgm:pt>
    <dgm:pt modelId="{360E4066-D634-42CC-9373-23E85190AE35}" type="pres">
      <dgm:prSet presAssocID="{72A69D9C-F922-406C-B9F2-D28E98040AEE}" presName="extraNode" presStyleLbl="node1" presStyleIdx="0" presStyleCnt="3"/>
      <dgm:spPr/>
    </dgm:pt>
    <dgm:pt modelId="{924B3587-6BD1-48D6-B2BF-41E88D2A391F}" type="pres">
      <dgm:prSet presAssocID="{72A69D9C-F922-406C-B9F2-D28E98040AEE}" presName="dstNode" presStyleLbl="node1" presStyleIdx="0" presStyleCnt="3"/>
      <dgm:spPr/>
    </dgm:pt>
    <dgm:pt modelId="{C8203A2D-5D40-4C99-ABA3-89C3320E7BA8}" type="pres">
      <dgm:prSet presAssocID="{E1DE7A77-99F7-4DCC-A5A9-5B277F2A14AB}" presName="text_1" presStyleLbl="node1" presStyleIdx="0" presStyleCnt="3">
        <dgm:presLayoutVars>
          <dgm:bulletEnabled val="1"/>
        </dgm:presLayoutVars>
      </dgm:prSet>
      <dgm:spPr/>
    </dgm:pt>
    <dgm:pt modelId="{6D9C4E50-BAE1-4C74-AFED-391680A5A716}" type="pres">
      <dgm:prSet presAssocID="{E1DE7A77-99F7-4DCC-A5A9-5B277F2A14AB}" presName="accent_1" presStyleCnt="0"/>
      <dgm:spPr/>
    </dgm:pt>
    <dgm:pt modelId="{3E84CC9F-293C-4575-80CE-F9DAAC9C0D87}" type="pres">
      <dgm:prSet presAssocID="{E1DE7A77-99F7-4DCC-A5A9-5B277F2A14AB}" presName="accentRepeatNode" presStyleLbl="solidFgAcc1" presStyleIdx="0" presStyleCnt="3"/>
      <dgm:spPr/>
    </dgm:pt>
    <dgm:pt modelId="{F98DF69C-CF87-4588-884E-D811E0A4DFF8}" type="pres">
      <dgm:prSet presAssocID="{44F6CE7E-7907-4466-923E-49922F56BCF6}" presName="text_2" presStyleLbl="node1" presStyleIdx="1" presStyleCnt="3">
        <dgm:presLayoutVars>
          <dgm:bulletEnabled val="1"/>
        </dgm:presLayoutVars>
      </dgm:prSet>
      <dgm:spPr/>
    </dgm:pt>
    <dgm:pt modelId="{E39174DF-092F-4F01-832F-4AFFD4869B45}" type="pres">
      <dgm:prSet presAssocID="{44F6CE7E-7907-4466-923E-49922F56BCF6}" presName="accent_2" presStyleCnt="0"/>
      <dgm:spPr/>
    </dgm:pt>
    <dgm:pt modelId="{F50508BC-6C21-420B-913C-6EAF7E475F0D}" type="pres">
      <dgm:prSet presAssocID="{44F6CE7E-7907-4466-923E-49922F56BCF6}" presName="accentRepeatNode" presStyleLbl="solidFgAcc1" presStyleIdx="1" presStyleCnt="3"/>
      <dgm:spPr/>
    </dgm:pt>
    <dgm:pt modelId="{C4ACA597-07A4-444C-9B63-D8F38B488348}" type="pres">
      <dgm:prSet presAssocID="{2C6520D1-C68E-4752-BB9D-0417DEACDA4F}" presName="text_3" presStyleLbl="node1" presStyleIdx="2" presStyleCnt="3">
        <dgm:presLayoutVars>
          <dgm:bulletEnabled val="1"/>
        </dgm:presLayoutVars>
      </dgm:prSet>
      <dgm:spPr/>
    </dgm:pt>
    <dgm:pt modelId="{5CA6A4B0-9207-4070-9F29-C0DA05D7447A}" type="pres">
      <dgm:prSet presAssocID="{2C6520D1-C68E-4752-BB9D-0417DEACDA4F}" presName="accent_3" presStyleCnt="0"/>
      <dgm:spPr/>
    </dgm:pt>
    <dgm:pt modelId="{20E494F1-9194-4D13-B503-198C8B3F0E9A}" type="pres">
      <dgm:prSet presAssocID="{2C6520D1-C68E-4752-BB9D-0417DEACDA4F}" presName="accentRepeatNode" presStyleLbl="solidFgAcc1" presStyleIdx="2" presStyleCnt="3"/>
      <dgm:spPr/>
    </dgm:pt>
  </dgm:ptLst>
  <dgm:cxnLst>
    <dgm:cxn modelId="{0E1AEF6F-7C8C-4E5B-8A5A-873BBF406DE1}" type="presOf" srcId="{72A69D9C-F922-406C-B9F2-D28E98040AEE}" destId="{53C6AA05-A979-4F53-B63B-90823997C8C5}" srcOrd="0" destOrd="0" presId="urn:microsoft.com/office/officeart/2008/layout/VerticalCurvedList"/>
    <dgm:cxn modelId="{362C3388-12AC-4076-9F52-3B4E0080E583}" type="presOf" srcId="{06EE75D0-6772-4469-A57B-EEB1400C5B50}" destId="{4FACA01A-46B8-45BA-AF2C-C36F888D8CF7}" srcOrd="0" destOrd="0" presId="urn:microsoft.com/office/officeart/2008/layout/VerticalCurvedList"/>
    <dgm:cxn modelId="{AD75B59B-CFF5-446E-9160-4D4EA0764CDE}" type="presOf" srcId="{E1DE7A77-99F7-4DCC-A5A9-5B277F2A14AB}" destId="{C8203A2D-5D40-4C99-ABA3-89C3320E7BA8}" srcOrd="0" destOrd="0" presId="urn:microsoft.com/office/officeart/2008/layout/VerticalCurvedList"/>
    <dgm:cxn modelId="{1C473AAC-B4E1-4D9D-85AA-A0CBCFD1895F}" type="presOf" srcId="{2C6520D1-C68E-4752-BB9D-0417DEACDA4F}" destId="{C4ACA597-07A4-444C-9B63-D8F38B488348}" srcOrd="0" destOrd="0" presId="urn:microsoft.com/office/officeart/2008/layout/VerticalCurvedList"/>
    <dgm:cxn modelId="{C1D681B9-4D64-4280-9FBE-207850111422}" srcId="{72A69D9C-F922-406C-B9F2-D28E98040AEE}" destId="{2C6520D1-C68E-4752-BB9D-0417DEACDA4F}" srcOrd="2" destOrd="0" parTransId="{2EBEB2AC-2F0F-462F-B178-E96DFB5E43E0}" sibTransId="{CB1CD66D-13D3-485F-AD84-458669D7DFA9}"/>
    <dgm:cxn modelId="{57C303E0-2F20-4152-8312-508E3D145BA2}" srcId="{72A69D9C-F922-406C-B9F2-D28E98040AEE}" destId="{E1DE7A77-99F7-4DCC-A5A9-5B277F2A14AB}" srcOrd="0" destOrd="0" parTransId="{3DB5EACD-47EC-4735-AD53-906483F163D4}" sibTransId="{06EE75D0-6772-4469-A57B-EEB1400C5B50}"/>
    <dgm:cxn modelId="{7A7770E6-770A-4ED6-BA35-B256255E5FFF}" srcId="{72A69D9C-F922-406C-B9F2-D28E98040AEE}" destId="{44F6CE7E-7907-4466-923E-49922F56BCF6}" srcOrd="1" destOrd="0" parTransId="{EC62C7B5-2685-4418-A636-1CB39A48ED37}" sibTransId="{22C5640E-183C-49D4-BAAA-4ED4D9487CB9}"/>
    <dgm:cxn modelId="{3CECD4E7-4579-4ADF-8742-24D10B20E971}" type="presOf" srcId="{44F6CE7E-7907-4466-923E-49922F56BCF6}" destId="{F98DF69C-CF87-4588-884E-D811E0A4DFF8}" srcOrd="0" destOrd="0" presId="urn:microsoft.com/office/officeart/2008/layout/VerticalCurvedList"/>
    <dgm:cxn modelId="{66528123-0E0B-424F-9107-99050FB7884B}" type="presParOf" srcId="{53C6AA05-A979-4F53-B63B-90823997C8C5}" destId="{70A394F2-39AB-4F42-8B1E-452E6FC86493}" srcOrd="0" destOrd="0" presId="urn:microsoft.com/office/officeart/2008/layout/VerticalCurvedList"/>
    <dgm:cxn modelId="{4C4ED562-FC93-47E2-B4EC-2E76BBB48F56}" type="presParOf" srcId="{70A394F2-39AB-4F42-8B1E-452E6FC86493}" destId="{0B20B9D1-3FFD-44EE-9EE9-0D82981D4165}" srcOrd="0" destOrd="0" presId="urn:microsoft.com/office/officeart/2008/layout/VerticalCurvedList"/>
    <dgm:cxn modelId="{1B2B2EE7-F3A9-4BF2-9335-E4B7C6F734FA}" type="presParOf" srcId="{0B20B9D1-3FFD-44EE-9EE9-0D82981D4165}" destId="{2738FD36-0C07-4105-A369-22F03036347D}" srcOrd="0" destOrd="0" presId="urn:microsoft.com/office/officeart/2008/layout/VerticalCurvedList"/>
    <dgm:cxn modelId="{62FB89DA-306B-47C5-ACE5-5B8969C1EADD}" type="presParOf" srcId="{0B20B9D1-3FFD-44EE-9EE9-0D82981D4165}" destId="{4FACA01A-46B8-45BA-AF2C-C36F888D8CF7}" srcOrd="1" destOrd="0" presId="urn:microsoft.com/office/officeart/2008/layout/VerticalCurvedList"/>
    <dgm:cxn modelId="{61FA5A4C-D0FE-479D-AA79-063DDD11BC60}" type="presParOf" srcId="{0B20B9D1-3FFD-44EE-9EE9-0D82981D4165}" destId="{360E4066-D634-42CC-9373-23E85190AE35}" srcOrd="2" destOrd="0" presId="urn:microsoft.com/office/officeart/2008/layout/VerticalCurvedList"/>
    <dgm:cxn modelId="{FE567DAB-FB42-43C8-87B7-1AA2AD282DBC}" type="presParOf" srcId="{0B20B9D1-3FFD-44EE-9EE9-0D82981D4165}" destId="{924B3587-6BD1-48D6-B2BF-41E88D2A391F}" srcOrd="3" destOrd="0" presId="urn:microsoft.com/office/officeart/2008/layout/VerticalCurvedList"/>
    <dgm:cxn modelId="{86615C19-F7B0-4EB4-926A-3E8E2D00C635}" type="presParOf" srcId="{70A394F2-39AB-4F42-8B1E-452E6FC86493}" destId="{C8203A2D-5D40-4C99-ABA3-89C3320E7BA8}" srcOrd="1" destOrd="0" presId="urn:microsoft.com/office/officeart/2008/layout/VerticalCurvedList"/>
    <dgm:cxn modelId="{94BD466C-7ADF-4513-8DD0-E5BA3A1399E2}" type="presParOf" srcId="{70A394F2-39AB-4F42-8B1E-452E6FC86493}" destId="{6D9C4E50-BAE1-4C74-AFED-391680A5A716}" srcOrd="2" destOrd="0" presId="urn:microsoft.com/office/officeart/2008/layout/VerticalCurvedList"/>
    <dgm:cxn modelId="{7D265C9E-8073-4D14-BA00-AA6BFC471B9C}" type="presParOf" srcId="{6D9C4E50-BAE1-4C74-AFED-391680A5A716}" destId="{3E84CC9F-293C-4575-80CE-F9DAAC9C0D87}" srcOrd="0" destOrd="0" presId="urn:microsoft.com/office/officeart/2008/layout/VerticalCurvedList"/>
    <dgm:cxn modelId="{5C5D311C-A290-41A6-A5AA-AD3DC425A582}" type="presParOf" srcId="{70A394F2-39AB-4F42-8B1E-452E6FC86493}" destId="{F98DF69C-CF87-4588-884E-D811E0A4DFF8}" srcOrd="3" destOrd="0" presId="urn:microsoft.com/office/officeart/2008/layout/VerticalCurvedList"/>
    <dgm:cxn modelId="{554E9CAC-D790-4AD5-B059-D80A5694283B}" type="presParOf" srcId="{70A394F2-39AB-4F42-8B1E-452E6FC86493}" destId="{E39174DF-092F-4F01-832F-4AFFD4869B45}" srcOrd="4" destOrd="0" presId="urn:microsoft.com/office/officeart/2008/layout/VerticalCurvedList"/>
    <dgm:cxn modelId="{2E8AF709-6FBB-4096-BA74-04FA1B8AE15F}" type="presParOf" srcId="{E39174DF-092F-4F01-832F-4AFFD4869B45}" destId="{F50508BC-6C21-420B-913C-6EAF7E475F0D}" srcOrd="0" destOrd="0" presId="urn:microsoft.com/office/officeart/2008/layout/VerticalCurvedList"/>
    <dgm:cxn modelId="{5A27C501-F208-4F24-840B-80E80337EEDB}" type="presParOf" srcId="{70A394F2-39AB-4F42-8B1E-452E6FC86493}" destId="{C4ACA597-07A4-444C-9B63-D8F38B488348}" srcOrd="5" destOrd="0" presId="urn:microsoft.com/office/officeart/2008/layout/VerticalCurvedList"/>
    <dgm:cxn modelId="{12D448F4-1832-4EFE-B40D-965F7452D32D}" type="presParOf" srcId="{70A394F2-39AB-4F42-8B1E-452E6FC86493}" destId="{5CA6A4B0-9207-4070-9F29-C0DA05D7447A}" srcOrd="6" destOrd="0" presId="urn:microsoft.com/office/officeart/2008/layout/VerticalCurvedList"/>
    <dgm:cxn modelId="{92C81317-938A-4E7F-9008-C34E15235E20}" type="presParOf" srcId="{5CA6A4B0-9207-4070-9F29-C0DA05D7447A}" destId="{20E494F1-9194-4D13-B503-198C8B3F0E9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9D4CE6-2176-4616-9631-2FE02132375D}" type="doc">
      <dgm:prSet loTypeId="urn:microsoft.com/office/officeart/2009/3/layout/RandomtoResultProcess" loCatId="process" qsTypeId="urn:microsoft.com/office/officeart/2005/8/quickstyle/simple1" qsCatId="simple" csTypeId="urn:microsoft.com/office/officeart/2005/8/colors/accent5_2" csCatId="accent5"/>
      <dgm:spPr/>
      <dgm:t>
        <a:bodyPr/>
        <a:lstStyle/>
        <a:p>
          <a:endParaRPr lang="en-GB"/>
        </a:p>
      </dgm:t>
    </dgm:pt>
    <dgm:pt modelId="{8442A232-E66D-45F4-9804-AF6FE8A9246A}">
      <dgm:prSet custT="1"/>
      <dgm:spPr/>
      <dgm:t>
        <a:bodyPr/>
        <a:lstStyle/>
        <a:p>
          <a:r>
            <a:rPr lang="en-GB" sz="2800" b="1" dirty="0"/>
            <a:t>This is challenging work! </a:t>
          </a:r>
        </a:p>
      </dgm:t>
    </dgm:pt>
    <dgm:pt modelId="{5DBCEBB0-74F5-41AB-8911-78DDB0AF901D}" type="parTrans" cxnId="{6EA256A0-B293-49C0-8959-D6693C698016}">
      <dgm:prSet/>
      <dgm:spPr/>
      <dgm:t>
        <a:bodyPr/>
        <a:lstStyle/>
        <a:p>
          <a:endParaRPr lang="en-GB"/>
        </a:p>
      </dgm:t>
    </dgm:pt>
    <dgm:pt modelId="{323C138D-66CB-400E-8F64-7B8C943D1EC8}" type="sibTrans" cxnId="{6EA256A0-B293-49C0-8959-D6693C698016}">
      <dgm:prSet/>
      <dgm:spPr/>
      <dgm:t>
        <a:bodyPr/>
        <a:lstStyle/>
        <a:p>
          <a:endParaRPr lang="en-GB"/>
        </a:p>
      </dgm:t>
    </dgm:pt>
    <dgm:pt modelId="{1D0F162A-EF7E-4827-AA36-76C3FFDD6F38}" type="pres">
      <dgm:prSet presAssocID="{739D4CE6-2176-4616-9631-2FE02132375D}" presName="Name0" presStyleCnt="0">
        <dgm:presLayoutVars>
          <dgm:dir/>
          <dgm:animOne val="branch"/>
          <dgm:animLvl val="lvl"/>
        </dgm:presLayoutVars>
      </dgm:prSet>
      <dgm:spPr/>
    </dgm:pt>
    <dgm:pt modelId="{390F62FB-2AA3-4588-BAB8-255599699635}" type="pres">
      <dgm:prSet presAssocID="{8442A232-E66D-45F4-9804-AF6FE8A9246A}" presName="chaos" presStyleCnt="0"/>
      <dgm:spPr/>
    </dgm:pt>
    <dgm:pt modelId="{E10033AB-01F7-476B-8FD5-ED31D346A5AD}" type="pres">
      <dgm:prSet presAssocID="{8442A232-E66D-45F4-9804-AF6FE8A9246A}" presName="parTx1" presStyleLbl="revTx" presStyleIdx="0" presStyleCnt="1"/>
      <dgm:spPr/>
    </dgm:pt>
    <dgm:pt modelId="{CBE90231-8D8B-4841-879F-D4FDE0615644}" type="pres">
      <dgm:prSet presAssocID="{8442A232-E66D-45F4-9804-AF6FE8A9246A}" presName="c1" presStyleLbl="node1" presStyleIdx="0" presStyleCnt="18"/>
      <dgm:spPr/>
    </dgm:pt>
    <dgm:pt modelId="{332F1AA4-BD84-47D2-9901-56CF2A5C3304}" type="pres">
      <dgm:prSet presAssocID="{8442A232-E66D-45F4-9804-AF6FE8A9246A}" presName="c2" presStyleLbl="node1" presStyleIdx="1" presStyleCnt="18"/>
      <dgm:spPr/>
    </dgm:pt>
    <dgm:pt modelId="{BC989731-ECF9-4467-B4B9-2E9CC4FCD0F6}" type="pres">
      <dgm:prSet presAssocID="{8442A232-E66D-45F4-9804-AF6FE8A9246A}" presName="c3" presStyleLbl="node1" presStyleIdx="2" presStyleCnt="18"/>
      <dgm:spPr/>
    </dgm:pt>
    <dgm:pt modelId="{2F34DD63-D983-482C-BE77-23FC526A1ECD}" type="pres">
      <dgm:prSet presAssocID="{8442A232-E66D-45F4-9804-AF6FE8A9246A}" presName="c4" presStyleLbl="node1" presStyleIdx="3" presStyleCnt="18"/>
      <dgm:spPr/>
    </dgm:pt>
    <dgm:pt modelId="{83709E13-965C-4820-B2BD-E77050F0CFE7}" type="pres">
      <dgm:prSet presAssocID="{8442A232-E66D-45F4-9804-AF6FE8A9246A}" presName="c5" presStyleLbl="node1" presStyleIdx="4" presStyleCnt="18"/>
      <dgm:spPr/>
    </dgm:pt>
    <dgm:pt modelId="{B717FD1F-8F8B-48BA-BC6B-E592C7ADDDDC}" type="pres">
      <dgm:prSet presAssocID="{8442A232-E66D-45F4-9804-AF6FE8A9246A}" presName="c6" presStyleLbl="node1" presStyleIdx="5" presStyleCnt="18"/>
      <dgm:spPr/>
    </dgm:pt>
    <dgm:pt modelId="{B0A41764-C305-4E79-AD49-19DC53AA0718}" type="pres">
      <dgm:prSet presAssocID="{8442A232-E66D-45F4-9804-AF6FE8A9246A}" presName="c7" presStyleLbl="node1" presStyleIdx="6" presStyleCnt="18"/>
      <dgm:spPr/>
    </dgm:pt>
    <dgm:pt modelId="{E889F369-A8E5-4F85-8CA3-82506DD960CB}" type="pres">
      <dgm:prSet presAssocID="{8442A232-E66D-45F4-9804-AF6FE8A9246A}" presName="c8" presStyleLbl="node1" presStyleIdx="7" presStyleCnt="18"/>
      <dgm:spPr/>
    </dgm:pt>
    <dgm:pt modelId="{DF379153-54E5-4FE1-9DB7-E06DD3FCBD00}" type="pres">
      <dgm:prSet presAssocID="{8442A232-E66D-45F4-9804-AF6FE8A9246A}" presName="c9" presStyleLbl="node1" presStyleIdx="8" presStyleCnt="18"/>
      <dgm:spPr/>
    </dgm:pt>
    <dgm:pt modelId="{F034AE02-53E8-471D-A55F-60BBAAF03A6C}" type="pres">
      <dgm:prSet presAssocID="{8442A232-E66D-45F4-9804-AF6FE8A9246A}" presName="c10" presStyleLbl="node1" presStyleIdx="9" presStyleCnt="18" custLinFactNeighborX="9749" custLinFactNeighborY="-21177"/>
      <dgm:spPr/>
    </dgm:pt>
    <dgm:pt modelId="{55D80056-182C-49B1-BE34-A6242ABE1513}" type="pres">
      <dgm:prSet presAssocID="{8442A232-E66D-45F4-9804-AF6FE8A9246A}" presName="c11" presStyleLbl="node1" presStyleIdx="10" presStyleCnt="18"/>
      <dgm:spPr/>
    </dgm:pt>
    <dgm:pt modelId="{726B4A2D-E94F-4E39-8376-51BA62775E0F}" type="pres">
      <dgm:prSet presAssocID="{8442A232-E66D-45F4-9804-AF6FE8A9246A}" presName="c12" presStyleLbl="node1" presStyleIdx="11" presStyleCnt="18"/>
      <dgm:spPr/>
    </dgm:pt>
    <dgm:pt modelId="{D0FA2868-81C6-4E62-8E2B-ED281A9A6E2B}" type="pres">
      <dgm:prSet presAssocID="{8442A232-E66D-45F4-9804-AF6FE8A9246A}" presName="c13" presStyleLbl="node1" presStyleIdx="12" presStyleCnt="18"/>
      <dgm:spPr/>
    </dgm:pt>
    <dgm:pt modelId="{3F53662E-0860-467F-AA43-66423F4A6139}" type="pres">
      <dgm:prSet presAssocID="{8442A232-E66D-45F4-9804-AF6FE8A9246A}" presName="c14" presStyleLbl="node1" presStyleIdx="13" presStyleCnt="18"/>
      <dgm:spPr/>
    </dgm:pt>
    <dgm:pt modelId="{113BD76E-0980-4E17-A48D-65AFF46C2C58}" type="pres">
      <dgm:prSet presAssocID="{8442A232-E66D-45F4-9804-AF6FE8A9246A}" presName="c15" presStyleLbl="node1" presStyleIdx="14" presStyleCnt="18"/>
      <dgm:spPr/>
    </dgm:pt>
    <dgm:pt modelId="{B42378F7-542A-466C-8BBE-F821E0BAAFE5}" type="pres">
      <dgm:prSet presAssocID="{8442A232-E66D-45F4-9804-AF6FE8A9246A}" presName="c16" presStyleLbl="node1" presStyleIdx="15" presStyleCnt="18"/>
      <dgm:spPr/>
    </dgm:pt>
    <dgm:pt modelId="{88E364EF-D889-4AEA-8916-4E7107368B94}" type="pres">
      <dgm:prSet presAssocID="{8442A232-E66D-45F4-9804-AF6FE8A9246A}" presName="c17" presStyleLbl="node1" presStyleIdx="16" presStyleCnt="18"/>
      <dgm:spPr/>
    </dgm:pt>
    <dgm:pt modelId="{4941C747-B5A7-40AB-8EE4-F2CB2B600DDC}" type="pres">
      <dgm:prSet presAssocID="{8442A232-E66D-45F4-9804-AF6FE8A9246A}" presName="c18" presStyleLbl="node1" presStyleIdx="17" presStyleCnt="18"/>
      <dgm:spPr/>
    </dgm:pt>
  </dgm:ptLst>
  <dgm:cxnLst>
    <dgm:cxn modelId="{666D5002-BF5D-4630-B2D1-64BC9551B2E6}" type="presOf" srcId="{8442A232-E66D-45F4-9804-AF6FE8A9246A}" destId="{E10033AB-01F7-476B-8FD5-ED31D346A5AD}" srcOrd="0" destOrd="0" presId="urn:microsoft.com/office/officeart/2009/3/layout/RandomtoResultProcess"/>
    <dgm:cxn modelId="{655E7058-7C38-4339-AD98-10289D49A9FA}" type="presOf" srcId="{739D4CE6-2176-4616-9631-2FE02132375D}" destId="{1D0F162A-EF7E-4827-AA36-76C3FFDD6F38}" srcOrd="0" destOrd="0" presId="urn:microsoft.com/office/officeart/2009/3/layout/RandomtoResultProcess"/>
    <dgm:cxn modelId="{6EA256A0-B293-49C0-8959-D6693C698016}" srcId="{739D4CE6-2176-4616-9631-2FE02132375D}" destId="{8442A232-E66D-45F4-9804-AF6FE8A9246A}" srcOrd="0" destOrd="0" parTransId="{5DBCEBB0-74F5-41AB-8911-78DDB0AF901D}" sibTransId="{323C138D-66CB-400E-8F64-7B8C943D1EC8}"/>
    <dgm:cxn modelId="{7FB57BAD-FE9F-4F39-A847-D17D8CAEA785}" type="presParOf" srcId="{1D0F162A-EF7E-4827-AA36-76C3FFDD6F38}" destId="{390F62FB-2AA3-4588-BAB8-255599699635}" srcOrd="0" destOrd="0" presId="urn:microsoft.com/office/officeart/2009/3/layout/RandomtoResultProcess"/>
    <dgm:cxn modelId="{E1B33DA9-788B-4E63-8133-36591EDCF619}" type="presParOf" srcId="{390F62FB-2AA3-4588-BAB8-255599699635}" destId="{E10033AB-01F7-476B-8FD5-ED31D346A5AD}" srcOrd="0" destOrd="0" presId="urn:microsoft.com/office/officeart/2009/3/layout/RandomtoResultProcess"/>
    <dgm:cxn modelId="{41B87E3A-1341-4A1E-AE43-D69945C6652F}" type="presParOf" srcId="{390F62FB-2AA3-4588-BAB8-255599699635}" destId="{CBE90231-8D8B-4841-879F-D4FDE0615644}" srcOrd="1" destOrd="0" presId="urn:microsoft.com/office/officeart/2009/3/layout/RandomtoResultProcess"/>
    <dgm:cxn modelId="{ACA0C7BC-3DE7-4B29-9900-82BCC7A1D54B}" type="presParOf" srcId="{390F62FB-2AA3-4588-BAB8-255599699635}" destId="{332F1AA4-BD84-47D2-9901-56CF2A5C3304}" srcOrd="2" destOrd="0" presId="urn:microsoft.com/office/officeart/2009/3/layout/RandomtoResultProcess"/>
    <dgm:cxn modelId="{7E373115-2B9F-4554-96DB-C56F4FDDDF4D}" type="presParOf" srcId="{390F62FB-2AA3-4588-BAB8-255599699635}" destId="{BC989731-ECF9-4467-B4B9-2E9CC4FCD0F6}" srcOrd="3" destOrd="0" presId="urn:microsoft.com/office/officeart/2009/3/layout/RandomtoResultProcess"/>
    <dgm:cxn modelId="{D4F7FE19-3F67-4102-A13F-9FB8EF945273}" type="presParOf" srcId="{390F62FB-2AA3-4588-BAB8-255599699635}" destId="{2F34DD63-D983-482C-BE77-23FC526A1ECD}" srcOrd="4" destOrd="0" presId="urn:microsoft.com/office/officeart/2009/3/layout/RandomtoResultProcess"/>
    <dgm:cxn modelId="{F5959BA2-05D6-447A-AE1F-02FC73D65247}" type="presParOf" srcId="{390F62FB-2AA3-4588-BAB8-255599699635}" destId="{83709E13-965C-4820-B2BD-E77050F0CFE7}" srcOrd="5" destOrd="0" presId="urn:microsoft.com/office/officeart/2009/3/layout/RandomtoResultProcess"/>
    <dgm:cxn modelId="{6903A760-6C41-4046-AEB1-07F156287DFE}" type="presParOf" srcId="{390F62FB-2AA3-4588-BAB8-255599699635}" destId="{B717FD1F-8F8B-48BA-BC6B-E592C7ADDDDC}" srcOrd="6" destOrd="0" presId="urn:microsoft.com/office/officeart/2009/3/layout/RandomtoResultProcess"/>
    <dgm:cxn modelId="{6A015391-C04D-4957-BEDC-514C91D7B9EF}" type="presParOf" srcId="{390F62FB-2AA3-4588-BAB8-255599699635}" destId="{B0A41764-C305-4E79-AD49-19DC53AA0718}" srcOrd="7" destOrd="0" presId="urn:microsoft.com/office/officeart/2009/3/layout/RandomtoResultProcess"/>
    <dgm:cxn modelId="{E87D26F9-648F-4FA6-A639-FD16ADBAAE61}" type="presParOf" srcId="{390F62FB-2AA3-4588-BAB8-255599699635}" destId="{E889F369-A8E5-4F85-8CA3-82506DD960CB}" srcOrd="8" destOrd="0" presId="urn:microsoft.com/office/officeart/2009/3/layout/RandomtoResultProcess"/>
    <dgm:cxn modelId="{F5DD00E8-C50E-42E0-B965-FD43576A7117}" type="presParOf" srcId="{390F62FB-2AA3-4588-BAB8-255599699635}" destId="{DF379153-54E5-4FE1-9DB7-E06DD3FCBD00}" srcOrd="9" destOrd="0" presId="urn:microsoft.com/office/officeart/2009/3/layout/RandomtoResultProcess"/>
    <dgm:cxn modelId="{8327CEA4-3342-4083-B900-C59126EFB0AC}" type="presParOf" srcId="{390F62FB-2AA3-4588-BAB8-255599699635}" destId="{F034AE02-53E8-471D-A55F-60BBAAF03A6C}" srcOrd="10" destOrd="0" presId="urn:microsoft.com/office/officeart/2009/3/layout/RandomtoResultProcess"/>
    <dgm:cxn modelId="{5291DFBC-1AF4-43D7-A710-E95ECB1308F6}" type="presParOf" srcId="{390F62FB-2AA3-4588-BAB8-255599699635}" destId="{55D80056-182C-49B1-BE34-A6242ABE1513}" srcOrd="11" destOrd="0" presId="urn:microsoft.com/office/officeart/2009/3/layout/RandomtoResultProcess"/>
    <dgm:cxn modelId="{F3A03308-69F6-4593-B597-66CCCCA2DB9D}" type="presParOf" srcId="{390F62FB-2AA3-4588-BAB8-255599699635}" destId="{726B4A2D-E94F-4E39-8376-51BA62775E0F}" srcOrd="12" destOrd="0" presId="urn:microsoft.com/office/officeart/2009/3/layout/RandomtoResultProcess"/>
    <dgm:cxn modelId="{C9C52336-AA17-407C-BBDE-EE371BD5B6ED}" type="presParOf" srcId="{390F62FB-2AA3-4588-BAB8-255599699635}" destId="{D0FA2868-81C6-4E62-8E2B-ED281A9A6E2B}" srcOrd="13" destOrd="0" presId="urn:microsoft.com/office/officeart/2009/3/layout/RandomtoResultProcess"/>
    <dgm:cxn modelId="{2FC3AAE6-1C73-47ED-A9CE-13D541FC1B2E}" type="presParOf" srcId="{390F62FB-2AA3-4588-BAB8-255599699635}" destId="{3F53662E-0860-467F-AA43-66423F4A6139}" srcOrd="14" destOrd="0" presId="urn:microsoft.com/office/officeart/2009/3/layout/RandomtoResultProcess"/>
    <dgm:cxn modelId="{BBAD07B6-69D6-45AD-A6DA-C66ADBA48EE8}" type="presParOf" srcId="{390F62FB-2AA3-4588-BAB8-255599699635}" destId="{113BD76E-0980-4E17-A48D-65AFF46C2C58}" srcOrd="15" destOrd="0" presId="urn:microsoft.com/office/officeart/2009/3/layout/RandomtoResultProcess"/>
    <dgm:cxn modelId="{BB86AAC7-C415-439C-8299-49B4F9787919}" type="presParOf" srcId="{390F62FB-2AA3-4588-BAB8-255599699635}" destId="{B42378F7-542A-466C-8BBE-F821E0BAAFE5}" srcOrd="16" destOrd="0" presId="urn:microsoft.com/office/officeart/2009/3/layout/RandomtoResultProcess"/>
    <dgm:cxn modelId="{D0AA2264-AD87-427E-AFB9-D025586C4A2D}" type="presParOf" srcId="{390F62FB-2AA3-4588-BAB8-255599699635}" destId="{88E364EF-D889-4AEA-8916-4E7107368B94}" srcOrd="17" destOrd="0" presId="urn:microsoft.com/office/officeart/2009/3/layout/RandomtoResultProcess"/>
    <dgm:cxn modelId="{17DFD011-563B-415F-B69C-DBF143F25EBB}" type="presParOf" srcId="{390F62FB-2AA3-4588-BAB8-255599699635}" destId="{4941C747-B5A7-40AB-8EE4-F2CB2B600DDC}" srcOrd="18"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0BE192-9B12-47E8-BBB4-79ADD3E2C6F8}"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CF739698-56AF-42BB-A17D-978D19F554AD}">
      <dgm:prSet custT="1"/>
      <dgm:spPr/>
      <dgm:t>
        <a:bodyPr/>
        <a:lstStyle/>
        <a:p>
          <a:r>
            <a:rPr lang="en-GB" sz="2800" b="1" dirty="0"/>
            <a:t>Limit what we add to maintain integrity of MUSIQ and minimise burden on teams</a:t>
          </a:r>
        </a:p>
      </dgm:t>
    </dgm:pt>
    <dgm:pt modelId="{ADD820C8-EEFF-4314-A6A0-91DA45A8AE52}" type="parTrans" cxnId="{946C647E-6B04-4215-ACF4-4643692D8859}">
      <dgm:prSet/>
      <dgm:spPr/>
      <dgm:t>
        <a:bodyPr/>
        <a:lstStyle/>
        <a:p>
          <a:endParaRPr lang="en-GB"/>
        </a:p>
      </dgm:t>
    </dgm:pt>
    <dgm:pt modelId="{CE81A195-C136-4894-B21E-0168B8650C03}" type="sibTrans" cxnId="{946C647E-6B04-4215-ACF4-4643692D8859}">
      <dgm:prSet/>
      <dgm:spPr/>
      <dgm:t>
        <a:bodyPr/>
        <a:lstStyle/>
        <a:p>
          <a:endParaRPr lang="en-GB"/>
        </a:p>
      </dgm:t>
    </dgm:pt>
    <dgm:pt modelId="{88CD21F8-1321-4EA1-B1CE-90F07B62758E}" type="pres">
      <dgm:prSet presAssocID="{0F0BE192-9B12-47E8-BBB4-79ADD3E2C6F8}" presName="Name0" presStyleCnt="0">
        <dgm:presLayoutVars>
          <dgm:dir/>
          <dgm:resizeHandles val="exact"/>
        </dgm:presLayoutVars>
      </dgm:prSet>
      <dgm:spPr/>
    </dgm:pt>
    <dgm:pt modelId="{E421A284-DB76-4E25-874E-0DC049ABAE01}" type="pres">
      <dgm:prSet presAssocID="{CF739698-56AF-42BB-A17D-978D19F554AD}" presName="node" presStyleLbl="node1" presStyleIdx="0" presStyleCnt="1" custLinFactNeighborX="6593" custLinFactNeighborY="-5288">
        <dgm:presLayoutVars>
          <dgm:bulletEnabled val="1"/>
        </dgm:presLayoutVars>
      </dgm:prSet>
      <dgm:spPr/>
    </dgm:pt>
  </dgm:ptLst>
  <dgm:cxnLst>
    <dgm:cxn modelId="{A75A2502-DADA-488A-BA2A-92498B71127C}" type="presOf" srcId="{CF739698-56AF-42BB-A17D-978D19F554AD}" destId="{E421A284-DB76-4E25-874E-0DC049ABAE01}" srcOrd="0" destOrd="0" presId="urn:microsoft.com/office/officeart/2005/8/layout/process1"/>
    <dgm:cxn modelId="{946C647E-6B04-4215-ACF4-4643692D8859}" srcId="{0F0BE192-9B12-47E8-BBB4-79ADD3E2C6F8}" destId="{CF739698-56AF-42BB-A17D-978D19F554AD}" srcOrd="0" destOrd="0" parTransId="{ADD820C8-EEFF-4314-A6A0-91DA45A8AE52}" sibTransId="{CE81A195-C136-4894-B21E-0168B8650C03}"/>
    <dgm:cxn modelId="{CAC8F6E4-5C95-4971-A4A3-CA951D396F99}" type="presOf" srcId="{0F0BE192-9B12-47E8-BBB4-79ADD3E2C6F8}" destId="{88CD21F8-1321-4EA1-B1CE-90F07B62758E}" srcOrd="0" destOrd="0" presId="urn:microsoft.com/office/officeart/2005/8/layout/process1"/>
    <dgm:cxn modelId="{BEE4AF3B-2322-4A93-9DD7-6AEFCDF2CC05}" type="presParOf" srcId="{88CD21F8-1321-4EA1-B1CE-90F07B62758E}" destId="{E421A284-DB76-4E25-874E-0DC049ABAE01}"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317D2-83FC-47F7-80B3-EE2DA344C6A6}"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GB"/>
        </a:p>
      </dgm:t>
    </dgm:pt>
    <dgm:pt modelId="{6E567F5F-4D0E-428F-9781-0973A2479A2A}">
      <dgm:prSet phldrT="[Text]" custT="1"/>
      <dgm:spPr/>
      <dgm:t>
        <a:bodyPr/>
        <a:lstStyle/>
        <a:p>
          <a:pPr>
            <a:buFont typeface="Arial" panose="020B0604020202020204" pitchFamily="34" charset="0"/>
            <a:buChar char="•"/>
          </a:pPr>
          <a:r>
            <a:rPr lang="en-GB" sz="1600"/>
            <a:t>Understanding that racism does exist in healthcare- insidious in nature and embedded in systems and behaviours</a:t>
          </a:r>
        </a:p>
      </dgm:t>
    </dgm:pt>
    <dgm:pt modelId="{84A44528-7344-4157-92C1-AC8B08988196}" type="parTrans" cxnId="{13300D37-EFDF-45E9-B0EB-BFDBCBA177D6}">
      <dgm:prSet/>
      <dgm:spPr/>
      <dgm:t>
        <a:bodyPr/>
        <a:lstStyle/>
        <a:p>
          <a:endParaRPr lang="en-GB"/>
        </a:p>
      </dgm:t>
    </dgm:pt>
    <dgm:pt modelId="{1B3C3701-CD97-4F87-8002-7C7A928638C5}" type="sibTrans" cxnId="{13300D37-EFDF-45E9-B0EB-BFDBCBA177D6}">
      <dgm:prSet/>
      <dgm:spPr/>
      <dgm:t>
        <a:bodyPr/>
        <a:lstStyle/>
        <a:p>
          <a:endParaRPr lang="en-GB"/>
        </a:p>
      </dgm:t>
    </dgm:pt>
    <dgm:pt modelId="{76F23CDB-A007-4B6E-938E-30EAA802C0C1}">
      <dgm:prSet custT="1"/>
      <dgm:spPr/>
      <dgm:t>
        <a:bodyPr/>
        <a:lstStyle/>
        <a:p>
          <a:r>
            <a:rPr lang="en-GB" sz="1600"/>
            <a:t>The importance of patient advocacy-both mother and baby</a:t>
          </a:r>
        </a:p>
      </dgm:t>
    </dgm:pt>
    <dgm:pt modelId="{C1842026-7E82-468F-90D0-2EEE1D4C7A69}" type="parTrans" cxnId="{77D174B5-2A93-4D2D-8997-60CABBD81013}">
      <dgm:prSet/>
      <dgm:spPr/>
      <dgm:t>
        <a:bodyPr/>
        <a:lstStyle/>
        <a:p>
          <a:endParaRPr lang="en-GB"/>
        </a:p>
      </dgm:t>
    </dgm:pt>
    <dgm:pt modelId="{35D9C44B-F56B-4D01-8AB3-978B878A5A4E}" type="sibTrans" cxnId="{77D174B5-2A93-4D2D-8997-60CABBD81013}">
      <dgm:prSet/>
      <dgm:spPr/>
      <dgm:t>
        <a:bodyPr/>
        <a:lstStyle/>
        <a:p>
          <a:endParaRPr lang="en-GB"/>
        </a:p>
      </dgm:t>
    </dgm:pt>
    <dgm:pt modelId="{DE9E75D3-4060-4C64-B21F-56DC0F9232ED}">
      <dgm:prSet custT="1"/>
      <dgm:spPr/>
      <dgm:t>
        <a:bodyPr/>
        <a:lstStyle/>
        <a:p>
          <a:r>
            <a:rPr lang="en-GB" sz="1600"/>
            <a:t>The need for improved understanding and communication between healthcare providers and patients </a:t>
          </a:r>
        </a:p>
      </dgm:t>
    </dgm:pt>
    <dgm:pt modelId="{6736CA72-A436-4F7F-9483-04D34FA444F5}" type="parTrans" cxnId="{355819AE-5BA4-468C-BCF4-092A4CA2C3E7}">
      <dgm:prSet/>
      <dgm:spPr/>
      <dgm:t>
        <a:bodyPr/>
        <a:lstStyle/>
        <a:p>
          <a:endParaRPr lang="en-GB"/>
        </a:p>
      </dgm:t>
    </dgm:pt>
    <dgm:pt modelId="{49EFAFF6-4469-4D36-B025-79C02A8587C4}" type="sibTrans" cxnId="{355819AE-5BA4-468C-BCF4-092A4CA2C3E7}">
      <dgm:prSet/>
      <dgm:spPr/>
      <dgm:t>
        <a:bodyPr/>
        <a:lstStyle/>
        <a:p>
          <a:endParaRPr lang="en-GB"/>
        </a:p>
      </dgm:t>
    </dgm:pt>
    <dgm:pt modelId="{9EABEB08-94C6-4C68-979A-DAC34299509F}">
      <dgm:prSet custT="1"/>
      <dgm:spPr/>
      <dgm:t>
        <a:bodyPr/>
        <a:lstStyle/>
        <a:p>
          <a:r>
            <a:rPr lang="en-GB" sz="1600"/>
            <a:t>Staff assumptions based on race being a potential safety risk</a:t>
          </a:r>
        </a:p>
      </dgm:t>
    </dgm:pt>
    <dgm:pt modelId="{F37ABD4C-F0B7-45E7-A43C-1126B123D03A}" type="parTrans" cxnId="{60DF58A6-0B8F-428A-AD56-48F59607DF79}">
      <dgm:prSet/>
      <dgm:spPr/>
      <dgm:t>
        <a:bodyPr/>
        <a:lstStyle/>
        <a:p>
          <a:endParaRPr lang="en-GB"/>
        </a:p>
      </dgm:t>
    </dgm:pt>
    <dgm:pt modelId="{90A8641F-7757-4CBA-B98A-530240E9F635}" type="sibTrans" cxnId="{60DF58A6-0B8F-428A-AD56-48F59607DF79}">
      <dgm:prSet/>
      <dgm:spPr/>
      <dgm:t>
        <a:bodyPr/>
        <a:lstStyle/>
        <a:p>
          <a:endParaRPr lang="en-GB"/>
        </a:p>
      </dgm:t>
    </dgm:pt>
    <dgm:pt modelId="{6B013450-A894-4210-A581-65F269D39FEF}">
      <dgm:prSet custT="1"/>
      <dgm:spPr/>
      <dgm:t>
        <a:bodyPr/>
        <a:lstStyle/>
        <a:p>
          <a:r>
            <a:rPr lang="en-GB" sz="1600"/>
            <a:t>The importance of continuing with anti racism training for staff</a:t>
          </a:r>
        </a:p>
      </dgm:t>
    </dgm:pt>
    <dgm:pt modelId="{F76066CF-58A5-403A-8907-94F3CB1DB40E}" type="parTrans" cxnId="{C6FFD8FB-549B-43E5-B2BA-46307D802916}">
      <dgm:prSet/>
      <dgm:spPr/>
      <dgm:t>
        <a:bodyPr/>
        <a:lstStyle/>
        <a:p>
          <a:endParaRPr lang="en-GB"/>
        </a:p>
      </dgm:t>
    </dgm:pt>
    <dgm:pt modelId="{D50C9F09-576E-4783-9F28-CF6B8735283A}" type="sibTrans" cxnId="{C6FFD8FB-549B-43E5-B2BA-46307D802916}">
      <dgm:prSet/>
      <dgm:spPr/>
      <dgm:t>
        <a:bodyPr/>
        <a:lstStyle/>
        <a:p>
          <a:endParaRPr lang="en-GB"/>
        </a:p>
      </dgm:t>
    </dgm:pt>
    <dgm:pt modelId="{96B7D556-5E94-4357-9590-67EB58559529}">
      <dgm:prSet custT="1"/>
      <dgm:spPr/>
      <dgm:t>
        <a:bodyPr/>
        <a:lstStyle/>
        <a:p>
          <a:r>
            <a:rPr lang="en-GB" sz="1600"/>
            <a:t>Lack of diversity and support for black mothers</a:t>
          </a:r>
        </a:p>
      </dgm:t>
    </dgm:pt>
    <dgm:pt modelId="{89DB146D-CADE-4755-A580-B1E873B190C5}" type="parTrans" cxnId="{F89C11F0-3FF1-4F1F-BD09-086E069EDF45}">
      <dgm:prSet/>
      <dgm:spPr/>
      <dgm:t>
        <a:bodyPr/>
        <a:lstStyle/>
        <a:p>
          <a:endParaRPr lang="en-GB"/>
        </a:p>
      </dgm:t>
    </dgm:pt>
    <dgm:pt modelId="{7A3CB8A0-1FBF-4F43-A0E5-FDCD110A4710}" type="sibTrans" cxnId="{F89C11F0-3FF1-4F1F-BD09-086E069EDF45}">
      <dgm:prSet/>
      <dgm:spPr/>
      <dgm:t>
        <a:bodyPr/>
        <a:lstStyle/>
        <a:p>
          <a:endParaRPr lang="en-GB"/>
        </a:p>
      </dgm:t>
    </dgm:pt>
    <dgm:pt modelId="{C879CF1B-1D92-43B8-9552-B998BEECCA31}">
      <dgm:prSet custT="1"/>
      <dgm:spPr/>
      <dgm:t>
        <a:bodyPr/>
        <a:lstStyle/>
        <a:p>
          <a:r>
            <a:rPr lang="en-GB" sz="1600"/>
            <a:t>Lack of information on pre-term birth</a:t>
          </a:r>
        </a:p>
      </dgm:t>
    </dgm:pt>
    <dgm:pt modelId="{DD7B5CD0-D2CC-43AA-9A5C-FE379EA17781}" type="parTrans" cxnId="{BD81292B-D580-4D86-98C6-581FB2BDD81A}">
      <dgm:prSet/>
      <dgm:spPr/>
      <dgm:t>
        <a:bodyPr/>
        <a:lstStyle/>
        <a:p>
          <a:endParaRPr lang="en-GB"/>
        </a:p>
      </dgm:t>
    </dgm:pt>
    <dgm:pt modelId="{C9D73159-60B7-4B4E-8FC3-651779AC6864}" type="sibTrans" cxnId="{BD81292B-D580-4D86-98C6-581FB2BDD81A}">
      <dgm:prSet/>
      <dgm:spPr/>
      <dgm:t>
        <a:bodyPr/>
        <a:lstStyle/>
        <a:p>
          <a:endParaRPr lang="en-GB"/>
        </a:p>
      </dgm:t>
    </dgm:pt>
    <dgm:pt modelId="{98F8907E-DFAA-4CC3-B704-B37C12D8E24F}" type="pres">
      <dgm:prSet presAssocID="{C80317D2-83FC-47F7-80B3-EE2DA344C6A6}" presName="Name0" presStyleCnt="0">
        <dgm:presLayoutVars>
          <dgm:dir/>
          <dgm:animLvl val="lvl"/>
          <dgm:resizeHandles val="exact"/>
        </dgm:presLayoutVars>
      </dgm:prSet>
      <dgm:spPr/>
    </dgm:pt>
    <dgm:pt modelId="{FBB9E2C2-4907-40F0-A062-F0C2C23CF876}" type="pres">
      <dgm:prSet presAssocID="{6E567F5F-4D0E-428F-9781-0973A2479A2A}" presName="linNode" presStyleCnt="0"/>
      <dgm:spPr/>
    </dgm:pt>
    <dgm:pt modelId="{0A2152B4-00FD-4617-9AA6-F4DB9532C2B9}" type="pres">
      <dgm:prSet presAssocID="{6E567F5F-4D0E-428F-9781-0973A2479A2A}" presName="parentText" presStyleLbl="node1" presStyleIdx="0" presStyleCnt="7" custScaleX="263808" custLinFactNeighborX="440">
        <dgm:presLayoutVars>
          <dgm:chMax val="1"/>
          <dgm:bulletEnabled val="1"/>
        </dgm:presLayoutVars>
      </dgm:prSet>
      <dgm:spPr/>
    </dgm:pt>
    <dgm:pt modelId="{0FBE1A07-EF1A-42C3-9B20-57D88346D26A}" type="pres">
      <dgm:prSet presAssocID="{1B3C3701-CD97-4F87-8002-7C7A928638C5}" presName="sp" presStyleCnt="0"/>
      <dgm:spPr/>
    </dgm:pt>
    <dgm:pt modelId="{30796597-F2D6-40CD-A39E-1468ED4E7B13}" type="pres">
      <dgm:prSet presAssocID="{76F23CDB-A007-4B6E-938E-30EAA802C0C1}" presName="linNode" presStyleCnt="0"/>
      <dgm:spPr/>
    </dgm:pt>
    <dgm:pt modelId="{E07CD2B0-467F-41F9-8EB2-C05B72B5222E}" type="pres">
      <dgm:prSet presAssocID="{76F23CDB-A007-4B6E-938E-30EAA802C0C1}" presName="parentText" presStyleLbl="node1" presStyleIdx="1" presStyleCnt="7" custScaleX="263808">
        <dgm:presLayoutVars>
          <dgm:chMax val="1"/>
          <dgm:bulletEnabled val="1"/>
        </dgm:presLayoutVars>
      </dgm:prSet>
      <dgm:spPr/>
    </dgm:pt>
    <dgm:pt modelId="{07FFF14E-120F-490B-8B36-92BEC1F97FE1}" type="pres">
      <dgm:prSet presAssocID="{35D9C44B-F56B-4D01-8AB3-978B878A5A4E}" presName="sp" presStyleCnt="0"/>
      <dgm:spPr/>
    </dgm:pt>
    <dgm:pt modelId="{39D24835-D2B1-4E64-A4FA-B2013A8BAF23}" type="pres">
      <dgm:prSet presAssocID="{DE9E75D3-4060-4C64-B21F-56DC0F9232ED}" presName="linNode" presStyleCnt="0"/>
      <dgm:spPr/>
    </dgm:pt>
    <dgm:pt modelId="{346A7F03-F94C-48CA-8E3B-A141A6603765}" type="pres">
      <dgm:prSet presAssocID="{DE9E75D3-4060-4C64-B21F-56DC0F9232ED}" presName="parentText" presStyleLbl="node1" presStyleIdx="2" presStyleCnt="7" custScaleX="263808">
        <dgm:presLayoutVars>
          <dgm:chMax val="1"/>
          <dgm:bulletEnabled val="1"/>
        </dgm:presLayoutVars>
      </dgm:prSet>
      <dgm:spPr/>
    </dgm:pt>
    <dgm:pt modelId="{9A777373-3D16-4E65-9BBD-DE5B14279CDE}" type="pres">
      <dgm:prSet presAssocID="{49EFAFF6-4469-4D36-B025-79C02A8587C4}" presName="sp" presStyleCnt="0"/>
      <dgm:spPr/>
    </dgm:pt>
    <dgm:pt modelId="{7899583F-EB81-4AE4-B997-56A1B723129E}" type="pres">
      <dgm:prSet presAssocID="{9EABEB08-94C6-4C68-979A-DAC34299509F}" presName="linNode" presStyleCnt="0"/>
      <dgm:spPr/>
    </dgm:pt>
    <dgm:pt modelId="{340E878F-2D21-4944-AD31-0C09BBA8C99A}" type="pres">
      <dgm:prSet presAssocID="{9EABEB08-94C6-4C68-979A-DAC34299509F}" presName="parentText" presStyleLbl="node1" presStyleIdx="3" presStyleCnt="7" custScaleX="263808">
        <dgm:presLayoutVars>
          <dgm:chMax val="1"/>
          <dgm:bulletEnabled val="1"/>
        </dgm:presLayoutVars>
      </dgm:prSet>
      <dgm:spPr/>
    </dgm:pt>
    <dgm:pt modelId="{8D945960-3092-4AE8-834E-3D1F02380EEB}" type="pres">
      <dgm:prSet presAssocID="{90A8641F-7757-4CBA-B98A-530240E9F635}" presName="sp" presStyleCnt="0"/>
      <dgm:spPr/>
    </dgm:pt>
    <dgm:pt modelId="{98016315-8199-44B4-8554-CB31B4C82A8C}" type="pres">
      <dgm:prSet presAssocID="{6B013450-A894-4210-A581-65F269D39FEF}" presName="linNode" presStyleCnt="0"/>
      <dgm:spPr/>
    </dgm:pt>
    <dgm:pt modelId="{AEA0A336-1FFA-417D-9BAE-B28ABAD81903}" type="pres">
      <dgm:prSet presAssocID="{6B013450-A894-4210-A581-65F269D39FEF}" presName="parentText" presStyleLbl="node1" presStyleIdx="4" presStyleCnt="7" custScaleX="263808">
        <dgm:presLayoutVars>
          <dgm:chMax val="1"/>
          <dgm:bulletEnabled val="1"/>
        </dgm:presLayoutVars>
      </dgm:prSet>
      <dgm:spPr/>
    </dgm:pt>
    <dgm:pt modelId="{864F7385-23C1-462F-A8DD-6BE4E3974F7E}" type="pres">
      <dgm:prSet presAssocID="{D50C9F09-576E-4783-9F28-CF6B8735283A}" presName="sp" presStyleCnt="0"/>
      <dgm:spPr/>
    </dgm:pt>
    <dgm:pt modelId="{E14EB2BE-166F-40C9-94D2-A6616E4435AB}" type="pres">
      <dgm:prSet presAssocID="{96B7D556-5E94-4357-9590-67EB58559529}" presName="linNode" presStyleCnt="0"/>
      <dgm:spPr/>
    </dgm:pt>
    <dgm:pt modelId="{508027F2-BDC0-43FA-BAB1-4C3D39DC8724}" type="pres">
      <dgm:prSet presAssocID="{96B7D556-5E94-4357-9590-67EB58559529}" presName="parentText" presStyleLbl="node1" presStyleIdx="5" presStyleCnt="7" custScaleX="263808">
        <dgm:presLayoutVars>
          <dgm:chMax val="1"/>
          <dgm:bulletEnabled val="1"/>
        </dgm:presLayoutVars>
      </dgm:prSet>
      <dgm:spPr/>
    </dgm:pt>
    <dgm:pt modelId="{AE09CE53-43FF-4DA3-8D67-9CDE2BD292E1}" type="pres">
      <dgm:prSet presAssocID="{7A3CB8A0-1FBF-4F43-A0E5-FDCD110A4710}" presName="sp" presStyleCnt="0"/>
      <dgm:spPr/>
    </dgm:pt>
    <dgm:pt modelId="{02878DD6-5F00-4B97-8F04-EA7BB3AA5D84}" type="pres">
      <dgm:prSet presAssocID="{C879CF1B-1D92-43B8-9552-B998BEECCA31}" presName="linNode" presStyleCnt="0"/>
      <dgm:spPr/>
    </dgm:pt>
    <dgm:pt modelId="{A9FB8D34-1610-4BEA-BB78-51B03EF65D93}" type="pres">
      <dgm:prSet presAssocID="{C879CF1B-1D92-43B8-9552-B998BEECCA31}" presName="parentText" presStyleLbl="node1" presStyleIdx="6" presStyleCnt="7" custScaleX="263808">
        <dgm:presLayoutVars>
          <dgm:chMax val="1"/>
          <dgm:bulletEnabled val="1"/>
        </dgm:presLayoutVars>
      </dgm:prSet>
      <dgm:spPr/>
    </dgm:pt>
  </dgm:ptLst>
  <dgm:cxnLst>
    <dgm:cxn modelId="{446DAD0B-595B-4046-A6AB-42F95221405C}" type="presOf" srcId="{96B7D556-5E94-4357-9590-67EB58559529}" destId="{508027F2-BDC0-43FA-BAB1-4C3D39DC8724}" srcOrd="0" destOrd="0" presId="urn:microsoft.com/office/officeart/2005/8/layout/vList5"/>
    <dgm:cxn modelId="{FA67371D-D55E-4950-B7BE-0F64157E0000}" type="presOf" srcId="{C879CF1B-1D92-43B8-9552-B998BEECCA31}" destId="{A9FB8D34-1610-4BEA-BB78-51B03EF65D93}" srcOrd="0" destOrd="0" presId="urn:microsoft.com/office/officeart/2005/8/layout/vList5"/>
    <dgm:cxn modelId="{BD81292B-D580-4D86-98C6-581FB2BDD81A}" srcId="{C80317D2-83FC-47F7-80B3-EE2DA344C6A6}" destId="{C879CF1B-1D92-43B8-9552-B998BEECCA31}" srcOrd="6" destOrd="0" parTransId="{DD7B5CD0-D2CC-43AA-9A5C-FE379EA17781}" sibTransId="{C9D73159-60B7-4B4E-8FC3-651779AC6864}"/>
    <dgm:cxn modelId="{13300D37-EFDF-45E9-B0EB-BFDBCBA177D6}" srcId="{C80317D2-83FC-47F7-80B3-EE2DA344C6A6}" destId="{6E567F5F-4D0E-428F-9781-0973A2479A2A}" srcOrd="0" destOrd="0" parTransId="{84A44528-7344-4157-92C1-AC8B08988196}" sibTransId="{1B3C3701-CD97-4F87-8002-7C7A928638C5}"/>
    <dgm:cxn modelId="{32894B65-49A4-4229-BFAB-94249E27FDB2}" type="presOf" srcId="{6E567F5F-4D0E-428F-9781-0973A2479A2A}" destId="{0A2152B4-00FD-4617-9AA6-F4DB9532C2B9}" srcOrd="0" destOrd="0" presId="urn:microsoft.com/office/officeart/2005/8/layout/vList5"/>
    <dgm:cxn modelId="{019CED4C-A0C7-4101-AD3D-8470A86793C2}" type="presOf" srcId="{C80317D2-83FC-47F7-80B3-EE2DA344C6A6}" destId="{98F8907E-DFAA-4CC3-B704-B37C12D8E24F}" srcOrd="0" destOrd="0" presId="urn:microsoft.com/office/officeart/2005/8/layout/vList5"/>
    <dgm:cxn modelId="{A689A98C-9A4C-4215-8650-870465A76177}" type="presOf" srcId="{6B013450-A894-4210-A581-65F269D39FEF}" destId="{AEA0A336-1FFA-417D-9BAE-B28ABAD81903}" srcOrd="0" destOrd="0" presId="urn:microsoft.com/office/officeart/2005/8/layout/vList5"/>
    <dgm:cxn modelId="{D8FEFA90-CF68-40C1-92B3-4415CC30ADF0}" type="presOf" srcId="{DE9E75D3-4060-4C64-B21F-56DC0F9232ED}" destId="{346A7F03-F94C-48CA-8E3B-A141A6603765}" srcOrd="0" destOrd="0" presId="urn:microsoft.com/office/officeart/2005/8/layout/vList5"/>
    <dgm:cxn modelId="{8D1FC791-65AD-42D1-B58B-3B1D28EE959B}" type="presOf" srcId="{76F23CDB-A007-4B6E-938E-30EAA802C0C1}" destId="{E07CD2B0-467F-41F9-8EB2-C05B72B5222E}" srcOrd="0" destOrd="0" presId="urn:microsoft.com/office/officeart/2005/8/layout/vList5"/>
    <dgm:cxn modelId="{60DF58A6-0B8F-428A-AD56-48F59607DF79}" srcId="{C80317D2-83FC-47F7-80B3-EE2DA344C6A6}" destId="{9EABEB08-94C6-4C68-979A-DAC34299509F}" srcOrd="3" destOrd="0" parTransId="{F37ABD4C-F0B7-45E7-A43C-1126B123D03A}" sibTransId="{90A8641F-7757-4CBA-B98A-530240E9F635}"/>
    <dgm:cxn modelId="{355819AE-5BA4-468C-BCF4-092A4CA2C3E7}" srcId="{C80317D2-83FC-47F7-80B3-EE2DA344C6A6}" destId="{DE9E75D3-4060-4C64-B21F-56DC0F9232ED}" srcOrd="2" destOrd="0" parTransId="{6736CA72-A436-4F7F-9483-04D34FA444F5}" sibTransId="{49EFAFF6-4469-4D36-B025-79C02A8587C4}"/>
    <dgm:cxn modelId="{144400B0-B0CD-4880-B87C-33810775332A}" type="presOf" srcId="{9EABEB08-94C6-4C68-979A-DAC34299509F}" destId="{340E878F-2D21-4944-AD31-0C09BBA8C99A}" srcOrd="0" destOrd="0" presId="urn:microsoft.com/office/officeart/2005/8/layout/vList5"/>
    <dgm:cxn modelId="{77D174B5-2A93-4D2D-8997-60CABBD81013}" srcId="{C80317D2-83FC-47F7-80B3-EE2DA344C6A6}" destId="{76F23CDB-A007-4B6E-938E-30EAA802C0C1}" srcOrd="1" destOrd="0" parTransId="{C1842026-7E82-468F-90D0-2EEE1D4C7A69}" sibTransId="{35D9C44B-F56B-4D01-8AB3-978B878A5A4E}"/>
    <dgm:cxn modelId="{F89C11F0-3FF1-4F1F-BD09-086E069EDF45}" srcId="{C80317D2-83FC-47F7-80B3-EE2DA344C6A6}" destId="{96B7D556-5E94-4357-9590-67EB58559529}" srcOrd="5" destOrd="0" parTransId="{89DB146D-CADE-4755-A580-B1E873B190C5}" sibTransId="{7A3CB8A0-1FBF-4F43-A0E5-FDCD110A4710}"/>
    <dgm:cxn modelId="{C6FFD8FB-549B-43E5-B2BA-46307D802916}" srcId="{C80317D2-83FC-47F7-80B3-EE2DA344C6A6}" destId="{6B013450-A894-4210-A581-65F269D39FEF}" srcOrd="4" destOrd="0" parTransId="{F76066CF-58A5-403A-8907-94F3CB1DB40E}" sibTransId="{D50C9F09-576E-4783-9F28-CF6B8735283A}"/>
    <dgm:cxn modelId="{4A0E4B2D-CE5B-48EA-87A4-6416C6B45999}" type="presParOf" srcId="{98F8907E-DFAA-4CC3-B704-B37C12D8E24F}" destId="{FBB9E2C2-4907-40F0-A062-F0C2C23CF876}" srcOrd="0" destOrd="0" presId="urn:microsoft.com/office/officeart/2005/8/layout/vList5"/>
    <dgm:cxn modelId="{CA55284F-F908-4E17-B68B-8A026AB39797}" type="presParOf" srcId="{FBB9E2C2-4907-40F0-A062-F0C2C23CF876}" destId="{0A2152B4-00FD-4617-9AA6-F4DB9532C2B9}" srcOrd="0" destOrd="0" presId="urn:microsoft.com/office/officeart/2005/8/layout/vList5"/>
    <dgm:cxn modelId="{362638E9-27E4-42D8-9A2B-77420763E5CD}" type="presParOf" srcId="{98F8907E-DFAA-4CC3-B704-B37C12D8E24F}" destId="{0FBE1A07-EF1A-42C3-9B20-57D88346D26A}" srcOrd="1" destOrd="0" presId="urn:microsoft.com/office/officeart/2005/8/layout/vList5"/>
    <dgm:cxn modelId="{627096D4-898F-402E-8119-6A1AF1FC653E}" type="presParOf" srcId="{98F8907E-DFAA-4CC3-B704-B37C12D8E24F}" destId="{30796597-F2D6-40CD-A39E-1468ED4E7B13}" srcOrd="2" destOrd="0" presId="urn:microsoft.com/office/officeart/2005/8/layout/vList5"/>
    <dgm:cxn modelId="{35FC7AE3-A7C0-4FB0-A3EF-1BF03160A980}" type="presParOf" srcId="{30796597-F2D6-40CD-A39E-1468ED4E7B13}" destId="{E07CD2B0-467F-41F9-8EB2-C05B72B5222E}" srcOrd="0" destOrd="0" presId="urn:microsoft.com/office/officeart/2005/8/layout/vList5"/>
    <dgm:cxn modelId="{ADFAB88A-7778-426F-90F3-14F5659AA560}" type="presParOf" srcId="{98F8907E-DFAA-4CC3-B704-B37C12D8E24F}" destId="{07FFF14E-120F-490B-8B36-92BEC1F97FE1}" srcOrd="3" destOrd="0" presId="urn:microsoft.com/office/officeart/2005/8/layout/vList5"/>
    <dgm:cxn modelId="{3838923B-B1D4-425A-9408-09A7BE826C92}" type="presParOf" srcId="{98F8907E-DFAA-4CC3-B704-B37C12D8E24F}" destId="{39D24835-D2B1-4E64-A4FA-B2013A8BAF23}" srcOrd="4" destOrd="0" presId="urn:microsoft.com/office/officeart/2005/8/layout/vList5"/>
    <dgm:cxn modelId="{4AD68BDF-ED51-4A14-AFBC-6C94C6161CAB}" type="presParOf" srcId="{39D24835-D2B1-4E64-A4FA-B2013A8BAF23}" destId="{346A7F03-F94C-48CA-8E3B-A141A6603765}" srcOrd="0" destOrd="0" presId="urn:microsoft.com/office/officeart/2005/8/layout/vList5"/>
    <dgm:cxn modelId="{0278FDBF-779D-4D18-8888-6C822F093ED4}" type="presParOf" srcId="{98F8907E-DFAA-4CC3-B704-B37C12D8E24F}" destId="{9A777373-3D16-4E65-9BBD-DE5B14279CDE}" srcOrd="5" destOrd="0" presId="urn:microsoft.com/office/officeart/2005/8/layout/vList5"/>
    <dgm:cxn modelId="{E7710377-3A12-4D96-A44C-C0D05F9A6F8C}" type="presParOf" srcId="{98F8907E-DFAA-4CC3-B704-B37C12D8E24F}" destId="{7899583F-EB81-4AE4-B997-56A1B723129E}" srcOrd="6" destOrd="0" presId="urn:microsoft.com/office/officeart/2005/8/layout/vList5"/>
    <dgm:cxn modelId="{90761AB5-1FD1-48A1-870C-98374720F3B5}" type="presParOf" srcId="{7899583F-EB81-4AE4-B997-56A1B723129E}" destId="{340E878F-2D21-4944-AD31-0C09BBA8C99A}" srcOrd="0" destOrd="0" presId="urn:microsoft.com/office/officeart/2005/8/layout/vList5"/>
    <dgm:cxn modelId="{34B11AED-9B23-4A4E-A7BE-EA8C90E407D9}" type="presParOf" srcId="{98F8907E-DFAA-4CC3-B704-B37C12D8E24F}" destId="{8D945960-3092-4AE8-834E-3D1F02380EEB}" srcOrd="7" destOrd="0" presId="urn:microsoft.com/office/officeart/2005/8/layout/vList5"/>
    <dgm:cxn modelId="{6E0728C9-CEE2-497F-9825-45A72C7FFBA0}" type="presParOf" srcId="{98F8907E-DFAA-4CC3-B704-B37C12D8E24F}" destId="{98016315-8199-44B4-8554-CB31B4C82A8C}" srcOrd="8" destOrd="0" presId="urn:microsoft.com/office/officeart/2005/8/layout/vList5"/>
    <dgm:cxn modelId="{DC6C6263-BC08-4280-BB4D-C90B58B6C92A}" type="presParOf" srcId="{98016315-8199-44B4-8554-CB31B4C82A8C}" destId="{AEA0A336-1FFA-417D-9BAE-B28ABAD81903}" srcOrd="0" destOrd="0" presId="urn:microsoft.com/office/officeart/2005/8/layout/vList5"/>
    <dgm:cxn modelId="{4D9B609B-31BD-4E04-91BC-1D8777F5D75D}" type="presParOf" srcId="{98F8907E-DFAA-4CC3-B704-B37C12D8E24F}" destId="{864F7385-23C1-462F-A8DD-6BE4E3974F7E}" srcOrd="9" destOrd="0" presId="urn:microsoft.com/office/officeart/2005/8/layout/vList5"/>
    <dgm:cxn modelId="{D9F72788-FC9E-47E6-BCBB-EBB3596EC30B}" type="presParOf" srcId="{98F8907E-DFAA-4CC3-B704-B37C12D8E24F}" destId="{E14EB2BE-166F-40C9-94D2-A6616E4435AB}" srcOrd="10" destOrd="0" presId="urn:microsoft.com/office/officeart/2005/8/layout/vList5"/>
    <dgm:cxn modelId="{DEDCA3F0-2795-4AA7-8D8E-DF5E6B8109F5}" type="presParOf" srcId="{E14EB2BE-166F-40C9-94D2-A6616E4435AB}" destId="{508027F2-BDC0-43FA-BAB1-4C3D39DC8724}" srcOrd="0" destOrd="0" presId="urn:microsoft.com/office/officeart/2005/8/layout/vList5"/>
    <dgm:cxn modelId="{0192E296-9A95-4F5B-BEFC-617366250B7D}" type="presParOf" srcId="{98F8907E-DFAA-4CC3-B704-B37C12D8E24F}" destId="{AE09CE53-43FF-4DA3-8D67-9CDE2BD292E1}" srcOrd="11" destOrd="0" presId="urn:microsoft.com/office/officeart/2005/8/layout/vList5"/>
    <dgm:cxn modelId="{C433D0AB-19D8-4228-97DC-F49BE2557983}" type="presParOf" srcId="{98F8907E-DFAA-4CC3-B704-B37C12D8E24F}" destId="{02878DD6-5F00-4B97-8F04-EA7BB3AA5D84}" srcOrd="12" destOrd="0" presId="urn:microsoft.com/office/officeart/2005/8/layout/vList5"/>
    <dgm:cxn modelId="{8B4AEE73-7C77-43DC-A22A-19B4FD65D87F}" type="presParOf" srcId="{02878DD6-5F00-4B97-8F04-EA7BB3AA5D84}" destId="{A9FB8D34-1610-4BEA-BB78-51B03EF65D9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AF63E6-DF91-4A33-9E8A-47099620481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F4E5BBFF-C598-403E-AE15-EE1CC4F952CA}">
      <dgm:prSet phldrT="[Text]" custT="1"/>
      <dgm:spPr/>
      <dgm:t>
        <a:bodyPr/>
        <a:lstStyle/>
        <a:p>
          <a:pPr algn="l"/>
          <a:r>
            <a:rPr lang="en-US" sz="1600">
              <a:latin typeface="Avenir Book"/>
            </a:rPr>
            <a:t>Data systems for improvement – ethnicity data is not always available</a:t>
          </a:r>
          <a:endParaRPr lang="en-GB" sz="1600"/>
        </a:p>
      </dgm:t>
    </dgm:pt>
    <dgm:pt modelId="{A3002BDD-3605-4EBF-9690-79834D84F864}" type="parTrans" cxnId="{C4383D4C-6F74-48AB-8076-ED850F904724}">
      <dgm:prSet/>
      <dgm:spPr/>
      <dgm:t>
        <a:bodyPr/>
        <a:lstStyle/>
        <a:p>
          <a:pPr algn="l"/>
          <a:endParaRPr lang="en-GB"/>
        </a:p>
      </dgm:t>
    </dgm:pt>
    <dgm:pt modelId="{05383440-F808-4E43-B95D-F5FF2DFB31A6}" type="sibTrans" cxnId="{C4383D4C-6F74-48AB-8076-ED850F904724}">
      <dgm:prSet/>
      <dgm:spPr/>
      <dgm:t>
        <a:bodyPr/>
        <a:lstStyle/>
        <a:p>
          <a:pPr algn="l"/>
          <a:endParaRPr lang="en-GB"/>
        </a:p>
      </dgm:t>
    </dgm:pt>
    <dgm:pt modelId="{F79067E0-643A-4137-AE35-0B999DF449F1}">
      <dgm:prSet custT="1"/>
      <dgm:spPr/>
      <dgm:t>
        <a:bodyPr/>
        <a:lstStyle/>
        <a:p>
          <a:pPr algn="l"/>
          <a:r>
            <a:rPr lang="en-GB" sz="1600">
              <a:latin typeface="Avenir Book"/>
            </a:rPr>
            <a:t>Scoping to understand what other specialities and systems are doing </a:t>
          </a:r>
          <a:endParaRPr lang="en-US" sz="1600">
            <a:latin typeface="Avenir Book"/>
          </a:endParaRPr>
        </a:p>
      </dgm:t>
    </dgm:pt>
    <dgm:pt modelId="{7473269E-B332-4484-9666-08E5F7B911C8}" type="parTrans" cxnId="{1547C5D1-23C5-445E-B4B0-A3444A08D7E7}">
      <dgm:prSet/>
      <dgm:spPr/>
      <dgm:t>
        <a:bodyPr/>
        <a:lstStyle/>
        <a:p>
          <a:pPr algn="l"/>
          <a:endParaRPr lang="en-GB"/>
        </a:p>
      </dgm:t>
    </dgm:pt>
    <dgm:pt modelId="{AC9FFC4E-A0B5-4DFC-99A7-71805EB51561}" type="sibTrans" cxnId="{1547C5D1-23C5-445E-B4B0-A3444A08D7E7}">
      <dgm:prSet/>
      <dgm:spPr/>
      <dgm:t>
        <a:bodyPr/>
        <a:lstStyle/>
        <a:p>
          <a:pPr algn="l"/>
          <a:endParaRPr lang="en-GB"/>
        </a:p>
      </dgm:t>
    </dgm:pt>
    <dgm:pt modelId="{A1570ED3-1A2A-4E62-BA2B-5EE22AA0371E}">
      <dgm:prSet custT="1"/>
      <dgm:spPr/>
      <dgm:t>
        <a:bodyPr/>
        <a:lstStyle/>
        <a:p>
          <a:pPr algn="l"/>
          <a:r>
            <a:rPr lang="en-GB" sz="1600">
              <a:latin typeface="Avenir Book"/>
            </a:rPr>
            <a:t>Embed cultural change by cycles of learning</a:t>
          </a:r>
          <a:endParaRPr lang="en-US" sz="1600">
            <a:latin typeface="Avenir Book"/>
          </a:endParaRPr>
        </a:p>
      </dgm:t>
    </dgm:pt>
    <dgm:pt modelId="{48065753-A361-4064-98CD-A7B84BCA9037}" type="parTrans" cxnId="{94981790-0D04-44CC-A11A-4D8CCF5BA3A7}">
      <dgm:prSet/>
      <dgm:spPr/>
      <dgm:t>
        <a:bodyPr/>
        <a:lstStyle/>
        <a:p>
          <a:pPr algn="l"/>
          <a:endParaRPr lang="en-GB"/>
        </a:p>
      </dgm:t>
    </dgm:pt>
    <dgm:pt modelId="{9623898E-ABE6-4876-88F4-9DFE8BDAC5FE}" type="sibTrans" cxnId="{94981790-0D04-44CC-A11A-4D8CCF5BA3A7}">
      <dgm:prSet/>
      <dgm:spPr/>
      <dgm:t>
        <a:bodyPr/>
        <a:lstStyle/>
        <a:p>
          <a:pPr algn="l"/>
          <a:endParaRPr lang="en-GB"/>
        </a:p>
      </dgm:t>
    </dgm:pt>
    <dgm:pt modelId="{07710B01-8774-4FA0-85CE-E8F66B353F3B}">
      <dgm:prSet custT="1"/>
      <dgm:spPr/>
      <dgm:t>
        <a:bodyPr/>
        <a:lstStyle/>
        <a:p>
          <a:pPr algn="l"/>
          <a:r>
            <a:rPr lang="en-GB" sz="1600">
              <a:latin typeface="Avenir Book"/>
            </a:rPr>
            <a:t>Give all parts of the system a voice</a:t>
          </a:r>
          <a:endParaRPr lang="en-US" sz="1600">
            <a:latin typeface="Avenir Book"/>
          </a:endParaRPr>
        </a:p>
      </dgm:t>
    </dgm:pt>
    <dgm:pt modelId="{986E380D-2E6C-46B4-854D-25FFDB7FC557}" type="parTrans" cxnId="{1CD2C4C8-299E-4B7B-9BED-80B6B9E77F65}">
      <dgm:prSet/>
      <dgm:spPr/>
      <dgm:t>
        <a:bodyPr/>
        <a:lstStyle/>
        <a:p>
          <a:pPr algn="l"/>
          <a:endParaRPr lang="en-GB"/>
        </a:p>
      </dgm:t>
    </dgm:pt>
    <dgm:pt modelId="{09F64E3C-DF4D-452C-9D38-1AA9C15842F0}" type="sibTrans" cxnId="{1CD2C4C8-299E-4B7B-9BED-80B6B9E77F65}">
      <dgm:prSet/>
      <dgm:spPr/>
      <dgm:t>
        <a:bodyPr/>
        <a:lstStyle/>
        <a:p>
          <a:pPr algn="l"/>
          <a:endParaRPr lang="en-GB"/>
        </a:p>
      </dgm:t>
    </dgm:pt>
    <dgm:pt modelId="{E502D08C-E4BF-440A-84D0-04A9173BF0A8}">
      <dgm:prSet custT="1"/>
      <dgm:spPr/>
      <dgm:t>
        <a:bodyPr/>
        <a:lstStyle/>
        <a:p>
          <a:pPr algn="l"/>
          <a:r>
            <a:rPr lang="en-GB" sz="1600">
              <a:latin typeface="Avenir Book"/>
            </a:rPr>
            <a:t>Centring and embedding coproduction </a:t>
          </a:r>
          <a:endParaRPr lang="en-US" sz="1600">
            <a:latin typeface="Avenir Book"/>
          </a:endParaRPr>
        </a:p>
      </dgm:t>
    </dgm:pt>
    <dgm:pt modelId="{6C9E6527-3F79-4488-A290-229A1559D76F}" type="parTrans" cxnId="{D28439DC-5F34-4560-93EE-53D258DF9579}">
      <dgm:prSet/>
      <dgm:spPr/>
      <dgm:t>
        <a:bodyPr/>
        <a:lstStyle/>
        <a:p>
          <a:pPr algn="l"/>
          <a:endParaRPr lang="en-GB"/>
        </a:p>
      </dgm:t>
    </dgm:pt>
    <dgm:pt modelId="{A38B33E3-0D54-4BC2-BAE0-CEE0993DB6AB}" type="sibTrans" cxnId="{D28439DC-5F34-4560-93EE-53D258DF9579}">
      <dgm:prSet/>
      <dgm:spPr/>
      <dgm:t>
        <a:bodyPr/>
        <a:lstStyle/>
        <a:p>
          <a:pPr algn="l"/>
          <a:endParaRPr lang="en-GB"/>
        </a:p>
      </dgm:t>
    </dgm:pt>
    <dgm:pt modelId="{45773294-1B33-4988-B502-08A715E5CED2}">
      <dgm:prSet custT="1"/>
      <dgm:spPr/>
      <dgm:t>
        <a:bodyPr/>
        <a:lstStyle/>
        <a:p>
          <a:pPr algn="l"/>
          <a:r>
            <a:rPr lang="en-GB" sz="1600">
              <a:latin typeface="Avenir Book"/>
            </a:rPr>
            <a:t>Focused on finding hard evidence with mechanisms not set up to collect it</a:t>
          </a:r>
          <a:endParaRPr lang="en-US" sz="1600">
            <a:latin typeface="Avenir Book"/>
          </a:endParaRPr>
        </a:p>
      </dgm:t>
    </dgm:pt>
    <dgm:pt modelId="{DD1BA030-3FD2-450E-98B3-73399A24B321}" type="parTrans" cxnId="{A420C049-AE55-4C32-ACBF-FE483EFFA685}">
      <dgm:prSet/>
      <dgm:spPr/>
      <dgm:t>
        <a:bodyPr/>
        <a:lstStyle/>
        <a:p>
          <a:pPr algn="l"/>
          <a:endParaRPr lang="en-GB"/>
        </a:p>
      </dgm:t>
    </dgm:pt>
    <dgm:pt modelId="{78EFE683-5439-4D05-A487-C3A2BC4A8934}" type="sibTrans" cxnId="{A420C049-AE55-4C32-ACBF-FE483EFFA685}">
      <dgm:prSet/>
      <dgm:spPr/>
      <dgm:t>
        <a:bodyPr/>
        <a:lstStyle/>
        <a:p>
          <a:pPr algn="l"/>
          <a:endParaRPr lang="en-GB"/>
        </a:p>
      </dgm:t>
    </dgm:pt>
    <dgm:pt modelId="{4D8D8E53-D26A-4644-8A4A-3C2194B00F8A}">
      <dgm:prSet custT="1"/>
      <dgm:spPr/>
      <dgm:t>
        <a:bodyPr/>
        <a:lstStyle/>
        <a:p>
          <a:pPr algn="l"/>
          <a:r>
            <a:rPr lang="en-GB" sz="1600">
              <a:latin typeface="Avenir Book"/>
            </a:rPr>
            <a:t>Culture change takes time- Anti Racism culture takes a long time</a:t>
          </a:r>
          <a:endParaRPr lang="en-US" sz="1600">
            <a:latin typeface="Avenir Book"/>
          </a:endParaRPr>
        </a:p>
      </dgm:t>
    </dgm:pt>
    <dgm:pt modelId="{1202A2DC-F2F5-4606-B5F1-ED436CBDB66F}" type="parTrans" cxnId="{A3FC2267-513F-4985-A135-2C37C2231B49}">
      <dgm:prSet/>
      <dgm:spPr/>
      <dgm:t>
        <a:bodyPr/>
        <a:lstStyle/>
        <a:p>
          <a:pPr algn="l"/>
          <a:endParaRPr lang="en-GB"/>
        </a:p>
      </dgm:t>
    </dgm:pt>
    <dgm:pt modelId="{81468115-FD3D-48CF-B708-9FB5F47DA5AD}" type="sibTrans" cxnId="{A3FC2267-513F-4985-A135-2C37C2231B49}">
      <dgm:prSet/>
      <dgm:spPr/>
      <dgm:t>
        <a:bodyPr/>
        <a:lstStyle/>
        <a:p>
          <a:pPr algn="l"/>
          <a:endParaRPr lang="en-GB"/>
        </a:p>
      </dgm:t>
    </dgm:pt>
    <dgm:pt modelId="{09BAC4EE-9A5E-47F2-A837-58646F09F3D8}">
      <dgm:prSet custT="1"/>
      <dgm:spPr/>
      <dgm:t>
        <a:bodyPr/>
        <a:lstStyle/>
        <a:p>
          <a:pPr algn="l"/>
          <a:r>
            <a:rPr lang="en-GB" sz="1600">
              <a:latin typeface="Avenir Book"/>
            </a:rPr>
            <a:t>This is not time limited- it’s the first step of many to impact change</a:t>
          </a:r>
          <a:endParaRPr lang="en-US" sz="1600">
            <a:latin typeface="Avenir Book"/>
          </a:endParaRPr>
        </a:p>
      </dgm:t>
    </dgm:pt>
    <dgm:pt modelId="{5EBC7C4D-5B7F-414E-949B-DA14458B4B42}" type="parTrans" cxnId="{58260626-1DE0-47EA-A22A-1C2BFC5FD3A8}">
      <dgm:prSet/>
      <dgm:spPr/>
      <dgm:t>
        <a:bodyPr/>
        <a:lstStyle/>
        <a:p>
          <a:pPr algn="l"/>
          <a:endParaRPr lang="en-GB"/>
        </a:p>
      </dgm:t>
    </dgm:pt>
    <dgm:pt modelId="{99926D4A-2DF3-452D-B61A-D21D20AA18E4}" type="sibTrans" cxnId="{58260626-1DE0-47EA-A22A-1C2BFC5FD3A8}">
      <dgm:prSet/>
      <dgm:spPr/>
      <dgm:t>
        <a:bodyPr/>
        <a:lstStyle/>
        <a:p>
          <a:pPr algn="l"/>
          <a:endParaRPr lang="en-GB"/>
        </a:p>
      </dgm:t>
    </dgm:pt>
    <dgm:pt modelId="{70AFDBF9-7F63-43BC-B69F-FA335D3A8355}">
      <dgm:prSet custT="1"/>
      <dgm:spPr/>
      <dgm:t>
        <a:bodyPr/>
        <a:lstStyle/>
        <a:p>
          <a:pPr algn="l"/>
          <a:r>
            <a:rPr lang="en-GB" sz="1600">
              <a:latin typeface="Avenir Book"/>
            </a:rPr>
            <a:t>To embed meaningful change, the wider systems need to be activated to enable this eg nursing, midwifery and medical education</a:t>
          </a:r>
          <a:endParaRPr lang="en-US" sz="1600">
            <a:latin typeface="Avenir Book"/>
          </a:endParaRPr>
        </a:p>
      </dgm:t>
    </dgm:pt>
    <dgm:pt modelId="{FF8C8B50-CA2D-4087-8089-D21C65A0DD50}" type="parTrans" cxnId="{B08EC916-3F55-41E7-BDEA-0A42D9AD70EC}">
      <dgm:prSet/>
      <dgm:spPr/>
      <dgm:t>
        <a:bodyPr/>
        <a:lstStyle/>
        <a:p>
          <a:pPr algn="l"/>
          <a:endParaRPr lang="en-GB"/>
        </a:p>
      </dgm:t>
    </dgm:pt>
    <dgm:pt modelId="{2D920632-214A-4A5C-84D1-9D7BAD4DD0A2}" type="sibTrans" cxnId="{B08EC916-3F55-41E7-BDEA-0A42D9AD70EC}">
      <dgm:prSet/>
      <dgm:spPr/>
      <dgm:t>
        <a:bodyPr/>
        <a:lstStyle/>
        <a:p>
          <a:pPr algn="l"/>
          <a:endParaRPr lang="en-GB"/>
        </a:p>
      </dgm:t>
    </dgm:pt>
    <dgm:pt modelId="{3AF7D9D6-F9E0-4754-B780-2BDA78E8E717}" type="pres">
      <dgm:prSet presAssocID="{A8AF63E6-DF91-4A33-9E8A-470996204819}" presName="linear" presStyleCnt="0">
        <dgm:presLayoutVars>
          <dgm:animLvl val="lvl"/>
          <dgm:resizeHandles val="exact"/>
        </dgm:presLayoutVars>
      </dgm:prSet>
      <dgm:spPr/>
    </dgm:pt>
    <dgm:pt modelId="{72104F02-4D7A-4B96-8498-39CCC2DC5057}" type="pres">
      <dgm:prSet presAssocID="{F4E5BBFF-C598-403E-AE15-EE1CC4F952CA}" presName="parentText" presStyleLbl="node1" presStyleIdx="0" presStyleCnt="9" custLinFactNeighborY="53938">
        <dgm:presLayoutVars>
          <dgm:chMax val="0"/>
          <dgm:bulletEnabled val="1"/>
        </dgm:presLayoutVars>
      </dgm:prSet>
      <dgm:spPr/>
    </dgm:pt>
    <dgm:pt modelId="{A7AD80C9-91A4-4A11-BB5D-59FA4A113D0F}" type="pres">
      <dgm:prSet presAssocID="{05383440-F808-4E43-B95D-F5FF2DFB31A6}" presName="spacer" presStyleCnt="0"/>
      <dgm:spPr/>
    </dgm:pt>
    <dgm:pt modelId="{F302B657-56DE-46BA-ADAE-10D0A64BBA89}" type="pres">
      <dgm:prSet presAssocID="{F79067E0-643A-4137-AE35-0B999DF449F1}" presName="parentText" presStyleLbl="node1" presStyleIdx="1" presStyleCnt="9">
        <dgm:presLayoutVars>
          <dgm:chMax val="0"/>
          <dgm:bulletEnabled val="1"/>
        </dgm:presLayoutVars>
      </dgm:prSet>
      <dgm:spPr/>
    </dgm:pt>
    <dgm:pt modelId="{666BF620-E2EB-46FE-ABF0-45D59A73BAF2}" type="pres">
      <dgm:prSet presAssocID="{AC9FFC4E-A0B5-4DFC-99A7-71805EB51561}" presName="spacer" presStyleCnt="0"/>
      <dgm:spPr/>
    </dgm:pt>
    <dgm:pt modelId="{C881E8F5-89A0-4424-B87E-B6E897E378D1}" type="pres">
      <dgm:prSet presAssocID="{A1570ED3-1A2A-4E62-BA2B-5EE22AA0371E}" presName="parentText" presStyleLbl="node1" presStyleIdx="2" presStyleCnt="9">
        <dgm:presLayoutVars>
          <dgm:chMax val="0"/>
          <dgm:bulletEnabled val="1"/>
        </dgm:presLayoutVars>
      </dgm:prSet>
      <dgm:spPr/>
    </dgm:pt>
    <dgm:pt modelId="{C4DB0B64-96EE-4F00-8CB0-245D1A89B929}" type="pres">
      <dgm:prSet presAssocID="{9623898E-ABE6-4876-88F4-9DFE8BDAC5FE}" presName="spacer" presStyleCnt="0"/>
      <dgm:spPr/>
    </dgm:pt>
    <dgm:pt modelId="{1C4C9830-492A-4C44-B5E5-3E7EB6E0736A}" type="pres">
      <dgm:prSet presAssocID="{07710B01-8774-4FA0-85CE-E8F66B353F3B}" presName="parentText" presStyleLbl="node1" presStyleIdx="3" presStyleCnt="9">
        <dgm:presLayoutVars>
          <dgm:chMax val="0"/>
          <dgm:bulletEnabled val="1"/>
        </dgm:presLayoutVars>
      </dgm:prSet>
      <dgm:spPr/>
    </dgm:pt>
    <dgm:pt modelId="{148F44DF-39CA-401A-9D6E-5A44FB42EFB4}" type="pres">
      <dgm:prSet presAssocID="{09F64E3C-DF4D-452C-9D38-1AA9C15842F0}" presName="spacer" presStyleCnt="0"/>
      <dgm:spPr/>
    </dgm:pt>
    <dgm:pt modelId="{52E0EAED-4EC1-449D-8C19-446FF7C3F103}" type="pres">
      <dgm:prSet presAssocID="{E502D08C-E4BF-440A-84D0-04A9173BF0A8}" presName="parentText" presStyleLbl="node1" presStyleIdx="4" presStyleCnt="9">
        <dgm:presLayoutVars>
          <dgm:chMax val="0"/>
          <dgm:bulletEnabled val="1"/>
        </dgm:presLayoutVars>
      </dgm:prSet>
      <dgm:spPr/>
    </dgm:pt>
    <dgm:pt modelId="{D8EB91A3-DAF2-416D-8925-BC5541AD3DEA}" type="pres">
      <dgm:prSet presAssocID="{A38B33E3-0D54-4BC2-BAE0-CEE0993DB6AB}" presName="spacer" presStyleCnt="0"/>
      <dgm:spPr/>
    </dgm:pt>
    <dgm:pt modelId="{2408DCEE-52C5-4DB0-B187-9E7F277639C7}" type="pres">
      <dgm:prSet presAssocID="{45773294-1B33-4988-B502-08A715E5CED2}" presName="parentText" presStyleLbl="node1" presStyleIdx="5" presStyleCnt="9">
        <dgm:presLayoutVars>
          <dgm:chMax val="0"/>
          <dgm:bulletEnabled val="1"/>
        </dgm:presLayoutVars>
      </dgm:prSet>
      <dgm:spPr/>
    </dgm:pt>
    <dgm:pt modelId="{E4131167-94C3-4DCB-A119-139F059603E6}" type="pres">
      <dgm:prSet presAssocID="{78EFE683-5439-4D05-A487-C3A2BC4A8934}" presName="spacer" presStyleCnt="0"/>
      <dgm:spPr/>
    </dgm:pt>
    <dgm:pt modelId="{876F01F6-28A6-430F-974D-135FF9AB3F0F}" type="pres">
      <dgm:prSet presAssocID="{4D8D8E53-D26A-4644-8A4A-3C2194B00F8A}" presName="parentText" presStyleLbl="node1" presStyleIdx="6" presStyleCnt="9">
        <dgm:presLayoutVars>
          <dgm:chMax val="0"/>
          <dgm:bulletEnabled val="1"/>
        </dgm:presLayoutVars>
      </dgm:prSet>
      <dgm:spPr/>
    </dgm:pt>
    <dgm:pt modelId="{1A5B2185-27DB-4074-9CA8-609073F0E6BD}" type="pres">
      <dgm:prSet presAssocID="{81468115-FD3D-48CF-B708-9FB5F47DA5AD}" presName="spacer" presStyleCnt="0"/>
      <dgm:spPr/>
    </dgm:pt>
    <dgm:pt modelId="{C7BA8860-F7BD-472F-BE6F-41D480AA03B0}" type="pres">
      <dgm:prSet presAssocID="{09BAC4EE-9A5E-47F2-A837-58646F09F3D8}" presName="parentText" presStyleLbl="node1" presStyleIdx="7" presStyleCnt="9">
        <dgm:presLayoutVars>
          <dgm:chMax val="0"/>
          <dgm:bulletEnabled val="1"/>
        </dgm:presLayoutVars>
      </dgm:prSet>
      <dgm:spPr/>
    </dgm:pt>
    <dgm:pt modelId="{AC2513EC-653C-4EC1-A6FB-E18F727D9237}" type="pres">
      <dgm:prSet presAssocID="{99926D4A-2DF3-452D-B61A-D21D20AA18E4}" presName="spacer" presStyleCnt="0"/>
      <dgm:spPr/>
    </dgm:pt>
    <dgm:pt modelId="{B97FF261-11CE-4BF0-AC3D-B70BB736ADED}" type="pres">
      <dgm:prSet presAssocID="{70AFDBF9-7F63-43BC-B69F-FA335D3A8355}" presName="parentText" presStyleLbl="node1" presStyleIdx="8" presStyleCnt="9">
        <dgm:presLayoutVars>
          <dgm:chMax val="0"/>
          <dgm:bulletEnabled val="1"/>
        </dgm:presLayoutVars>
      </dgm:prSet>
      <dgm:spPr/>
    </dgm:pt>
  </dgm:ptLst>
  <dgm:cxnLst>
    <dgm:cxn modelId="{EF3BFC10-4205-4060-B8D6-E96879095A48}" type="presOf" srcId="{F4E5BBFF-C598-403E-AE15-EE1CC4F952CA}" destId="{72104F02-4D7A-4B96-8498-39CCC2DC5057}" srcOrd="0" destOrd="0" presId="urn:microsoft.com/office/officeart/2005/8/layout/vList2"/>
    <dgm:cxn modelId="{B08EC916-3F55-41E7-BDEA-0A42D9AD70EC}" srcId="{A8AF63E6-DF91-4A33-9E8A-470996204819}" destId="{70AFDBF9-7F63-43BC-B69F-FA335D3A8355}" srcOrd="8" destOrd="0" parTransId="{FF8C8B50-CA2D-4087-8089-D21C65A0DD50}" sibTransId="{2D920632-214A-4A5C-84D1-9D7BAD4DD0A2}"/>
    <dgm:cxn modelId="{58260626-1DE0-47EA-A22A-1C2BFC5FD3A8}" srcId="{A8AF63E6-DF91-4A33-9E8A-470996204819}" destId="{09BAC4EE-9A5E-47F2-A837-58646F09F3D8}" srcOrd="7" destOrd="0" parTransId="{5EBC7C4D-5B7F-414E-949B-DA14458B4B42}" sibTransId="{99926D4A-2DF3-452D-B61A-D21D20AA18E4}"/>
    <dgm:cxn modelId="{C4DC262B-F032-4DD8-8770-85DD98355145}" type="presOf" srcId="{A1570ED3-1A2A-4E62-BA2B-5EE22AA0371E}" destId="{C881E8F5-89A0-4424-B87E-B6E897E378D1}" srcOrd="0" destOrd="0" presId="urn:microsoft.com/office/officeart/2005/8/layout/vList2"/>
    <dgm:cxn modelId="{485A922F-53A9-4651-81BD-572227F94485}" type="presOf" srcId="{09BAC4EE-9A5E-47F2-A837-58646F09F3D8}" destId="{C7BA8860-F7BD-472F-BE6F-41D480AA03B0}" srcOrd="0" destOrd="0" presId="urn:microsoft.com/office/officeart/2005/8/layout/vList2"/>
    <dgm:cxn modelId="{B46E6D43-89D1-45DC-A4C3-1741E2DDD209}" type="presOf" srcId="{4D8D8E53-D26A-4644-8A4A-3C2194B00F8A}" destId="{876F01F6-28A6-430F-974D-135FF9AB3F0F}" srcOrd="0" destOrd="0" presId="urn:microsoft.com/office/officeart/2005/8/layout/vList2"/>
    <dgm:cxn modelId="{A3FC2267-513F-4985-A135-2C37C2231B49}" srcId="{A8AF63E6-DF91-4A33-9E8A-470996204819}" destId="{4D8D8E53-D26A-4644-8A4A-3C2194B00F8A}" srcOrd="6" destOrd="0" parTransId="{1202A2DC-F2F5-4606-B5F1-ED436CBDB66F}" sibTransId="{81468115-FD3D-48CF-B708-9FB5F47DA5AD}"/>
    <dgm:cxn modelId="{A420C049-AE55-4C32-ACBF-FE483EFFA685}" srcId="{A8AF63E6-DF91-4A33-9E8A-470996204819}" destId="{45773294-1B33-4988-B502-08A715E5CED2}" srcOrd="5" destOrd="0" parTransId="{DD1BA030-3FD2-450E-98B3-73399A24B321}" sibTransId="{78EFE683-5439-4D05-A487-C3A2BC4A8934}"/>
    <dgm:cxn modelId="{371DA74A-E931-474A-9595-137798827EF7}" type="presOf" srcId="{F79067E0-643A-4137-AE35-0B999DF449F1}" destId="{F302B657-56DE-46BA-ADAE-10D0A64BBA89}" srcOrd="0" destOrd="0" presId="urn:microsoft.com/office/officeart/2005/8/layout/vList2"/>
    <dgm:cxn modelId="{C4383D4C-6F74-48AB-8076-ED850F904724}" srcId="{A8AF63E6-DF91-4A33-9E8A-470996204819}" destId="{F4E5BBFF-C598-403E-AE15-EE1CC4F952CA}" srcOrd="0" destOrd="0" parTransId="{A3002BDD-3605-4EBF-9690-79834D84F864}" sibTransId="{05383440-F808-4E43-B95D-F5FF2DFB31A6}"/>
    <dgm:cxn modelId="{1A39C17A-6AA0-49CC-BE26-DB953FF53DDA}" type="presOf" srcId="{70AFDBF9-7F63-43BC-B69F-FA335D3A8355}" destId="{B97FF261-11CE-4BF0-AC3D-B70BB736ADED}" srcOrd="0" destOrd="0" presId="urn:microsoft.com/office/officeart/2005/8/layout/vList2"/>
    <dgm:cxn modelId="{94981790-0D04-44CC-A11A-4D8CCF5BA3A7}" srcId="{A8AF63E6-DF91-4A33-9E8A-470996204819}" destId="{A1570ED3-1A2A-4E62-BA2B-5EE22AA0371E}" srcOrd="2" destOrd="0" parTransId="{48065753-A361-4064-98CD-A7B84BCA9037}" sibTransId="{9623898E-ABE6-4876-88F4-9DFE8BDAC5FE}"/>
    <dgm:cxn modelId="{382E3297-30AB-4AF2-B615-E5B4CBC7129F}" type="presOf" srcId="{E502D08C-E4BF-440A-84D0-04A9173BF0A8}" destId="{52E0EAED-4EC1-449D-8C19-446FF7C3F103}" srcOrd="0" destOrd="0" presId="urn:microsoft.com/office/officeart/2005/8/layout/vList2"/>
    <dgm:cxn modelId="{8666F59E-B85D-45E5-89A1-A233715B6CD9}" type="presOf" srcId="{A8AF63E6-DF91-4A33-9E8A-470996204819}" destId="{3AF7D9D6-F9E0-4754-B780-2BDA78E8E717}" srcOrd="0" destOrd="0" presId="urn:microsoft.com/office/officeart/2005/8/layout/vList2"/>
    <dgm:cxn modelId="{2B78C4C1-4EAC-4C8A-B956-5727957D199F}" type="presOf" srcId="{07710B01-8774-4FA0-85CE-E8F66B353F3B}" destId="{1C4C9830-492A-4C44-B5E5-3E7EB6E0736A}" srcOrd="0" destOrd="0" presId="urn:microsoft.com/office/officeart/2005/8/layout/vList2"/>
    <dgm:cxn modelId="{1CD2C4C8-299E-4B7B-9BED-80B6B9E77F65}" srcId="{A8AF63E6-DF91-4A33-9E8A-470996204819}" destId="{07710B01-8774-4FA0-85CE-E8F66B353F3B}" srcOrd="3" destOrd="0" parTransId="{986E380D-2E6C-46B4-854D-25FFDB7FC557}" sibTransId="{09F64E3C-DF4D-452C-9D38-1AA9C15842F0}"/>
    <dgm:cxn modelId="{51D8D0CA-B724-4D43-B016-29C53C9EE40C}" type="presOf" srcId="{45773294-1B33-4988-B502-08A715E5CED2}" destId="{2408DCEE-52C5-4DB0-B187-9E7F277639C7}" srcOrd="0" destOrd="0" presId="urn:microsoft.com/office/officeart/2005/8/layout/vList2"/>
    <dgm:cxn modelId="{1547C5D1-23C5-445E-B4B0-A3444A08D7E7}" srcId="{A8AF63E6-DF91-4A33-9E8A-470996204819}" destId="{F79067E0-643A-4137-AE35-0B999DF449F1}" srcOrd="1" destOrd="0" parTransId="{7473269E-B332-4484-9666-08E5F7B911C8}" sibTransId="{AC9FFC4E-A0B5-4DFC-99A7-71805EB51561}"/>
    <dgm:cxn modelId="{D28439DC-5F34-4560-93EE-53D258DF9579}" srcId="{A8AF63E6-DF91-4A33-9E8A-470996204819}" destId="{E502D08C-E4BF-440A-84D0-04A9173BF0A8}" srcOrd="4" destOrd="0" parTransId="{6C9E6527-3F79-4488-A290-229A1559D76F}" sibTransId="{A38B33E3-0D54-4BC2-BAE0-CEE0993DB6AB}"/>
    <dgm:cxn modelId="{EBA7CF31-151D-40BE-9A2D-6E9075D28A67}" type="presParOf" srcId="{3AF7D9D6-F9E0-4754-B780-2BDA78E8E717}" destId="{72104F02-4D7A-4B96-8498-39CCC2DC5057}" srcOrd="0" destOrd="0" presId="urn:microsoft.com/office/officeart/2005/8/layout/vList2"/>
    <dgm:cxn modelId="{5B7A36BD-3609-49BD-8DC0-03A0BBB93158}" type="presParOf" srcId="{3AF7D9D6-F9E0-4754-B780-2BDA78E8E717}" destId="{A7AD80C9-91A4-4A11-BB5D-59FA4A113D0F}" srcOrd="1" destOrd="0" presId="urn:microsoft.com/office/officeart/2005/8/layout/vList2"/>
    <dgm:cxn modelId="{B6EEF3A9-77C0-4125-BB51-519B60007D86}" type="presParOf" srcId="{3AF7D9D6-F9E0-4754-B780-2BDA78E8E717}" destId="{F302B657-56DE-46BA-ADAE-10D0A64BBA89}" srcOrd="2" destOrd="0" presId="urn:microsoft.com/office/officeart/2005/8/layout/vList2"/>
    <dgm:cxn modelId="{2E022069-9D1F-4AB3-B04A-E722F1C27EAD}" type="presParOf" srcId="{3AF7D9D6-F9E0-4754-B780-2BDA78E8E717}" destId="{666BF620-E2EB-46FE-ABF0-45D59A73BAF2}" srcOrd="3" destOrd="0" presId="urn:microsoft.com/office/officeart/2005/8/layout/vList2"/>
    <dgm:cxn modelId="{F78AF576-354A-46E2-A9F6-BEEF3F73B083}" type="presParOf" srcId="{3AF7D9D6-F9E0-4754-B780-2BDA78E8E717}" destId="{C881E8F5-89A0-4424-B87E-B6E897E378D1}" srcOrd="4" destOrd="0" presId="urn:microsoft.com/office/officeart/2005/8/layout/vList2"/>
    <dgm:cxn modelId="{DF25213E-DAB1-493A-B0F4-ADFDEDC3451B}" type="presParOf" srcId="{3AF7D9D6-F9E0-4754-B780-2BDA78E8E717}" destId="{C4DB0B64-96EE-4F00-8CB0-245D1A89B929}" srcOrd="5" destOrd="0" presId="urn:microsoft.com/office/officeart/2005/8/layout/vList2"/>
    <dgm:cxn modelId="{030F1EC0-DB19-4B6B-96E3-3B169AA5762F}" type="presParOf" srcId="{3AF7D9D6-F9E0-4754-B780-2BDA78E8E717}" destId="{1C4C9830-492A-4C44-B5E5-3E7EB6E0736A}" srcOrd="6" destOrd="0" presId="urn:microsoft.com/office/officeart/2005/8/layout/vList2"/>
    <dgm:cxn modelId="{E7E7253F-E910-4944-AF25-7A084E0C5A78}" type="presParOf" srcId="{3AF7D9D6-F9E0-4754-B780-2BDA78E8E717}" destId="{148F44DF-39CA-401A-9D6E-5A44FB42EFB4}" srcOrd="7" destOrd="0" presId="urn:microsoft.com/office/officeart/2005/8/layout/vList2"/>
    <dgm:cxn modelId="{D882608E-7EFD-4661-AB0A-4C2EA785B039}" type="presParOf" srcId="{3AF7D9D6-F9E0-4754-B780-2BDA78E8E717}" destId="{52E0EAED-4EC1-449D-8C19-446FF7C3F103}" srcOrd="8" destOrd="0" presId="urn:microsoft.com/office/officeart/2005/8/layout/vList2"/>
    <dgm:cxn modelId="{84FC0B42-E21C-40F2-A710-81D47303DFA7}" type="presParOf" srcId="{3AF7D9D6-F9E0-4754-B780-2BDA78E8E717}" destId="{D8EB91A3-DAF2-416D-8925-BC5541AD3DEA}" srcOrd="9" destOrd="0" presId="urn:microsoft.com/office/officeart/2005/8/layout/vList2"/>
    <dgm:cxn modelId="{62D095E5-746C-4D38-AEE9-F083BCC3BA6D}" type="presParOf" srcId="{3AF7D9D6-F9E0-4754-B780-2BDA78E8E717}" destId="{2408DCEE-52C5-4DB0-B187-9E7F277639C7}" srcOrd="10" destOrd="0" presId="urn:microsoft.com/office/officeart/2005/8/layout/vList2"/>
    <dgm:cxn modelId="{53972DC4-6E88-42B2-8281-2154B98D8CA0}" type="presParOf" srcId="{3AF7D9D6-F9E0-4754-B780-2BDA78E8E717}" destId="{E4131167-94C3-4DCB-A119-139F059603E6}" srcOrd="11" destOrd="0" presId="urn:microsoft.com/office/officeart/2005/8/layout/vList2"/>
    <dgm:cxn modelId="{7B20312A-C6B8-4E1E-88CD-0387C98D51C4}" type="presParOf" srcId="{3AF7D9D6-F9E0-4754-B780-2BDA78E8E717}" destId="{876F01F6-28A6-430F-974D-135FF9AB3F0F}" srcOrd="12" destOrd="0" presId="urn:microsoft.com/office/officeart/2005/8/layout/vList2"/>
    <dgm:cxn modelId="{2A3D91BA-CB70-4FC1-AB76-403753402712}" type="presParOf" srcId="{3AF7D9D6-F9E0-4754-B780-2BDA78E8E717}" destId="{1A5B2185-27DB-4074-9CA8-609073F0E6BD}" srcOrd="13" destOrd="0" presId="urn:microsoft.com/office/officeart/2005/8/layout/vList2"/>
    <dgm:cxn modelId="{E51139DE-EC08-48B1-91C6-D1E161BD5C0B}" type="presParOf" srcId="{3AF7D9D6-F9E0-4754-B780-2BDA78E8E717}" destId="{C7BA8860-F7BD-472F-BE6F-41D480AA03B0}" srcOrd="14" destOrd="0" presId="urn:microsoft.com/office/officeart/2005/8/layout/vList2"/>
    <dgm:cxn modelId="{E99F39E7-0EB7-48A7-A964-0C5CA99B5B3B}" type="presParOf" srcId="{3AF7D9D6-F9E0-4754-B780-2BDA78E8E717}" destId="{AC2513EC-653C-4EC1-A6FB-E18F727D9237}" srcOrd="15" destOrd="0" presId="urn:microsoft.com/office/officeart/2005/8/layout/vList2"/>
    <dgm:cxn modelId="{0D6EE7EB-307D-4EB0-994F-6C9B8072B38D}" type="presParOf" srcId="{3AF7D9D6-F9E0-4754-B780-2BDA78E8E717}" destId="{B97FF261-11CE-4BF0-AC3D-B70BB736ADE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024943-150B-4A59-B44A-EDC1395036F2}" type="doc">
      <dgm:prSet loTypeId="urn:microsoft.com/office/officeart/2005/8/layout/hierarchy1" loCatId="hierarchy" qsTypeId="urn:microsoft.com/office/officeart/2005/8/quickstyle/simple2" qsCatId="simple" csTypeId="urn:microsoft.com/office/officeart/2005/8/colors/colorful3" csCatId="colorful"/>
      <dgm:spPr/>
      <dgm:t>
        <a:bodyPr/>
        <a:lstStyle/>
        <a:p>
          <a:endParaRPr lang="en-US"/>
        </a:p>
      </dgm:t>
    </dgm:pt>
    <dgm:pt modelId="{AA05783F-E040-44BD-8E87-764E985F3C42}">
      <dgm:prSet/>
      <dgm:spPr/>
      <dgm:t>
        <a:bodyPr/>
        <a:lstStyle/>
        <a:p>
          <a:r>
            <a:rPr lang="en-GB"/>
            <a:t>To understand the </a:t>
          </a:r>
          <a:r>
            <a:rPr lang="en-GB" b="1"/>
            <a:t>feasibility and acceptability </a:t>
          </a:r>
          <a:r>
            <a:rPr lang="en-GB"/>
            <a:t>of an anti-racism focused improvement approach to address ethnic inequalities in maternal and neonatal health. </a:t>
          </a:r>
          <a:endParaRPr lang="en-US"/>
        </a:p>
      </dgm:t>
    </dgm:pt>
    <dgm:pt modelId="{36DED511-0399-4E41-A258-06CAFBA4BD34}" type="parTrans" cxnId="{BB8E26D0-66BA-4296-8BA1-3CC9E9F2BE76}">
      <dgm:prSet/>
      <dgm:spPr/>
      <dgm:t>
        <a:bodyPr/>
        <a:lstStyle/>
        <a:p>
          <a:endParaRPr lang="en-US"/>
        </a:p>
      </dgm:t>
    </dgm:pt>
    <dgm:pt modelId="{4B23F963-9920-426E-BAD0-AD21D8186AEC}" type="sibTrans" cxnId="{BB8E26D0-66BA-4296-8BA1-3CC9E9F2BE76}">
      <dgm:prSet/>
      <dgm:spPr/>
      <dgm:t>
        <a:bodyPr/>
        <a:lstStyle/>
        <a:p>
          <a:endParaRPr lang="en-US"/>
        </a:p>
      </dgm:t>
    </dgm:pt>
    <dgm:pt modelId="{21FE9381-D93C-4ACC-A1E6-A4912356993B}">
      <dgm:prSet/>
      <dgm:spPr/>
      <dgm:t>
        <a:bodyPr/>
        <a:lstStyle/>
        <a:p>
          <a:r>
            <a:rPr lang="en-GB"/>
            <a:t>To work with RHO and IHI teams to </a:t>
          </a:r>
          <a:r>
            <a:rPr lang="en-GB" b="1"/>
            <a:t>develop an evaluation protocol</a:t>
          </a:r>
          <a:r>
            <a:rPr lang="en-GB"/>
            <a:t> that enables them to understand contextual and implementation factors that affect the effectiveness and scalability of interventions developed through the anti-racism focused LAN approach, </a:t>
          </a:r>
          <a:r>
            <a:rPr lang="en-GB" b="1"/>
            <a:t>to inform subsequent phases </a:t>
          </a:r>
          <a:r>
            <a:rPr lang="en-GB"/>
            <a:t>of the programme. </a:t>
          </a:r>
          <a:endParaRPr lang="en-US"/>
        </a:p>
      </dgm:t>
    </dgm:pt>
    <dgm:pt modelId="{C3BFC6D6-64C3-4A9E-ABAF-12E79D913134}" type="parTrans" cxnId="{72A75A4C-7F15-429F-8DC8-BA8E0C353B34}">
      <dgm:prSet/>
      <dgm:spPr/>
      <dgm:t>
        <a:bodyPr/>
        <a:lstStyle/>
        <a:p>
          <a:endParaRPr lang="en-US"/>
        </a:p>
      </dgm:t>
    </dgm:pt>
    <dgm:pt modelId="{E9E2F069-D3B0-4888-8DBF-90652F89FFBE}" type="sibTrans" cxnId="{72A75A4C-7F15-429F-8DC8-BA8E0C353B34}">
      <dgm:prSet/>
      <dgm:spPr/>
      <dgm:t>
        <a:bodyPr/>
        <a:lstStyle/>
        <a:p>
          <a:endParaRPr lang="en-US"/>
        </a:p>
      </dgm:t>
    </dgm:pt>
    <dgm:pt modelId="{C284D6D6-DBD6-4087-A4A9-D2A64782B3A6}" type="pres">
      <dgm:prSet presAssocID="{83024943-150B-4A59-B44A-EDC1395036F2}" presName="hierChild1" presStyleCnt="0">
        <dgm:presLayoutVars>
          <dgm:chPref val="1"/>
          <dgm:dir/>
          <dgm:animOne val="branch"/>
          <dgm:animLvl val="lvl"/>
          <dgm:resizeHandles/>
        </dgm:presLayoutVars>
      </dgm:prSet>
      <dgm:spPr/>
    </dgm:pt>
    <dgm:pt modelId="{D640219C-17C6-4749-9C7E-7298EEF86B90}" type="pres">
      <dgm:prSet presAssocID="{AA05783F-E040-44BD-8E87-764E985F3C42}" presName="hierRoot1" presStyleCnt="0"/>
      <dgm:spPr/>
    </dgm:pt>
    <dgm:pt modelId="{9341EFB3-BDF6-4553-BEC8-386883F24A0B}" type="pres">
      <dgm:prSet presAssocID="{AA05783F-E040-44BD-8E87-764E985F3C42}" presName="composite" presStyleCnt="0"/>
      <dgm:spPr/>
    </dgm:pt>
    <dgm:pt modelId="{7B09F2A1-6B00-4147-A606-7E67064DF722}" type="pres">
      <dgm:prSet presAssocID="{AA05783F-E040-44BD-8E87-764E985F3C42}" presName="background" presStyleLbl="node0" presStyleIdx="0" presStyleCnt="2"/>
      <dgm:spPr/>
    </dgm:pt>
    <dgm:pt modelId="{229F8A09-1078-4AD2-BB13-10456D02B4D6}" type="pres">
      <dgm:prSet presAssocID="{AA05783F-E040-44BD-8E87-764E985F3C42}" presName="text" presStyleLbl="fgAcc0" presStyleIdx="0" presStyleCnt="2">
        <dgm:presLayoutVars>
          <dgm:chPref val="3"/>
        </dgm:presLayoutVars>
      </dgm:prSet>
      <dgm:spPr/>
    </dgm:pt>
    <dgm:pt modelId="{AEA1F50F-8C71-4F4B-8662-1AF163E63DD3}" type="pres">
      <dgm:prSet presAssocID="{AA05783F-E040-44BD-8E87-764E985F3C42}" presName="hierChild2" presStyleCnt="0"/>
      <dgm:spPr/>
    </dgm:pt>
    <dgm:pt modelId="{C246AA20-8639-4535-B936-E112F6052E0C}" type="pres">
      <dgm:prSet presAssocID="{21FE9381-D93C-4ACC-A1E6-A4912356993B}" presName="hierRoot1" presStyleCnt="0"/>
      <dgm:spPr/>
    </dgm:pt>
    <dgm:pt modelId="{4773DF90-F3DD-43A2-BB59-66F46F383D71}" type="pres">
      <dgm:prSet presAssocID="{21FE9381-D93C-4ACC-A1E6-A4912356993B}" presName="composite" presStyleCnt="0"/>
      <dgm:spPr/>
    </dgm:pt>
    <dgm:pt modelId="{D6F1ABFF-A18F-4576-A885-5ED3A8904405}" type="pres">
      <dgm:prSet presAssocID="{21FE9381-D93C-4ACC-A1E6-A4912356993B}" presName="background" presStyleLbl="node0" presStyleIdx="1" presStyleCnt="2"/>
      <dgm:spPr/>
    </dgm:pt>
    <dgm:pt modelId="{1B705E19-C295-49F8-8F19-F00AE5169A8F}" type="pres">
      <dgm:prSet presAssocID="{21FE9381-D93C-4ACC-A1E6-A4912356993B}" presName="text" presStyleLbl="fgAcc0" presStyleIdx="1" presStyleCnt="2">
        <dgm:presLayoutVars>
          <dgm:chPref val="3"/>
        </dgm:presLayoutVars>
      </dgm:prSet>
      <dgm:spPr/>
    </dgm:pt>
    <dgm:pt modelId="{83572FA8-E0E0-4B87-9F50-5230B987EF85}" type="pres">
      <dgm:prSet presAssocID="{21FE9381-D93C-4ACC-A1E6-A4912356993B}" presName="hierChild2" presStyleCnt="0"/>
      <dgm:spPr/>
    </dgm:pt>
  </dgm:ptLst>
  <dgm:cxnLst>
    <dgm:cxn modelId="{0565434A-7567-4B7A-A0B9-C052E3D3A002}" type="presOf" srcId="{21FE9381-D93C-4ACC-A1E6-A4912356993B}" destId="{1B705E19-C295-49F8-8F19-F00AE5169A8F}" srcOrd="0" destOrd="0" presId="urn:microsoft.com/office/officeart/2005/8/layout/hierarchy1"/>
    <dgm:cxn modelId="{72A75A4C-7F15-429F-8DC8-BA8E0C353B34}" srcId="{83024943-150B-4A59-B44A-EDC1395036F2}" destId="{21FE9381-D93C-4ACC-A1E6-A4912356993B}" srcOrd="1" destOrd="0" parTransId="{C3BFC6D6-64C3-4A9E-ABAF-12E79D913134}" sibTransId="{E9E2F069-D3B0-4888-8DBF-90652F89FFBE}"/>
    <dgm:cxn modelId="{DCCD0BA8-F47A-491B-9EB0-E1A23446D1EA}" type="presOf" srcId="{AA05783F-E040-44BD-8E87-764E985F3C42}" destId="{229F8A09-1078-4AD2-BB13-10456D02B4D6}" srcOrd="0" destOrd="0" presId="urn:microsoft.com/office/officeart/2005/8/layout/hierarchy1"/>
    <dgm:cxn modelId="{FDA412B1-4EB4-4667-A198-4BBC2B5CD262}" type="presOf" srcId="{83024943-150B-4A59-B44A-EDC1395036F2}" destId="{C284D6D6-DBD6-4087-A4A9-D2A64782B3A6}" srcOrd="0" destOrd="0" presId="urn:microsoft.com/office/officeart/2005/8/layout/hierarchy1"/>
    <dgm:cxn modelId="{BB8E26D0-66BA-4296-8BA1-3CC9E9F2BE76}" srcId="{83024943-150B-4A59-B44A-EDC1395036F2}" destId="{AA05783F-E040-44BD-8E87-764E985F3C42}" srcOrd="0" destOrd="0" parTransId="{36DED511-0399-4E41-A258-06CAFBA4BD34}" sibTransId="{4B23F963-9920-426E-BAD0-AD21D8186AEC}"/>
    <dgm:cxn modelId="{833563B6-9728-4599-9987-F9811048D0D7}" type="presParOf" srcId="{C284D6D6-DBD6-4087-A4A9-D2A64782B3A6}" destId="{D640219C-17C6-4749-9C7E-7298EEF86B90}" srcOrd="0" destOrd="0" presId="urn:microsoft.com/office/officeart/2005/8/layout/hierarchy1"/>
    <dgm:cxn modelId="{D0D74A91-7652-43C7-84CE-53323802FCCD}" type="presParOf" srcId="{D640219C-17C6-4749-9C7E-7298EEF86B90}" destId="{9341EFB3-BDF6-4553-BEC8-386883F24A0B}" srcOrd="0" destOrd="0" presId="urn:microsoft.com/office/officeart/2005/8/layout/hierarchy1"/>
    <dgm:cxn modelId="{A0E7A7CE-36A9-48EF-8235-08A117A7BB33}" type="presParOf" srcId="{9341EFB3-BDF6-4553-BEC8-386883F24A0B}" destId="{7B09F2A1-6B00-4147-A606-7E67064DF722}" srcOrd="0" destOrd="0" presId="urn:microsoft.com/office/officeart/2005/8/layout/hierarchy1"/>
    <dgm:cxn modelId="{CE6E7B74-0AFD-46EE-9330-7CCB8E2C0CDE}" type="presParOf" srcId="{9341EFB3-BDF6-4553-BEC8-386883F24A0B}" destId="{229F8A09-1078-4AD2-BB13-10456D02B4D6}" srcOrd="1" destOrd="0" presId="urn:microsoft.com/office/officeart/2005/8/layout/hierarchy1"/>
    <dgm:cxn modelId="{141EC3C3-B3CF-4B5A-B983-7125032F9979}" type="presParOf" srcId="{D640219C-17C6-4749-9C7E-7298EEF86B90}" destId="{AEA1F50F-8C71-4F4B-8662-1AF163E63DD3}" srcOrd="1" destOrd="0" presId="urn:microsoft.com/office/officeart/2005/8/layout/hierarchy1"/>
    <dgm:cxn modelId="{89F1C1D6-E5B9-4BC2-AA7B-19FF2DAE48DC}" type="presParOf" srcId="{C284D6D6-DBD6-4087-A4A9-D2A64782B3A6}" destId="{C246AA20-8639-4535-B936-E112F6052E0C}" srcOrd="1" destOrd="0" presId="urn:microsoft.com/office/officeart/2005/8/layout/hierarchy1"/>
    <dgm:cxn modelId="{286F338B-4632-4A45-8D36-E3C2CAAC379A}" type="presParOf" srcId="{C246AA20-8639-4535-B936-E112F6052E0C}" destId="{4773DF90-F3DD-43A2-BB59-66F46F383D71}" srcOrd="0" destOrd="0" presId="urn:microsoft.com/office/officeart/2005/8/layout/hierarchy1"/>
    <dgm:cxn modelId="{9E7FB513-D6CA-4955-AA9F-00176C075D91}" type="presParOf" srcId="{4773DF90-F3DD-43A2-BB59-66F46F383D71}" destId="{D6F1ABFF-A18F-4576-A885-5ED3A8904405}" srcOrd="0" destOrd="0" presId="urn:microsoft.com/office/officeart/2005/8/layout/hierarchy1"/>
    <dgm:cxn modelId="{6D9189DA-5EAB-4126-8CA3-A8BC8C1FD12C}" type="presParOf" srcId="{4773DF90-F3DD-43A2-BB59-66F46F383D71}" destId="{1B705E19-C295-49F8-8F19-F00AE5169A8F}" srcOrd="1" destOrd="0" presId="urn:microsoft.com/office/officeart/2005/8/layout/hierarchy1"/>
    <dgm:cxn modelId="{2F1E579C-F7F1-41DA-8A3A-749B86FB46BC}" type="presParOf" srcId="{C246AA20-8639-4535-B936-E112F6052E0C}" destId="{83572FA8-E0E0-4B87-9F50-5230B987EF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3CE8FD-398F-4286-BB63-EEF09AAF60B1}"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3272B134-1D79-4857-98CA-992885152ADE}">
      <dgm:prSet/>
      <dgm:spPr/>
      <dgm:t>
        <a:bodyPr/>
        <a:lstStyle/>
        <a:p>
          <a:pPr>
            <a:lnSpc>
              <a:spcPct val="100000"/>
            </a:lnSpc>
            <a:defRPr b="1"/>
          </a:pPr>
          <a:r>
            <a:rPr lang="en-GB" b="0" i="0"/>
            <a:t>Comparative case study design</a:t>
          </a:r>
          <a:endParaRPr lang="en-US"/>
        </a:p>
      </dgm:t>
    </dgm:pt>
    <dgm:pt modelId="{15ABEF8D-0E26-40D1-864E-7452C0C6922C}" type="parTrans" cxnId="{724B5226-2173-4010-85EA-810417AE5C27}">
      <dgm:prSet/>
      <dgm:spPr/>
      <dgm:t>
        <a:bodyPr/>
        <a:lstStyle/>
        <a:p>
          <a:endParaRPr lang="en-US"/>
        </a:p>
      </dgm:t>
    </dgm:pt>
    <dgm:pt modelId="{333734FD-995C-4C56-B667-524ED1A8B4CE}" type="sibTrans" cxnId="{724B5226-2173-4010-85EA-810417AE5C27}">
      <dgm:prSet/>
      <dgm:spPr/>
      <dgm:t>
        <a:bodyPr/>
        <a:lstStyle/>
        <a:p>
          <a:endParaRPr lang="en-US"/>
        </a:p>
      </dgm:t>
    </dgm:pt>
    <dgm:pt modelId="{C30419DA-5575-4FD0-901F-9234752ED280}">
      <dgm:prSet/>
      <dgm:spPr/>
      <dgm:t>
        <a:bodyPr/>
        <a:lstStyle/>
        <a:p>
          <a:pPr>
            <a:lnSpc>
              <a:spcPct val="100000"/>
            </a:lnSpc>
            <a:defRPr b="1"/>
          </a:pPr>
          <a:r>
            <a:rPr lang="en-GB" b="0" i="0"/>
            <a:t>Mixed methods: </a:t>
          </a:r>
          <a:endParaRPr lang="en-US"/>
        </a:p>
      </dgm:t>
    </dgm:pt>
    <dgm:pt modelId="{50CAC5E6-C35E-4758-A9BA-A6ABF3D644A7}" type="parTrans" cxnId="{73CFA178-1C7A-4AA7-8FAF-7BA81B279AB3}">
      <dgm:prSet/>
      <dgm:spPr/>
      <dgm:t>
        <a:bodyPr/>
        <a:lstStyle/>
        <a:p>
          <a:endParaRPr lang="en-US"/>
        </a:p>
      </dgm:t>
    </dgm:pt>
    <dgm:pt modelId="{8E3E3EF1-892C-4168-9364-133B02284403}" type="sibTrans" cxnId="{73CFA178-1C7A-4AA7-8FAF-7BA81B279AB3}">
      <dgm:prSet/>
      <dgm:spPr/>
      <dgm:t>
        <a:bodyPr/>
        <a:lstStyle/>
        <a:p>
          <a:endParaRPr lang="en-US"/>
        </a:p>
      </dgm:t>
    </dgm:pt>
    <dgm:pt modelId="{8BABA8A9-EF78-435F-82D7-8745FFC288A1}">
      <dgm:prSet/>
      <dgm:spPr/>
      <dgm:t>
        <a:bodyPr/>
        <a:lstStyle/>
        <a:p>
          <a:pPr>
            <a:lnSpc>
              <a:spcPct val="100000"/>
            </a:lnSpc>
          </a:pPr>
          <a:r>
            <a:rPr lang="en-GB" b="0" i="0"/>
            <a:t>Document analysis</a:t>
          </a:r>
          <a:endParaRPr lang="en-US"/>
        </a:p>
      </dgm:t>
    </dgm:pt>
    <dgm:pt modelId="{6BA01982-339E-4264-A7CB-7BD3AC08A819}" type="parTrans" cxnId="{8EB5A41C-EC56-42C2-B968-4B06B8168208}">
      <dgm:prSet/>
      <dgm:spPr/>
      <dgm:t>
        <a:bodyPr/>
        <a:lstStyle/>
        <a:p>
          <a:endParaRPr lang="en-US"/>
        </a:p>
      </dgm:t>
    </dgm:pt>
    <dgm:pt modelId="{3B96C32B-C21B-4A26-BAA3-58FC0D5155A8}" type="sibTrans" cxnId="{8EB5A41C-EC56-42C2-B968-4B06B8168208}">
      <dgm:prSet/>
      <dgm:spPr/>
      <dgm:t>
        <a:bodyPr/>
        <a:lstStyle/>
        <a:p>
          <a:endParaRPr lang="en-US"/>
        </a:p>
      </dgm:t>
    </dgm:pt>
    <dgm:pt modelId="{81C90B5A-A98D-4360-A973-DC1FFAAFC622}">
      <dgm:prSet/>
      <dgm:spPr/>
      <dgm:t>
        <a:bodyPr/>
        <a:lstStyle/>
        <a:p>
          <a:pPr>
            <a:lnSpc>
              <a:spcPct val="100000"/>
            </a:lnSpc>
          </a:pPr>
          <a:r>
            <a:rPr lang="en-GB" b="0" i="0"/>
            <a:t>Observation</a:t>
          </a:r>
          <a:endParaRPr lang="en-US"/>
        </a:p>
      </dgm:t>
    </dgm:pt>
    <dgm:pt modelId="{66F2B2A3-B9A4-4796-B4E9-256905238FF9}" type="parTrans" cxnId="{AAD54D62-F36B-44CD-A2C6-B6E3135577B5}">
      <dgm:prSet/>
      <dgm:spPr/>
      <dgm:t>
        <a:bodyPr/>
        <a:lstStyle/>
        <a:p>
          <a:endParaRPr lang="en-US"/>
        </a:p>
      </dgm:t>
    </dgm:pt>
    <dgm:pt modelId="{7D66A921-E8E0-48EF-BBBC-8B7E0694BAC7}" type="sibTrans" cxnId="{AAD54D62-F36B-44CD-A2C6-B6E3135577B5}">
      <dgm:prSet/>
      <dgm:spPr/>
      <dgm:t>
        <a:bodyPr/>
        <a:lstStyle/>
        <a:p>
          <a:endParaRPr lang="en-US"/>
        </a:p>
      </dgm:t>
    </dgm:pt>
    <dgm:pt modelId="{7518668E-96D2-4D94-BA14-5B4927BA7EB1}">
      <dgm:prSet/>
      <dgm:spPr/>
      <dgm:t>
        <a:bodyPr/>
        <a:lstStyle/>
        <a:p>
          <a:pPr>
            <a:lnSpc>
              <a:spcPct val="100000"/>
            </a:lnSpc>
          </a:pPr>
          <a:r>
            <a:rPr lang="en-GB" b="0" i="0"/>
            <a:t>Secondary analysis of quantitative and qualitative data collected by the QI projects </a:t>
          </a:r>
          <a:endParaRPr lang="en-US"/>
        </a:p>
      </dgm:t>
    </dgm:pt>
    <dgm:pt modelId="{3C19A4E8-02D3-48C8-9EF8-8B8812C5DEBC}" type="parTrans" cxnId="{8631E629-8595-4A8A-827B-6853CE06BC58}">
      <dgm:prSet/>
      <dgm:spPr/>
      <dgm:t>
        <a:bodyPr/>
        <a:lstStyle/>
        <a:p>
          <a:endParaRPr lang="en-US"/>
        </a:p>
      </dgm:t>
    </dgm:pt>
    <dgm:pt modelId="{5492A8C3-04D7-4BAB-9A45-AE08EA78CE54}" type="sibTrans" cxnId="{8631E629-8595-4A8A-827B-6853CE06BC58}">
      <dgm:prSet/>
      <dgm:spPr/>
      <dgm:t>
        <a:bodyPr/>
        <a:lstStyle/>
        <a:p>
          <a:endParaRPr lang="en-US"/>
        </a:p>
      </dgm:t>
    </dgm:pt>
    <dgm:pt modelId="{FD6FCF51-EF8E-4385-A1D9-8BE3290D63CD}">
      <dgm:prSet/>
      <dgm:spPr/>
      <dgm:t>
        <a:bodyPr/>
        <a:lstStyle/>
        <a:p>
          <a:pPr>
            <a:lnSpc>
              <a:spcPct val="100000"/>
            </a:lnSpc>
          </a:pPr>
          <a:endParaRPr lang="en-GB" b="0" i="0"/>
        </a:p>
      </dgm:t>
    </dgm:pt>
    <dgm:pt modelId="{75ECB8CF-E1E1-41E2-8001-71F5FBCFF5AE}" type="parTrans" cxnId="{CAD83A38-EBCE-4693-A934-20CDA82D1DDB}">
      <dgm:prSet/>
      <dgm:spPr/>
      <dgm:t>
        <a:bodyPr/>
        <a:lstStyle/>
        <a:p>
          <a:endParaRPr lang="en-GB"/>
        </a:p>
      </dgm:t>
    </dgm:pt>
    <dgm:pt modelId="{960C5339-8BAF-46DF-A5C9-D32E356302B0}" type="sibTrans" cxnId="{CAD83A38-EBCE-4693-A934-20CDA82D1DDB}">
      <dgm:prSet/>
      <dgm:spPr/>
      <dgm:t>
        <a:bodyPr/>
        <a:lstStyle/>
        <a:p>
          <a:endParaRPr lang="en-GB"/>
        </a:p>
      </dgm:t>
    </dgm:pt>
    <dgm:pt modelId="{80C98C42-674C-4C72-9491-0F7C9615D835}">
      <dgm:prSet/>
      <dgm:spPr/>
      <dgm:t>
        <a:bodyPr/>
        <a:lstStyle/>
        <a:p>
          <a:pPr>
            <a:lnSpc>
              <a:spcPct val="100000"/>
            </a:lnSpc>
          </a:pPr>
          <a:r>
            <a:rPr lang="en-GB" b="0" i="0"/>
            <a:t>Interviews and focus groups</a:t>
          </a:r>
        </a:p>
        <a:p>
          <a:pPr>
            <a:lnSpc>
              <a:spcPct val="100000"/>
            </a:lnSpc>
          </a:pPr>
          <a:r>
            <a:rPr lang="en-GB" b="0" i="0"/>
            <a:t>Survey</a:t>
          </a:r>
        </a:p>
      </dgm:t>
    </dgm:pt>
    <dgm:pt modelId="{6F1709CC-BD40-4AC6-AAD0-1CA7C0860AF2}" type="parTrans" cxnId="{F260251D-BBDC-493E-BDFF-7FCBA4A100E3}">
      <dgm:prSet/>
      <dgm:spPr/>
      <dgm:t>
        <a:bodyPr/>
        <a:lstStyle/>
        <a:p>
          <a:endParaRPr lang="en-GB"/>
        </a:p>
      </dgm:t>
    </dgm:pt>
    <dgm:pt modelId="{386A8399-EAE5-4B3C-B66C-59A532C0BB5F}" type="sibTrans" cxnId="{F260251D-BBDC-493E-BDFF-7FCBA4A100E3}">
      <dgm:prSet/>
      <dgm:spPr/>
      <dgm:t>
        <a:bodyPr/>
        <a:lstStyle/>
        <a:p>
          <a:endParaRPr lang="en-GB"/>
        </a:p>
      </dgm:t>
    </dgm:pt>
    <dgm:pt modelId="{1399F3B2-A4E6-47C7-9654-CC893FB949D3}" type="pres">
      <dgm:prSet presAssocID="{233CE8FD-398F-4286-BB63-EEF09AAF60B1}" presName="root" presStyleCnt="0">
        <dgm:presLayoutVars>
          <dgm:dir/>
          <dgm:resizeHandles val="exact"/>
        </dgm:presLayoutVars>
      </dgm:prSet>
      <dgm:spPr/>
    </dgm:pt>
    <dgm:pt modelId="{72D20572-799B-4450-87EA-925309247045}" type="pres">
      <dgm:prSet presAssocID="{3272B134-1D79-4857-98CA-992885152ADE}" presName="compNode" presStyleCnt="0"/>
      <dgm:spPr/>
    </dgm:pt>
    <dgm:pt modelId="{5585C7E4-734C-4B8E-A6F9-F3B85CC28982}" type="pres">
      <dgm:prSet presAssocID="{3272B134-1D79-4857-98CA-992885152AD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0AF382C-5136-45D4-8D8E-7A6F4DD7271C}" type="pres">
      <dgm:prSet presAssocID="{3272B134-1D79-4857-98CA-992885152ADE}" presName="iconSpace" presStyleCnt="0"/>
      <dgm:spPr/>
    </dgm:pt>
    <dgm:pt modelId="{8BF0FE4B-123A-4C2B-AFC0-D00FE4C69A4A}" type="pres">
      <dgm:prSet presAssocID="{3272B134-1D79-4857-98CA-992885152ADE}" presName="parTx" presStyleLbl="revTx" presStyleIdx="0" presStyleCnt="4">
        <dgm:presLayoutVars>
          <dgm:chMax val="0"/>
          <dgm:chPref val="0"/>
        </dgm:presLayoutVars>
      </dgm:prSet>
      <dgm:spPr/>
    </dgm:pt>
    <dgm:pt modelId="{DB89A246-30A0-472E-93A1-46A4FAC14747}" type="pres">
      <dgm:prSet presAssocID="{3272B134-1D79-4857-98CA-992885152ADE}" presName="txSpace" presStyleCnt="0"/>
      <dgm:spPr/>
    </dgm:pt>
    <dgm:pt modelId="{2372A990-BF3D-48B5-8183-3DD89461343F}" type="pres">
      <dgm:prSet presAssocID="{3272B134-1D79-4857-98CA-992885152ADE}" presName="desTx" presStyleLbl="revTx" presStyleIdx="1" presStyleCnt="4">
        <dgm:presLayoutVars/>
      </dgm:prSet>
      <dgm:spPr/>
    </dgm:pt>
    <dgm:pt modelId="{B34886B2-14E9-4047-96BF-795096B2A303}" type="pres">
      <dgm:prSet presAssocID="{333734FD-995C-4C56-B667-524ED1A8B4CE}" presName="sibTrans" presStyleCnt="0"/>
      <dgm:spPr/>
    </dgm:pt>
    <dgm:pt modelId="{0EF714EE-F7AE-4E08-B436-2216A8665C06}" type="pres">
      <dgm:prSet presAssocID="{C30419DA-5575-4FD0-901F-9234752ED280}" presName="compNode" presStyleCnt="0"/>
      <dgm:spPr/>
    </dgm:pt>
    <dgm:pt modelId="{B88BD7AE-AA13-486A-AFA4-85F45D0BD99C}" type="pres">
      <dgm:prSet presAssocID="{C30419DA-5575-4FD0-901F-9234752ED28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4114A001-E929-41BD-869F-53911AEB2F7E}" type="pres">
      <dgm:prSet presAssocID="{C30419DA-5575-4FD0-901F-9234752ED280}" presName="iconSpace" presStyleCnt="0"/>
      <dgm:spPr/>
    </dgm:pt>
    <dgm:pt modelId="{737ECB45-1FDC-42E9-90F5-3632802830A9}" type="pres">
      <dgm:prSet presAssocID="{C30419DA-5575-4FD0-901F-9234752ED280}" presName="parTx" presStyleLbl="revTx" presStyleIdx="2" presStyleCnt="4" custLinFactNeighborX="-7616" custLinFactNeighborY="-4208">
        <dgm:presLayoutVars>
          <dgm:chMax val="0"/>
          <dgm:chPref val="0"/>
        </dgm:presLayoutVars>
      </dgm:prSet>
      <dgm:spPr/>
    </dgm:pt>
    <dgm:pt modelId="{6571698B-B794-42B0-ABF5-ABFC13C94032}" type="pres">
      <dgm:prSet presAssocID="{C30419DA-5575-4FD0-901F-9234752ED280}" presName="txSpace" presStyleCnt="0"/>
      <dgm:spPr/>
    </dgm:pt>
    <dgm:pt modelId="{15AFB913-A9DC-4E0F-A020-25AA7961045A}" type="pres">
      <dgm:prSet presAssocID="{C30419DA-5575-4FD0-901F-9234752ED280}" presName="desTx" presStyleLbl="revTx" presStyleIdx="3" presStyleCnt="4" custLinFactNeighborX="-7616" custLinFactNeighborY="-3934">
        <dgm:presLayoutVars/>
      </dgm:prSet>
      <dgm:spPr/>
    </dgm:pt>
  </dgm:ptLst>
  <dgm:cxnLst>
    <dgm:cxn modelId="{5F579618-ADC6-44B3-ABE5-429AE2A17C5A}" type="presOf" srcId="{C30419DA-5575-4FD0-901F-9234752ED280}" destId="{737ECB45-1FDC-42E9-90F5-3632802830A9}" srcOrd="0" destOrd="0" presId="urn:microsoft.com/office/officeart/2018/5/layout/CenteredIconLabelDescriptionList"/>
    <dgm:cxn modelId="{8EB5A41C-EC56-42C2-B968-4B06B8168208}" srcId="{C30419DA-5575-4FD0-901F-9234752ED280}" destId="{8BABA8A9-EF78-435F-82D7-8745FFC288A1}" srcOrd="0" destOrd="0" parTransId="{6BA01982-339E-4264-A7CB-7BD3AC08A819}" sibTransId="{3B96C32B-C21B-4A26-BAA3-58FC0D5155A8}"/>
    <dgm:cxn modelId="{F260251D-BBDC-493E-BDFF-7FCBA4A100E3}" srcId="{C30419DA-5575-4FD0-901F-9234752ED280}" destId="{80C98C42-674C-4C72-9491-0F7C9615D835}" srcOrd="2" destOrd="0" parTransId="{6F1709CC-BD40-4AC6-AAD0-1CA7C0860AF2}" sibTransId="{386A8399-EAE5-4B3C-B66C-59A532C0BB5F}"/>
    <dgm:cxn modelId="{724B5226-2173-4010-85EA-810417AE5C27}" srcId="{233CE8FD-398F-4286-BB63-EEF09AAF60B1}" destId="{3272B134-1D79-4857-98CA-992885152ADE}" srcOrd="0" destOrd="0" parTransId="{15ABEF8D-0E26-40D1-864E-7452C0C6922C}" sibTransId="{333734FD-995C-4C56-B667-524ED1A8B4CE}"/>
    <dgm:cxn modelId="{8631E629-8595-4A8A-827B-6853CE06BC58}" srcId="{C30419DA-5575-4FD0-901F-9234752ED280}" destId="{7518668E-96D2-4D94-BA14-5B4927BA7EB1}" srcOrd="3" destOrd="0" parTransId="{3C19A4E8-02D3-48C8-9EF8-8B8812C5DEBC}" sibTransId="{5492A8C3-04D7-4BAB-9A45-AE08EA78CE54}"/>
    <dgm:cxn modelId="{CAD83A38-EBCE-4693-A934-20CDA82D1DDB}" srcId="{C30419DA-5575-4FD0-901F-9234752ED280}" destId="{FD6FCF51-EF8E-4385-A1D9-8BE3290D63CD}" srcOrd="4" destOrd="0" parTransId="{75ECB8CF-E1E1-41E2-8001-71F5FBCFF5AE}" sibTransId="{960C5339-8BAF-46DF-A5C9-D32E356302B0}"/>
    <dgm:cxn modelId="{AAD54D62-F36B-44CD-A2C6-B6E3135577B5}" srcId="{C30419DA-5575-4FD0-901F-9234752ED280}" destId="{81C90B5A-A98D-4360-A973-DC1FFAAFC622}" srcOrd="1" destOrd="0" parTransId="{66F2B2A3-B9A4-4796-B4E9-256905238FF9}" sibTransId="{7D66A921-E8E0-48EF-BBBC-8B7E0694BAC7}"/>
    <dgm:cxn modelId="{7BEA4B43-8464-4B7E-8687-706ECE049D0A}" type="presOf" srcId="{81C90B5A-A98D-4360-A973-DC1FFAAFC622}" destId="{15AFB913-A9DC-4E0F-A020-25AA7961045A}" srcOrd="0" destOrd="1" presId="urn:microsoft.com/office/officeart/2018/5/layout/CenteredIconLabelDescriptionList"/>
    <dgm:cxn modelId="{7AB5D44B-068A-40EB-8AB2-76FCEACF5010}" type="presOf" srcId="{FD6FCF51-EF8E-4385-A1D9-8BE3290D63CD}" destId="{15AFB913-A9DC-4E0F-A020-25AA7961045A}" srcOrd="0" destOrd="4" presId="urn:microsoft.com/office/officeart/2018/5/layout/CenteredIconLabelDescriptionList"/>
    <dgm:cxn modelId="{73CFA178-1C7A-4AA7-8FAF-7BA81B279AB3}" srcId="{233CE8FD-398F-4286-BB63-EEF09AAF60B1}" destId="{C30419DA-5575-4FD0-901F-9234752ED280}" srcOrd="1" destOrd="0" parTransId="{50CAC5E6-C35E-4758-A9BA-A6ABF3D644A7}" sibTransId="{8E3E3EF1-892C-4168-9364-133B02284403}"/>
    <dgm:cxn modelId="{6C2B628E-C859-412E-8B6D-A03434FEC732}" type="presOf" srcId="{7518668E-96D2-4D94-BA14-5B4927BA7EB1}" destId="{15AFB913-A9DC-4E0F-A020-25AA7961045A}" srcOrd="0" destOrd="3" presId="urn:microsoft.com/office/officeart/2018/5/layout/CenteredIconLabelDescriptionList"/>
    <dgm:cxn modelId="{52F18AA0-8124-47D6-AA5F-807F74D678E5}" type="presOf" srcId="{80C98C42-674C-4C72-9491-0F7C9615D835}" destId="{15AFB913-A9DC-4E0F-A020-25AA7961045A}" srcOrd="0" destOrd="2" presId="urn:microsoft.com/office/officeart/2018/5/layout/CenteredIconLabelDescriptionList"/>
    <dgm:cxn modelId="{80AB58D9-C6A2-44B4-8BA1-265FD66A9B84}" type="presOf" srcId="{3272B134-1D79-4857-98CA-992885152ADE}" destId="{8BF0FE4B-123A-4C2B-AFC0-D00FE4C69A4A}" srcOrd="0" destOrd="0" presId="urn:microsoft.com/office/officeart/2018/5/layout/CenteredIconLabelDescriptionList"/>
    <dgm:cxn modelId="{EF1F8BE3-4F80-4A8D-8DDC-D1C3093A6716}" type="presOf" srcId="{233CE8FD-398F-4286-BB63-EEF09AAF60B1}" destId="{1399F3B2-A4E6-47C7-9654-CC893FB949D3}" srcOrd="0" destOrd="0" presId="urn:microsoft.com/office/officeart/2018/5/layout/CenteredIconLabelDescriptionList"/>
    <dgm:cxn modelId="{F44B32EC-4E5C-4595-9D4D-7BF08D4E867B}" type="presOf" srcId="{8BABA8A9-EF78-435F-82D7-8745FFC288A1}" destId="{15AFB913-A9DC-4E0F-A020-25AA7961045A}" srcOrd="0" destOrd="0" presId="urn:microsoft.com/office/officeart/2018/5/layout/CenteredIconLabelDescriptionList"/>
    <dgm:cxn modelId="{CCB73425-1BBD-4B9B-8E78-A13A445075D2}" type="presParOf" srcId="{1399F3B2-A4E6-47C7-9654-CC893FB949D3}" destId="{72D20572-799B-4450-87EA-925309247045}" srcOrd="0" destOrd="0" presId="urn:microsoft.com/office/officeart/2018/5/layout/CenteredIconLabelDescriptionList"/>
    <dgm:cxn modelId="{87F353EE-445A-47AE-9C6D-1F06A7E57C4A}" type="presParOf" srcId="{72D20572-799B-4450-87EA-925309247045}" destId="{5585C7E4-734C-4B8E-A6F9-F3B85CC28982}" srcOrd="0" destOrd="0" presId="urn:microsoft.com/office/officeart/2018/5/layout/CenteredIconLabelDescriptionList"/>
    <dgm:cxn modelId="{FB4EF230-E7D0-4144-9D25-EA1437A4AB4E}" type="presParOf" srcId="{72D20572-799B-4450-87EA-925309247045}" destId="{40AF382C-5136-45D4-8D8E-7A6F4DD7271C}" srcOrd="1" destOrd="0" presId="urn:microsoft.com/office/officeart/2018/5/layout/CenteredIconLabelDescriptionList"/>
    <dgm:cxn modelId="{0BFA7081-4509-4BF4-BCA5-5EC45F940C98}" type="presParOf" srcId="{72D20572-799B-4450-87EA-925309247045}" destId="{8BF0FE4B-123A-4C2B-AFC0-D00FE4C69A4A}" srcOrd="2" destOrd="0" presId="urn:microsoft.com/office/officeart/2018/5/layout/CenteredIconLabelDescriptionList"/>
    <dgm:cxn modelId="{11FA5C6B-FFCA-41A4-A694-F03B8EF97E14}" type="presParOf" srcId="{72D20572-799B-4450-87EA-925309247045}" destId="{DB89A246-30A0-472E-93A1-46A4FAC14747}" srcOrd="3" destOrd="0" presId="urn:microsoft.com/office/officeart/2018/5/layout/CenteredIconLabelDescriptionList"/>
    <dgm:cxn modelId="{468AF88D-CF92-4D83-9B01-8B0BFDE4D42F}" type="presParOf" srcId="{72D20572-799B-4450-87EA-925309247045}" destId="{2372A990-BF3D-48B5-8183-3DD89461343F}" srcOrd="4" destOrd="0" presId="urn:microsoft.com/office/officeart/2018/5/layout/CenteredIconLabelDescriptionList"/>
    <dgm:cxn modelId="{4E8FC1C5-C987-4BB5-8A26-6EF64364B7AE}" type="presParOf" srcId="{1399F3B2-A4E6-47C7-9654-CC893FB949D3}" destId="{B34886B2-14E9-4047-96BF-795096B2A303}" srcOrd="1" destOrd="0" presId="urn:microsoft.com/office/officeart/2018/5/layout/CenteredIconLabelDescriptionList"/>
    <dgm:cxn modelId="{CF0D0BC6-3D69-47A3-AD66-82E9DF039086}" type="presParOf" srcId="{1399F3B2-A4E6-47C7-9654-CC893FB949D3}" destId="{0EF714EE-F7AE-4E08-B436-2216A8665C06}" srcOrd="2" destOrd="0" presId="urn:microsoft.com/office/officeart/2018/5/layout/CenteredIconLabelDescriptionList"/>
    <dgm:cxn modelId="{24F0F628-A39C-4AC8-BA8A-4CB8BA49E8A4}" type="presParOf" srcId="{0EF714EE-F7AE-4E08-B436-2216A8665C06}" destId="{B88BD7AE-AA13-486A-AFA4-85F45D0BD99C}" srcOrd="0" destOrd="0" presId="urn:microsoft.com/office/officeart/2018/5/layout/CenteredIconLabelDescriptionList"/>
    <dgm:cxn modelId="{1404815C-C70C-4A73-85D1-9D53F8F69FF9}" type="presParOf" srcId="{0EF714EE-F7AE-4E08-B436-2216A8665C06}" destId="{4114A001-E929-41BD-869F-53911AEB2F7E}" srcOrd="1" destOrd="0" presId="urn:microsoft.com/office/officeart/2018/5/layout/CenteredIconLabelDescriptionList"/>
    <dgm:cxn modelId="{115B68B5-75BD-43FD-BB82-5EFEC95953A5}" type="presParOf" srcId="{0EF714EE-F7AE-4E08-B436-2216A8665C06}" destId="{737ECB45-1FDC-42E9-90F5-3632802830A9}" srcOrd="2" destOrd="0" presId="urn:microsoft.com/office/officeart/2018/5/layout/CenteredIconLabelDescriptionList"/>
    <dgm:cxn modelId="{9E5AB33B-0E57-4DE0-B375-98B4D3CCA351}" type="presParOf" srcId="{0EF714EE-F7AE-4E08-B436-2216A8665C06}" destId="{6571698B-B794-42B0-ABF5-ABFC13C94032}" srcOrd="3" destOrd="0" presId="urn:microsoft.com/office/officeart/2018/5/layout/CenteredIconLabelDescriptionList"/>
    <dgm:cxn modelId="{58AE1CF6-0D38-4AC8-AFD0-3BC255061D86}" type="presParOf" srcId="{0EF714EE-F7AE-4E08-B436-2216A8665C06}" destId="{15AFB913-A9DC-4E0F-A020-25AA7961045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1C1038-1823-4D93-A30F-4B5827B422E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F670D203-9270-40A8-A0A0-88187484E34C}">
      <dgm:prSet phldrT="[Text]"/>
      <dgm:spPr/>
      <dgm:t>
        <a:bodyPr/>
        <a:lstStyle/>
        <a:p>
          <a:r>
            <a:rPr lang="en-GB" b="1">
              <a:latin typeface="Avenir Book" panose="02000503020000020003"/>
              <a:ea typeface="Aptos" panose="020B0004020202020204" pitchFamily="34" charset="0"/>
              <a:cs typeface="Tahoma" panose="020B0604030504040204" pitchFamily="34" charset="0"/>
            </a:rPr>
            <a:t>Model for Understanding Success in Quality (MUSIQ) framework</a:t>
          </a:r>
          <a:endParaRPr lang="en-GB"/>
        </a:p>
      </dgm:t>
    </dgm:pt>
    <dgm:pt modelId="{8E45F8C9-E76B-48F8-A537-C8FA1696F370}" type="parTrans" cxnId="{0C7A67E5-5FDB-4584-8606-3C0C05DB1B33}">
      <dgm:prSet/>
      <dgm:spPr/>
      <dgm:t>
        <a:bodyPr/>
        <a:lstStyle/>
        <a:p>
          <a:endParaRPr lang="en-GB"/>
        </a:p>
      </dgm:t>
    </dgm:pt>
    <dgm:pt modelId="{05176C64-521F-437C-B19C-8A2513A54218}" type="sibTrans" cxnId="{0C7A67E5-5FDB-4584-8606-3C0C05DB1B33}">
      <dgm:prSet/>
      <dgm:spPr/>
      <dgm:t>
        <a:bodyPr/>
        <a:lstStyle/>
        <a:p>
          <a:endParaRPr lang="en-GB"/>
        </a:p>
      </dgm:t>
    </dgm:pt>
    <dgm:pt modelId="{4FEA9FF8-4B56-4B9F-A6E6-F7D08670BD65}">
      <dgm:prSet/>
      <dgm:spPr/>
      <dgm:t>
        <a:bodyPr/>
        <a:lstStyle/>
        <a:p>
          <a:r>
            <a:rPr lang="en-GB">
              <a:latin typeface="Avenir Book" panose="02000503020000020003"/>
              <a:cs typeface="Tahoma" panose="020B0604030504040204" pitchFamily="34" charset="0"/>
            </a:rPr>
            <a:t>Created to understand and optimise the contextual factors that affect the success of quality improvement projects in healthcare</a:t>
          </a:r>
        </a:p>
      </dgm:t>
    </dgm:pt>
    <dgm:pt modelId="{722E2D26-BC82-46E6-9BCC-ACBD8CB677BF}" type="parTrans" cxnId="{448F08F4-B100-4C31-80B1-94615963CB32}">
      <dgm:prSet/>
      <dgm:spPr/>
      <dgm:t>
        <a:bodyPr/>
        <a:lstStyle/>
        <a:p>
          <a:endParaRPr lang="en-GB"/>
        </a:p>
      </dgm:t>
    </dgm:pt>
    <dgm:pt modelId="{D825D3A5-4F64-48EB-BBFB-269EB0EFBBAD}" type="sibTrans" cxnId="{448F08F4-B100-4C31-80B1-94615963CB32}">
      <dgm:prSet/>
      <dgm:spPr/>
      <dgm:t>
        <a:bodyPr/>
        <a:lstStyle/>
        <a:p>
          <a:endParaRPr lang="en-GB"/>
        </a:p>
      </dgm:t>
    </dgm:pt>
    <dgm:pt modelId="{EC1D7562-C07E-4BD2-9D7F-270F02CB484C}">
      <dgm:prSet/>
      <dgm:spPr/>
      <dgm:t>
        <a:bodyPr/>
        <a:lstStyle/>
        <a:p>
          <a:r>
            <a:rPr lang="en-GB">
              <a:latin typeface="Avenir Book" panose="02000503020000020003"/>
              <a:cs typeface="Tahoma" panose="020B0604030504040204" pitchFamily="34" charset="0"/>
            </a:rPr>
            <a:t>There is an associated data collection tool (or questionnaire)</a:t>
          </a:r>
        </a:p>
      </dgm:t>
    </dgm:pt>
    <dgm:pt modelId="{A4BA2B4C-7657-4BC7-A8AE-6056C8F098AB}" type="parTrans" cxnId="{B8338172-9114-4F2F-9F2B-B8795E78CC3E}">
      <dgm:prSet/>
      <dgm:spPr/>
      <dgm:t>
        <a:bodyPr/>
        <a:lstStyle/>
        <a:p>
          <a:endParaRPr lang="en-GB"/>
        </a:p>
      </dgm:t>
    </dgm:pt>
    <dgm:pt modelId="{C418F077-1B23-493A-AFEF-59AC20BF2B50}" type="sibTrans" cxnId="{B8338172-9114-4F2F-9F2B-B8795E78CC3E}">
      <dgm:prSet/>
      <dgm:spPr/>
      <dgm:t>
        <a:bodyPr/>
        <a:lstStyle/>
        <a:p>
          <a:endParaRPr lang="en-GB"/>
        </a:p>
      </dgm:t>
    </dgm:pt>
    <dgm:pt modelId="{865E9B0D-E16F-45F5-9E3E-3434CCCD15E8}">
      <dgm:prSet/>
      <dgm:spPr/>
      <dgm:t>
        <a:bodyPr/>
        <a:lstStyle/>
        <a:p>
          <a:endParaRPr lang="en-GB">
            <a:latin typeface="Avenir Book" panose="02000503020000020003"/>
            <a:cs typeface="Tahoma" panose="020B0604030504040204" pitchFamily="34" charset="0"/>
          </a:endParaRPr>
        </a:p>
      </dgm:t>
    </dgm:pt>
    <dgm:pt modelId="{56C42733-A82C-4D1D-9B8F-7D742A76B247}" type="parTrans" cxnId="{2B722FFE-86FD-47DC-9AD9-71F59F097A81}">
      <dgm:prSet/>
      <dgm:spPr/>
      <dgm:t>
        <a:bodyPr/>
        <a:lstStyle/>
        <a:p>
          <a:endParaRPr lang="en-GB"/>
        </a:p>
      </dgm:t>
    </dgm:pt>
    <dgm:pt modelId="{22BBF15F-10F1-4152-8F2F-36C68060D458}" type="sibTrans" cxnId="{2B722FFE-86FD-47DC-9AD9-71F59F097A81}">
      <dgm:prSet/>
      <dgm:spPr/>
      <dgm:t>
        <a:bodyPr/>
        <a:lstStyle/>
        <a:p>
          <a:endParaRPr lang="en-GB"/>
        </a:p>
      </dgm:t>
    </dgm:pt>
    <dgm:pt modelId="{4D93A9D0-C817-4D62-9EA8-B3D0C1E3CA75}">
      <dgm:prSet/>
      <dgm:spPr/>
      <dgm:t>
        <a:bodyPr/>
        <a:lstStyle/>
        <a:p>
          <a:r>
            <a:rPr lang="en-GB" b="1">
              <a:latin typeface="Avenir Book" panose="02000503020000020003"/>
              <a:cs typeface="Tahoma" panose="020B0604030504040204" pitchFamily="34" charset="0"/>
            </a:rPr>
            <a:t>MUSIQ2 is a refinement of MUSIQ v1</a:t>
          </a:r>
        </a:p>
      </dgm:t>
    </dgm:pt>
    <dgm:pt modelId="{806D4DCB-63C3-4FFA-A028-DD35B590B47E}" type="parTrans" cxnId="{27518738-A1C9-4C72-9BBC-D1F40D315871}">
      <dgm:prSet/>
      <dgm:spPr/>
      <dgm:t>
        <a:bodyPr/>
        <a:lstStyle/>
        <a:p>
          <a:endParaRPr lang="en-GB"/>
        </a:p>
      </dgm:t>
    </dgm:pt>
    <dgm:pt modelId="{A2BFE50B-E2CB-4FCC-8CE4-49F71C4E74AA}" type="sibTrans" cxnId="{27518738-A1C9-4C72-9BBC-D1F40D315871}">
      <dgm:prSet/>
      <dgm:spPr/>
      <dgm:t>
        <a:bodyPr/>
        <a:lstStyle/>
        <a:p>
          <a:endParaRPr lang="en-GB"/>
        </a:p>
      </dgm:t>
    </dgm:pt>
    <dgm:pt modelId="{40DE5D06-277F-4F6D-B720-EE4B70EC6B1C}">
      <dgm:prSet/>
      <dgm:spPr/>
      <dgm:t>
        <a:bodyPr/>
        <a:lstStyle/>
        <a:p>
          <a:r>
            <a:rPr lang="en-GB">
              <a:latin typeface="Avenir Book" panose="02000503020000020003"/>
              <a:cs typeface="Tahoma" panose="020B0604030504040204" pitchFamily="34" charset="0"/>
            </a:rPr>
            <a:t>Developed and tested in a US maternity hospital setting and across in UK hospitals</a:t>
          </a:r>
        </a:p>
      </dgm:t>
    </dgm:pt>
    <dgm:pt modelId="{B086B36C-784A-4A7F-B5C9-88DE2CCA3D57}" type="parTrans" cxnId="{4436D3E2-2BDF-4E3D-94C2-04BD6A3C892A}">
      <dgm:prSet/>
      <dgm:spPr/>
      <dgm:t>
        <a:bodyPr/>
        <a:lstStyle/>
        <a:p>
          <a:endParaRPr lang="en-GB"/>
        </a:p>
      </dgm:t>
    </dgm:pt>
    <dgm:pt modelId="{E02084A1-DBDA-4313-81FF-6FCC7BADDC77}" type="sibTrans" cxnId="{4436D3E2-2BDF-4E3D-94C2-04BD6A3C892A}">
      <dgm:prSet/>
      <dgm:spPr/>
      <dgm:t>
        <a:bodyPr/>
        <a:lstStyle/>
        <a:p>
          <a:endParaRPr lang="en-GB"/>
        </a:p>
      </dgm:t>
    </dgm:pt>
    <dgm:pt modelId="{33752FDA-BCB4-402D-821E-FC7971815C73}">
      <dgm:prSet/>
      <dgm:spPr/>
      <dgm:t>
        <a:bodyPr/>
        <a:lstStyle/>
        <a:p>
          <a:r>
            <a:rPr lang="en-GB">
              <a:latin typeface="Avenir Book" panose="02000503020000020003"/>
              <a:cs typeface="Tahoma" panose="020B0604030504040204" pitchFamily="34" charset="0"/>
            </a:rPr>
            <a:t>Identifies 34 contextual factors under 5 domains:</a:t>
          </a:r>
        </a:p>
      </dgm:t>
    </dgm:pt>
    <dgm:pt modelId="{F0CD905B-167D-4B5E-8B5A-89DC13FE7563}" type="parTrans" cxnId="{55A0CB69-0A32-442F-95DE-62719CFD6A3F}">
      <dgm:prSet/>
      <dgm:spPr/>
      <dgm:t>
        <a:bodyPr/>
        <a:lstStyle/>
        <a:p>
          <a:endParaRPr lang="en-GB"/>
        </a:p>
      </dgm:t>
    </dgm:pt>
    <dgm:pt modelId="{C880D800-1D5A-4264-BF4E-C86F82C23223}" type="sibTrans" cxnId="{55A0CB69-0A32-442F-95DE-62719CFD6A3F}">
      <dgm:prSet/>
      <dgm:spPr/>
      <dgm:t>
        <a:bodyPr/>
        <a:lstStyle/>
        <a:p>
          <a:endParaRPr lang="en-GB"/>
        </a:p>
      </dgm:t>
    </dgm:pt>
    <dgm:pt modelId="{D17953B4-9F34-442F-8691-A16C978C1676}">
      <dgm:prSet/>
      <dgm:spPr/>
      <dgm:t>
        <a:bodyPr/>
        <a:lstStyle/>
        <a:p>
          <a:r>
            <a:rPr lang="fr-FR">
              <a:latin typeface="Avenir Book" panose="02000503020000020003"/>
              <a:cs typeface="Tahoma" panose="020B0604030504040204" pitchFamily="34" charset="0"/>
            </a:rPr>
            <a:t>External environment</a:t>
          </a:r>
        </a:p>
      </dgm:t>
    </dgm:pt>
    <dgm:pt modelId="{A2D811DC-BFCE-4F86-BAE2-418D2091CF85}" type="parTrans" cxnId="{12073901-0F4E-47C7-80E5-F02F2D0D168C}">
      <dgm:prSet/>
      <dgm:spPr/>
      <dgm:t>
        <a:bodyPr/>
        <a:lstStyle/>
        <a:p>
          <a:endParaRPr lang="en-GB"/>
        </a:p>
      </dgm:t>
    </dgm:pt>
    <dgm:pt modelId="{A5C3B97A-548A-4D5C-9260-E2D7957E9D5F}" type="sibTrans" cxnId="{12073901-0F4E-47C7-80E5-F02F2D0D168C}">
      <dgm:prSet/>
      <dgm:spPr/>
      <dgm:t>
        <a:bodyPr/>
        <a:lstStyle/>
        <a:p>
          <a:endParaRPr lang="en-GB"/>
        </a:p>
      </dgm:t>
    </dgm:pt>
    <dgm:pt modelId="{82651D3B-E274-4853-A1EC-E15BD0FBA91D}">
      <dgm:prSet/>
      <dgm:spPr/>
      <dgm:t>
        <a:bodyPr/>
        <a:lstStyle/>
        <a:p>
          <a:r>
            <a:rPr lang="fr-FR">
              <a:latin typeface="Avenir Book" panose="02000503020000020003"/>
              <a:cs typeface="Tahoma" panose="020B0604030504040204" pitchFamily="34" charset="0"/>
            </a:rPr>
            <a:t>Organisation</a:t>
          </a:r>
        </a:p>
      </dgm:t>
    </dgm:pt>
    <dgm:pt modelId="{68D1CD99-CD60-4CCE-B625-DD78E127AA3D}" type="parTrans" cxnId="{0F6ABEDF-D6F1-4748-A2F7-B240071072F4}">
      <dgm:prSet/>
      <dgm:spPr/>
      <dgm:t>
        <a:bodyPr/>
        <a:lstStyle/>
        <a:p>
          <a:endParaRPr lang="en-GB"/>
        </a:p>
      </dgm:t>
    </dgm:pt>
    <dgm:pt modelId="{84893EED-2B8E-4F9C-AE40-03BCDE6B6505}" type="sibTrans" cxnId="{0F6ABEDF-D6F1-4748-A2F7-B240071072F4}">
      <dgm:prSet/>
      <dgm:spPr/>
      <dgm:t>
        <a:bodyPr/>
        <a:lstStyle/>
        <a:p>
          <a:endParaRPr lang="en-GB"/>
        </a:p>
      </dgm:t>
    </dgm:pt>
    <dgm:pt modelId="{D4A9F9E9-9923-40B5-9BA2-CFA156D3CC28}">
      <dgm:prSet/>
      <dgm:spPr/>
      <dgm:t>
        <a:bodyPr/>
        <a:lstStyle/>
        <a:p>
          <a:r>
            <a:rPr lang="fr-FR">
              <a:latin typeface="Avenir Book" panose="02000503020000020003"/>
              <a:cs typeface="Tahoma" panose="020B0604030504040204" pitchFamily="34" charset="0"/>
            </a:rPr>
            <a:t>Infrastructure</a:t>
          </a:r>
        </a:p>
      </dgm:t>
    </dgm:pt>
    <dgm:pt modelId="{DCDAD66F-4548-4DF9-AD7F-4D79D7396A39}" type="parTrans" cxnId="{5927241E-029B-46A8-8D43-C03596EE5A32}">
      <dgm:prSet/>
      <dgm:spPr/>
      <dgm:t>
        <a:bodyPr/>
        <a:lstStyle/>
        <a:p>
          <a:endParaRPr lang="en-GB"/>
        </a:p>
      </dgm:t>
    </dgm:pt>
    <dgm:pt modelId="{CF69E59E-7620-41AA-A3C4-C6F3BAADB5D8}" type="sibTrans" cxnId="{5927241E-029B-46A8-8D43-C03596EE5A32}">
      <dgm:prSet/>
      <dgm:spPr/>
      <dgm:t>
        <a:bodyPr/>
        <a:lstStyle/>
        <a:p>
          <a:endParaRPr lang="en-GB"/>
        </a:p>
      </dgm:t>
    </dgm:pt>
    <dgm:pt modelId="{0D06AB1C-4B71-40D1-A2F8-E78C25F42EF4}">
      <dgm:prSet/>
      <dgm:spPr/>
      <dgm:t>
        <a:bodyPr/>
        <a:lstStyle/>
        <a:p>
          <a:r>
            <a:rPr lang="fr-FR">
              <a:latin typeface="Avenir Book" panose="02000503020000020003"/>
              <a:cs typeface="Tahoma" panose="020B0604030504040204" pitchFamily="34" charset="0"/>
            </a:rPr>
            <a:t>Microsystem </a:t>
          </a:r>
        </a:p>
      </dgm:t>
    </dgm:pt>
    <dgm:pt modelId="{273AEB41-BC67-4A4C-B730-21B91DA4DB18}" type="parTrans" cxnId="{1FEC6BA6-6AB2-463C-B42E-B37692A85F23}">
      <dgm:prSet/>
      <dgm:spPr/>
      <dgm:t>
        <a:bodyPr/>
        <a:lstStyle/>
        <a:p>
          <a:endParaRPr lang="en-GB"/>
        </a:p>
      </dgm:t>
    </dgm:pt>
    <dgm:pt modelId="{96AD3790-C68E-42F6-8FFE-776B86A6F337}" type="sibTrans" cxnId="{1FEC6BA6-6AB2-463C-B42E-B37692A85F23}">
      <dgm:prSet/>
      <dgm:spPr/>
      <dgm:t>
        <a:bodyPr/>
        <a:lstStyle/>
        <a:p>
          <a:endParaRPr lang="en-GB"/>
        </a:p>
      </dgm:t>
    </dgm:pt>
    <dgm:pt modelId="{CB98D937-6FB2-442F-B60B-0641380CCFD6}">
      <dgm:prSet/>
      <dgm:spPr/>
      <dgm:t>
        <a:bodyPr/>
        <a:lstStyle/>
        <a:p>
          <a:r>
            <a:rPr lang="fr-FR">
              <a:latin typeface="Avenir Book" panose="02000503020000020003"/>
              <a:cs typeface="Tahoma" panose="020B0604030504040204" pitchFamily="34" charset="0"/>
            </a:rPr>
            <a:t>QI and Implementation team</a:t>
          </a:r>
          <a:endParaRPr lang="en-GB">
            <a:latin typeface="Avenir Book" panose="02000503020000020003"/>
            <a:cs typeface="Tahoma" panose="020B0604030504040204" pitchFamily="34" charset="0"/>
          </a:endParaRPr>
        </a:p>
      </dgm:t>
    </dgm:pt>
    <dgm:pt modelId="{D464060E-FD7E-4F3C-BA45-49070DD560F9}" type="parTrans" cxnId="{8506389F-63F4-4FF4-AEF7-3870D62332CB}">
      <dgm:prSet/>
      <dgm:spPr/>
      <dgm:t>
        <a:bodyPr/>
        <a:lstStyle/>
        <a:p>
          <a:endParaRPr lang="en-GB"/>
        </a:p>
      </dgm:t>
    </dgm:pt>
    <dgm:pt modelId="{DD18D36E-24FE-4B3A-A5A3-95AD20856755}" type="sibTrans" cxnId="{8506389F-63F4-4FF4-AEF7-3870D62332CB}">
      <dgm:prSet/>
      <dgm:spPr/>
      <dgm:t>
        <a:bodyPr/>
        <a:lstStyle/>
        <a:p>
          <a:endParaRPr lang="en-GB"/>
        </a:p>
      </dgm:t>
    </dgm:pt>
    <dgm:pt modelId="{3B61C73F-90E1-4EE1-84CF-6D750893E797}">
      <dgm:prSet/>
      <dgm:spPr/>
      <dgm:t>
        <a:bodyPr/>
        <a:lstStyle/>
        <a:p>
          <a:endParaRPr lang="en-GB">
            <a:latin typeface="Avenir Book" panose="02000503020000020003"/>
            <a:cs typeface="Tahoma" panose="020B0604030504040204" pitchFamily="34" charset="0"/>
          </a:endParaRPr>
        </a:p>
      </dgm:t>
    </dgm:pt>
    <dgm:pt modelId="{80EE33EE-DA10-46BF-9565-699977789778}" type="parTrans" cxnId="{AF46CAE8-CB27-498F-8CD7-60BD46E27B0B}">
      <dgm:prSet/>
      <dgm:spPr/>
      <dgm:t>
        <a:bodyPr/>
        <a:lstStyle/>
        <a:p>
          <a:endParaRPr lang="en-GB"/>
        </a:p>
      </dgm:t>
    </dgm:pt>
    <dgm:pt modelId="{FAAB2102-98A5-4063-9BE3-DD7B3C62744F}" type="sibTrans" cxnId="{AF46CAE8-CB27-498F-8CD7-60BD46E27B0B}">
      <dgm:prSet/>
      <dgm:spPr/>
      <dgm:t>
        <a:bodyPr/>
        <a:lstStyle/>
        <a:p>
          <a:endParaRPr lang="en-GB"/>
        </a:p>
      </dgm:t>
    </dgm:pt>
    <dgm:pt modelId="{30399567-3DA1-4B0B-B7A2-B61A41034131}" type="pres">
      <dgm:prSet presAssocID="{AF1C1038-1823-4D93-A30F-4B5827B422E3}" presName="Name0" presStyleCnt="0">
        <dgm:presLayoutVars>
          <dgm:dir/>
          <dgm:animLvl val="lvl"/>
          <dgm:resizeHandles val="exact"/>
        </dgm:presLayoutVars>
      </dgm:prSet>
      <dgm:spPr/>
    </dgm:pt>
    <dgm:pt modelId="{1C9148D5-8052-49F5-BFC4-57EE6AC136D8}" type="pres">
      <dgm:prSet presAssocID="{F670D203-9270-40A8-A0A0-88187484E34C}" presName="composite" presStyleCnt="0"/>
      <dgm:spPr/>
    </dgm:pt>
    <dgm:pt modelId="{F5D37021-F3D3-4727-9110-1F50B30FFBC1}" type="pres">
      <dgm:prSet presAssocID="{F670D203-9270-40A8-A0A0-88187484E34C}" presName="parTx" presStyleLbl="alignNode1" presStyleIdx="0" presStyleCnt="2">
        <dgm:presLayoutVars>
          <dgm:chMax val="0"/>
          <dgm:chPref val="0"/>
          <dgm:bulletEnabled val="1"/>
        </dgm:presLayoutVars>
      </dgm:prSet>
      <dgm:spPr/>
    </dgm:pt>
    <dgm:pt modelId="{AD6534CC-4BCE-47B0-BF81-45521CA1829E}" type="pres">
      <dgm:prSet presAssocID="{F670D203-9270-40A8-A0A0-88187484E34C}" presName="desTx" presStyleLbl="alignAccFollowNode1" presStyleIdx="0" presStyleCnt="2">
        <dgm:presLayoutVars>
          <dgm:bulletEnabled val="1"/>
        </dgm:presLayoutVars>
      </dgm:prSet>
      <dgm:spPr/>
    </dgm:pt>
    <dgm:pt modelId="{55F49E61-A2A6-4391-B0F4-22D0693C0953}" type="pres">
      <dgm:prSet presAssocID="{05176C64-521F-437C-B19C-8A2513A54218}" presName="space" presStyleCnt="0"/>
      <dgm:spPr/>
    </dgm:pt>
    <dgm:pt modelId="{95F2BB55-2621-43CC-8098-3754035ED723}" type="pres">
      <dgm:prSet presAssocID="{4D93A9D0-C817-4D62-9EA8-B3D0C1E3CA75}" presName="composite" presStyleCnt="0"/>
      <dgm:spPr/>
    </dgm:pt>
    <dgm:pt modelId="{8DE67F21-7FF9-4649-BDEE-EF03D0BEAA48}" type="pres">
      <dgm:prSet presAssocID="{4D93A9D0-C817-4D62-9EA8-B3D0C1E3CA75}" presName="parTx" presStyleLbl="alignNode1" presStyleIdx="1" presStyleCnt="2">
        <dgm:presLayoutVars>
          <dgm:chMax val="0"/>
          <dgm:chPref val="0"/>
          <dgm:bulletEnabled val="1"/>
        </dgm:presLayoutVars>
      </dgm:prSet>
      <dgm:spPr/>
    </dgm:pt>
    <dgm:pt modelId="{441D0FFF-5AE1-4669-8B24-191984855F79}" type="pres">
      <dgm:prSet presAssocID="{4D93A9D0-C817-4D62-9EA8-B3D0C1E3CA75}" presName="desTx" presStyleLbl="alignAccFollowNode1" presStyleIdx="1" presStyleCnt="2">
        <dgm:presLayoutVars>
          <dgm:bulletEnabled val="1"/>
        </dgm:presLayoutVars>
      </dgm:prSet>
      <dgm:spPr/>
    </dgm:pt>
  </dgm:ptLst>
  <dgm:cxnLst>
    <dgm:cxn modelId="{06CBD900-7B7F-4C99-8D32-00A3FADC4212}" type="presOf" srcId="{33752FDA-BCB4-402D-821E-FC7971815C73}" destId="{441D0FFF-5AE1-4669-8B24-191984855F79}" srcOrd="0" destOrd="1" presId="urn:microsoft.com/office/officeart/2005/8/layout/hList1"/>
    <dgm:cxn modelId="{12073901-0F4E-47C7-80E5-F02F2D0D168C}" srcId="{33752FDA-BCB4-402D-821E-FC7971815C73}" destId="{D17953B4-9F34-442F-8691-A16C978C1676}" srcOrd="0" destOrd="0" parTransId="{A2D811DC-BFCE-4F86-BAE2-418D2091CF85}" sibTransId="{A5C3B97A-548A-4D5C-9260-E2D7957E9D5F}"/>
    <dgm:cxn modelId="{8988B60A-A8E9-4029-9E93-3E959FC9C2B4}" type="presOf" srcId="{4D93A9D0-C817-4D62-9EA8-B3D0C1E3CA75}" destId="{8DE67F21-7FF9-4649-BDEE-EF03D0BEAA48}" srcOrd="0" destOrd="0" presId="urn:microsoft.com/office/officeart/2005/8/layout/hList1"/>
    <dgm:cxn modelId="{5927241E-029B-46A8-8D43-C03596EE5A32}" srcId="{33752FDA-BCB4-402D-821E-FC7971815C73}" destId="{D4A9F9E9-9923-40B5-9BA2-CFA156D3CC28}" srcOrd="2" destOrd="0" parTransId="{DCDAD66F-4548-4DF9-AD7F-4D79D7396A39}" sibTransId="{CF69E59E-7620-41AA-A3C4-C6F3BAADB5D8}"/>
    <dgm:cxn modelId="{72DBAE33-120C-4904-91DA-5576184211F3}" type="presOf" srcId="{AF1C1038-1823-4D93-A30F-4B5827B422E3}" destId="{30399567-3DA1-4B0B-B7A2-B61A41034131}" srcOrd="0" destOrd="0" presId="urn:microsoft.com/office/officeart/2005/8/layout/hList1"/>
    <dgm:cxn modelId="{27518738-A1C9-4C72-9BBC-D1F40D315871}" srcId="{AF1C1038-1823-4D93-A30F-4B5827B422E3}" destId="{4D93A9D0-C817-4D62-9EA8-B3D0C1E3CA75}" srcOrd="1" destOrd="0" parTransId="{806D4DCB-63C3-4FFA-A028-DD35B590B47E}" sibTransId="{A2BFE50B-E2CB-4FCC-8CE4-49F71C4E74AA}"/>
    <dgm:cxn modelId="{15F9A361-E9D1-47F6-B549-36D36FC80B4A}" type="presOf" srcId="{D4A9F9E9-9923-40B5-9BA2-CFA156D3CC28}" destId="{441D0FFF-5AE1-4669-8B24-191984855F79}" srcOrd="0" destOrd="4" presId="urn:microsoft.com/office/officeart/2005/8/layout/hList1"/>
    <dgm:cxn modelId="{55A0CB69-0A32-442F-95DE-62719CFD6A3F}" srcId="{4D93A9D0-C817-4D62-9EA8-B3D0C1E3CA75}" destId="{33752FDA-BCB4-402D-821E-FC7971815C73}" srcOrd="1" destOrd="0" parTransId="{F0CD905B-167D-4B5E-8B5A-89DC13FE7563}" sibTransId="{C880D800-1D5A-4264-BF4E-C86F82C23223}"/>
    <dgm:cxn modelId="{872EA86A-B120-41E4-9F14-0D6EE76DDB25}" type="presOf" srcId="{0D06AB1C-4B71-40D1-A2F8-E78C25F42EF4}" destId="{441D0FFF-5AE1-4669-8B24-191984855F79}" srcOrd="0" destOrd="5" presId="urn:microsoft.com/office/officeart/2005/8/layout/hList1"/>
    <dgm:cxn modelId="{B8338172-9114-4F2F-9F2B-B8795E78CC3E}" srcId="{F670D203-9270-40A8-A0A0-88187484E34C}" destId="{EC1D7562-C07E-4BD2-9D7F-270F02CB484C}" srcOrd="2" destOrd="0" parTransId="{A4BA2B4C-7657-4BC7-A8AE-6056C8F098AB}" sibTransId="{C418F077-1B23-493A-AFEF-59AC20BF2B50}"/>
    <dgm:cxn modelId="{54050155-4FDA-475C-AE3F-CF491889936F}" type="presOf" srcId="{D17953B4-9F34-442F-8691-A16C978C1676}" destId="{441D0FFF-5AE1-4669-8B24-191984855F79}" srcOrd="0" destOrd="2" presId="urn:microsoft.com/office/officeart/2005/8/layout/hList1"/>
    <dgm:cxn modelId="{F3932775-BE2A-456D-8AB5-145CA0370F0B}" type="presOf" srcId="{F670D203-9270-40A8-A0A0-88187484E34C}" destId="{F5D37021-F3D3-4727-9110-1F50B30FFBC1}" srcOrd="0" destOrd="0" presId="urn:microsoft.com/office/officeart/2005/8/layout/hList1"/>
    <dgm:cxn modelId="{87A05C9B-904D-4DCF-BE95-5BEBB2D5D303}" type="presOf" srcId="{4FEA9FF8-4B56-4B9F-A6E6-F7D08670BD65}" destId="{AD6534CC-4BCE-47B0-BF81-45521CA1829E}" srcOrd="0" destOrd="0" presId="urn:microsoft.com/office/officeart/2005/8/layout/hList1"/>
    <dgm:cxn modelId="{8506389F-63F4-4FF4-AEF7-3870D62332CB}" srcId="{33752FDA-BCB4-402D-821E-FC7971815C73}" destId="{CB98D937-6FB2-442F-B60B-0641380CCFD6}" srcOrd="4" destOrd="0" parTransId="{D464060E-FD7E-4F3C-BA45-49070DD560F9}" sibTransId="{DD18D36E-24FE-4B3A-A5A3-95AD20856755}"/>
    <dgm:cxn modelId="{1FEC6BA6-6AB2-463C-B42E-B37692A85F23}" srcId="{33752FDA-BCB4-402D-821E-FC7971815C73}" destId="{0D06AB1C-4B71-40D1-A2F8-E78C25F42EF4}" srcOrd="3" destOrd="0" parTransId="{273AEB41-BC67-4A4C-B730-21B91DA4DB18}" sibTransId="{96AD3790-C68E-42F6-8FFE-776B86A6F337}"/>
    <dgm:cxn modelId="{1D56C8AF-88EA-44C9-9C84-92F460B3618C}" type="presOf" srcId="{EC1D7562-C07E-4BD2-9D7F-270F02CB484C}" destId="{AD6534CC-4BCE-47B0-BF81-45521CA1829E}" srcOrd="0" destOrd="2" presId="urn:microsoft.com/office/officeart/2005/8/layout/hList1"/>
    <dgm:cxn modelId="{21BAE8C2-950C-48DF-9E2D-88FF6EB9FBE5}" type="presOf" srcId="{3B61C73F-90E1-4EE1-84CF-6D750893E797}" destId="{AD6534CC-4BCE-47B0-BF81-45521CA1829E}" srcOrd="0" destOrd="1" presId="urn:microsoft.com/office/officeart/2005/8/layout/hList1"/>
    <dgm:cxn modelId="{6C20FDDB-15FE-45F1-8156-78728427886A}" type="presOf" srcId="{40DE5D06-277F-4F6D-B720-EE4B70EC6B1C}" destId="{441D0FFF-5AE1-4669-8B24-191984855F79}" srcOrd="0" destOrd="0" presId="urn:microsoft.com/office/officeart/2005/8/layout/hList1"/>
    <dgm:cxn modelId="{0B7700DE-C363-423D-8C64-8C320E6659D9}" type="presOf" srcId="{CB98D937-6FB2-442F-B60B-0641380CCFD6}" destId="{441D0FFF-5AE1-4669-8B24-191984855F79}" srcOrd="0" destOrd="6" presId="urn:microsoft.com/office/officeart/2005/8/layout/hList1"/>
    <dgm:cxn modelId="{0F6ABEDF-D6F1-4748-A2F7-B240071072F4}" srcId="{33752FDA-BCB4-402D-821E-FC7971815C73}" destId="{82651D3B-E274-4853-A1EC-E15BD0FBA91D}" srcOrd="1" destOrd="0" parTransId="{68D1CD99-CD60-4CCE-B625-DD78E127AA3D}" sibTransId="{84893EED-2B8E-4F9C-AE40-03BCDE6B6505}"/>
    <dgm:cxn modelId="{4436D3E2-2BDF-4E3D-94C2-04BD6A3C892A}" srcId="{4D93A9D0-C817-4D62-9EA8-B3D0C1E3CA75}" destId="{40DE5D06-277F-4F6D-B720-EE4B70EC6B1C}" srcOrd="0" destOrd="0" parTransId="{B086B36C-784A-4A7F-B5C9-88DE2CCA3D57}" sibTransId="{E02084A1-DBDA-4313-81FF-6FCC7BADDC77}"/>
    <dgm:cxn modelId="{0C7A67E5-5FDB-4584-8606-3C0C05DB1B33}" srcId="{AF1C1038-1823-4D93-A30F-4B5827B422E3}" destId="{F670D203-9270-40A8-A0A0-88187484E34C}" srcOrd="0" destOrd="0" parTransId="{8E45F8C9-E76B-48F8-A537-C8FA1696F370}" sibTransId="{05176C64-521F-437C-B19C-8A2513A54218}"/>
    <dgm:cxn modelId="{AF46CAE8-CB27-498F-8CD7-60BD46E27B0B}" srcId="{F670D203-9270-40A8-A0A0-88187484E34C}" destId="{3B61C73F-90E1-4EE1-84CF-6D750893E797}" srcOrd="1" destOrd="0" parTransId="{80EE33EE-DA10-46BF-9565-699977789778}" sibTransId="{FAAB2102-98A5-4063-9BE3-DD7B3C62744F}"/>
    <dgm:cxn modelId="{301F4AEC-A01B-42AA-8A30-98F7502A4747}" type="presOf" srcId="{82651D3B-E274-4853-A1EC-E15BD0FBA91D}" destId="{441D0FFF-5AE1-4669-8B24-191984855F79}" srcOrd="0" destOrd="3" presId="urn:microsoft.com/office/officeart/2005/8/layout/hList1"/>
    <dgm:cxn modelId="{D459DAED-2494-4FF3-80B0-19FD81C2A53B}" type="presOf" srcId="{865E9B0D-E16F-45F5-9E3E-3434CCCD15E8}" destId="{AD6534CC-4BCE-47B0-BF81-45521CA1829E}" srcOrd="0" destOrd="3" presId="urn:microsoft.com/office/officeart/2005/8/layout/hList1"/>
    <dgm:cxn modelId="{448F08F4-B100-4C31-80B1-94615963CB32}" srcId="{F670D203-9270-40A8-A0A0-88187484E34C}" destId="{4FEA9FF8-4B56-4B9F-A6E6-F7D08670BD65}" srcOrd="0" destOrd="0" parTransId="{722E2D26-BC82-46E6-9BCC-ACBD8CB677BF}" sibTransId="{D825D3A5-4F64-48EB-BBFB-269EB0EFBBAD}"/>
    <dgm:cxn modelId="{2B722FFE-86FD-47DC-9AD9-71F59F097A81}" srcId="{EC1D7562-C07E-4BD2-9D7F-270F02CB484C}" destId="{865E9B0D-E16F-45F5-9E3E-3434CCCD15E8}" srcOrd="0" destOrd="0" parTransId="{56C42733-A82C-4D1D-9B8F-7D742A76B247}" sibTransId="{22BBF15F-10F1-4152-8F2F-36C68060D458}"/>
    <dgm:cxn modelId="{CD75021F-B742-4F88-8652-6973D401E44C}" type="presParOf" srcId="{30399567-3DA1-4B0B-B7A2-B61A41034131}" destId="{1C9148D5-8052-49F5-BFC4-57EE6AC136D8}" srcOrd="0" destOrd="0" presId="urn:microsoft.com/office/officeart/2005/8/layout/hList1"/>
    <dgm:cxn modelId="{28A9305C-48EA-4946-9F37-1E2FB9AD09C3}" type="presParOf" srcId="{1C9148D5-8052-49F5-BFC4-57EE6AC136D8}" destId="{F5D37021-F3D3-4727-9110-1F50B30FFBC1}" srcOrd="0" destOrd="0" presId="urn:microsoft.com/office/officeart/2005/8/layout/hList1"/>
    <dgm:cxn modelId="{40B3A71E-4AA0-4919-9F99-7E685A5A964A}" type="presParOf" srcId="{1C9148D5-8052-49F5-BFC4-57EE6AC136D8}" destId="{AD6534CC-4BCE-47B0-BF81-45521CA1829E}" srcOrd="1" destOrd="0" presId="urn:microsoft.com/office/officeart/2005/8/layout/hList1"/>
    <dgm:cxn modelId="{572BC754-A904-47C8-A18A-BF421651FCFC}" type="presParOf" srcId="{30399567-3DA1-4B0B-B7A2-B61A41034131}" destId="{55F49E61-A2A6-4391-B0F4-22D0693C0953}" srcOrd="1" destOrd="0" presId="urn:microsoft.com/office/officeart/2005/8/layout/hList1"/>
    <dgm:cxn modelId="{895E5805-CCB7-4B82-BCC2-5D83F7E05C1E}" type="presParOf" srcId="{30399567-3DA1-4B0B-B7A2-B61A41034131}" destId="{95F2BB55-2621-43CC-8098-3754035ED723}" srcOrd="2" destOrd="0" presId="urn:microsoft.com/office/officeart/2005/8/layout/hList1"/>
    <dgm:cxn modelId="{734A3246-AD9B-4B84-9028-56A3625E6A39}" type="presParOf" srcId="{95F2BB55-2621-43CC-8098-3754035ED723}" destId="{8DE67F21-7FF9-4649-BDEE-EF03D0BEAA48}" srcOrd="0" destOrd="0" presId="urn:microsoft.com/office/officeart/2005/8/layout/hList1"/>
    <dgm:cxn modelId="{A429A809-8260-4F0A-8E8D-DBDEBC85DF4E}" type="presParOf" srcId="{95F2BB55-2621-43CC-8098-3754035ED723}" destId="{441D0FFF-5AE1-4669-8B24-191984855F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0A388D-C072-422E-BAFF-3CCABC143BE4}"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7E05F497-6FDA-43AA-9E66-101644E4D581}">
      <dgm:prSet/>
      <dgm:spPr/>
      <dgm:t>
        <a:bodyPr/>
        <a:lstStyle/>
        <a:p>
          <a:r>
            <a:rPr lang="en-US" dirty="0"/>
            <a:t>MUSIQ did not include a focus on anti-racism</a:t>
          </a:r>
        </a:p>
      </dgm:t>
    </dgm:pt>
    <dgm:pt modelId="{9CE04A46-9013-4233-8492-7A2DF1B6AAE0}" type="parTrans" cxnId="{1C1FB5AA-1BBA-4A37-B16A-777C85C9B627}">
      <dgm:prSet/>
      <dgm:spPr/>
      <dgm:t>
        <a:bodyPr/>
        <a:lstStyle/>
        <a:p>
          <a:endParaRPr lang="en-US"/>
        </a:p>
      </dgm:t>
    </dgm:pt>
    <dgm:pt modelId="{2CF6851D-2ABE-4059-9215-60A8EDCC3D60}" type="sibTrans" cxnId="{1C1FB5AA-1BBA-4A37-B16A-777C85C9B627}">
      <dgm:prSet/>
      <dgm:spPr/>
      <dgm:t>
        <a:bodyPr/>
        <a:lstStyle/>
        <a:p>
          <a:endParaRPr lang="en-US"/>
        </a:p>
      </dgm:t>
    </dgm:pt>
    <dgm:pt modelId="{0CA9084F-AA77-40C7-BC74-7B6D86C9685B}">
      <dgm:prSet/>
      <dgm:spPr/>
      <dgm:t>
        <a:bodyPr/>
        <a:lstStyle/>
        <a:p>
          <a:pPr rtl="0"/>
          <a:r>
            <a:rPr lang="en-US" dirty="0"/>
            <a:t>We opted to adapt MUSIQ2 </a:t>
          </a:r>
          <a:r>
            <a:rPr lang="en-US" dirty="0">
              <a:latin typeface="Avenir Next LT Pro"/>
            </a:rPr>
            <a:t>incorporating the RHOs 7 anti-racism principles</a:t>
          </a:r>
          <a:endParaRPr lang="en-US" dirty="0"/>
        </a:p>
      </dgm:t>
    </dgm:pt>
    <dgm:pt modelId="{4739785E-94E1-4460-9B72-F909BE2A6824}" type="parTrans" cxnId="{8508A440-3F90-4D11-A6A7-391FEFDD222E}">
      <dgm:prSet/>
      <dgm:spPr/>
      <dgm:t>
        <a:bodyPr/>
        <a:lstStyle/>
        <a:p>
          <a:endParaRPr lang="en-US"/>
        </a:p>
      </dgm:t>
    </dgm:pt>
    <dgm:pt modelId="{3EE915A2-88EC-42F9-BE94-9305C34813E6}" type="sibTrans" cxnId="{8508A440-3F90-4D11-A6A7-391FEFDD222E}">
      <dgm:prSet/>
      <dgm:spPr/>
      <dgm:t>
        <a:bodyPr/>
        <a:lstStyle/>
        <a:p>
          <a:endParaRPr lang="en-US"/>
        </a:p>
      </dgm:t>
    </dgm:pt>
    <dgm:pt modelId="{752675CC-6A94-4450-B95D-F7D608F3F1A9}">
      <dgm:prSet/>
      <dgm:spPr/>
      <dgm:t>
        <a:bodyPr/>
        <a:lstStyle/>
        <a:p>
          <a:pPr rtl="0"/>
          <a:r>
            <a:rPr lang="en-US"/>
            <a:t>A series of workshops and consultations, involving people from racially minoritised communities, people with relevant lived experience, and experts in improvement science</a:t>
          </a:r>
        </a:p>
      </dgm:t>
    </dgm:pt>
    <dgm:pt modelId="{E96C29F2-22AC-4F7B-A646-9AB470182333}" type="parTrans" cxnId="{D85827B2-F2EA-4C91-8032-976313545CA7}">
      <dgm:prSet/>
      <dgm:spPr/>
      <dgm:t>
        <a:bodyPr/>
        <a:lstStyle/>
        <a:p>
          <a:endParaRPr lang="en-US"/>
        </a:p>
      </dgm:t>
    </dgm:pt>
    <dgm:pt modelId="{9250DD16-EA57-491E-AF36-0AA2115B5313}" type="sibTrans" cxnId="{D85827B2-F2EA-4C91-8032-976313545CA7}">
      <dgm:prSet/>
      <dgm:spPr/>
      <dgm:t>
        <a:bodyPr/>
        <a:lstStyle/>
        <a:p>
          <a:endParaRPr lang="en-US"/>
        </a:p>
      </dgm:t>
    </dgm:pt>
    <dgm:pt modelId="{59E49384-A184-4EF8-BA68-87BBEE546AF0}" type="pres">
      <dgm:prSet presAssocID="{EF0A388D-C072-422E-BAFF-3CCABC143BE4}" presName="outerComposite" presStyleCnt="0">
        <dgm:presLayoutVars>
          <dgm:chMax val="5"/>
          <dgm:dir/>
          <dgm:resizeHandles val="exact"/>
        </dgm:presLayoutVars>
      </dgm:prSet>
      <dgm:spPr/>
    </dgm:pt>
    <dgm:pt modelId="{C60136C7-26A1-48E6-BA71-E01DDE359A4D}" type="pres">
      <dgm:prSet presAssocID="{EF0A388D-C072-422E-BAFF-3CCABC143BE4}" presName="dummyMaxCanvas" presStyleCnt="0">
        <dgm:presLayoutVars/>
      </dgm:prSet>
      <dgm:spPr/>
    </dgm:pt>
    <dgm:pt modelId="{91F9BD78-3802-4813-9A9F-D4A245EAD3D4}" type="pres">
      <dgm:prSet presAssocID="{EF0A388D-C072-422E-BAFF-3CCABC143BE4}" presName="ThreeNodes_1" presStyleLbl="node1" presStyleIdx="0" presStyleCnt="3">
        <dgm:presLayoutVars>
          <dgm:bulletEnabled val="1"/>
        </dgm:presLayoutVars>
      </dgm:prSet>
      <dgm:spPr/>
    </dgm:pt>
    <dgm:pt modelId="{7852023D-C875-44F7-8557-FB0C680A8B87}" type="pres">
      <dgm:prSet presAssocID="{EF0A388D-C072-422E-BAFF-3CCABC143BE4}" presName="ThreeNodes_2" presStyleLbl="node1" presStyleIdx="1" presStyleCnt="3">
        <dgm:presLayoutVars>
          <dgm:bulletEnabled val="1"/>
        </dgm:presLayoutVars>
      </dgm:prSet>
      <dgm:spPr/>
    </dgm:pt>
    <dgm:pt modelId="{899E8707-204D-487C-86B7-6C527FF77E19}" type="pres">
      <dgm:prSet presAssocID="{EF0A388D-C072-422E-BAFF-3CCABC143BE4}" presName="ThreeNodes_3" presStyleLbl="node1" presStyleIdx="2" presStyleCnt="3">
        <dgm:presLayoutVars>
          <dgm:bulletEnabled val="1"/>
        </dgm:presLayoutVars>
      </dgm:prSet>
      <dgm:spPr/>
    </dgm:pt>
    <dgm:pt modelId="{C064FDA7-642D-4EEE-831C-25A908D2FAA6}" type="pres">
      <dgm:prSet presAssocID="{EF0A388D-C072-422E-BAFF-3CCABC143BE4}" presName="ThreeConn_1-2" presStyleLbl="fgAccFollowNode1" presStyleIdx="0" presStyleCnt="2">
        <dgm:presLayoutVars>
          <dgm:bulletEnabled val="1"/>
        </dgm:presLayoutVars>
      </dgm:prSet>
      <dgm:spPr/>
    </dgm:pt>
    <dgm:pt modelId="{023AE56C-FB70-46C9-AF0C-857D9485775E}" type="pres">
      <dgm:prSet presAssocID="{EF0A388D-C072-422E-BAFF-3CCABC143BE4}" presName="ThreeConn_2-3" presStyleLbl="fgAccFollowNode1" presStyleIdx="1" presStyleCnt="2">
        <dgm:presLayoutVars>
          <dgm:bulletEnabled val="1"/>
        </dgm:presLayoutVars>
      </dgm:prSet>
      <dgm:spPr/>
    </dgm:pt>
    <dgm:pt modelId="{B7241B07-F271-4ACD-979F-A808DD59738B}" type="pres">
      <dgm:prSet presAssocID="{EF0A388D-C072-422E-BAFF-3CCABC143BE4}" presName="ThreeNodes_1_text" presStyleLbl="node1" presStyleIdx="2" presStyleCnt="3">
        <dgm:presLayoutVars>
          <dgm:bulletEnabled val="1"/>
        </dgm:presLayoutVars>
      </dgm:prSet>
      <dgm:spPr/>
    </dgm:pt>
    <dgm:pt modelId="{6278392D-38E7-41A8-932F-469E007F3C65}" type="pres">
      <dgm:prSet presAssocID="{EF0A388D-C072-422E-BAFF-3CCABC143BE4}" presName="ThreeNodes_2_text" presStyleLbl="node1" presStyleIdx="2" presStyleCnt="3">
        <dgm:presLayoutVars>
          <dgm:bulletEnabled val="1"/>
        </dgm:presLayoutVars>
      </dgm:prSet>
      <dgm:spPr/>
    </dgm:pt>
    <dgm:pt modelId="{248FFDB3-F9C7-47D3-8573-7A94F40AD2B0}" type="pres">
      <dgm:prSet presAssocID="{EF0A388D-C072-422E-BAFF-3CCABC143BE4}" presName="ThreeNodes_3_text" presStyleLbl="node1" presStyleIdx="2" presStyleCnt="3">
        <dgm:presLayoutVars>
          <dgm:bulletEnabled val="1"/>
        </dgm:presLayoutVars>
      </dgm:prSet>
      <dgm:spPr/>
    </dgm:pt>
  </dgm:ptLst>
  <dgm:cxnLst>
    <dgm:cxn modelId="{E5D2EB1E-439A-43D9-A784-1B5A298A153A}" type="presOf" srcId="{EF0A388D-C072-422E-BAFF-3CCABC143BE4}" destId="{59E49384-A184-4EF8-BA68-87BBEE546AF0}" srcOrd="0" destOrd="0" presId="urn:microsoft.com/office/officeart/2005/8/layout/vProcess5"/>
    <dgm:cxn modelId="{9DFC5F23-2BB9-4C96-A39F-8718BEDB472B}" type="presOf" srcId="{7E05F497-6FDA-43AA-9E66-101644E4D581}" destId="{B7241B07-F271-4ACD-979F-A808DD59738B}" srcOrd="1" destOrd="0" presId="urn:microsoft.com/office/officeart/2005/8/layout/vProcess5"/>
    <dgm:cxn modelId="{8508A440-3F90-4D11-A6A7-391FEFDD222E}" srcId="{EF0A388D-C072-422E-BAFF-3CCABC143BE4}" destId="{0CA9084F-AA77-40C7-BC74-7B6D86C9685B}" srcOrd="1" destOrd="0" parTransId="{4739785E-94E1-4460-9B72-F909BE2A6824}" sibTransId="{3EE915A2-88EC-42F9-BE94-9305C34813E6}"/>
    <dgm:cxn modelId="{CFC09370-3CCB-4920-B8E5-29234B9C8D7B}" type="presOf" srcId="{0CA9084F-AA77-40C7-BC74-7B6D86C9685B}" destId="{7852023D-C875-44F7-8557-FB0C680A8B87}" srcOrd="0" destOrd="0" presId="urn:microsoft.com/office/officeart/2005/8/layout/vProcess5"/>
    <dgm:cxn modelId="{DA32A571-7073-47D7-96CC-E162EDE4C53A}" type="presOf" srcId="{752675CC-6A94-4450-B95D-F7D608F3F1A9}" destId="{248FFDB3-F9C7-47D3-8573-7A94F40AD2B0}" srcOrd="1" destOrd="0" presId="urn:microsoft.com/office/officeart/2005/8/layout/vProcess5"/>
    <dgm:cxn modelId="{B5B92655-F2D9-464D-A560-9AA865FD39CB}" type="presOf" srcId="{7E05F497-6FDA-43AA-9E66-101644E4D581}" destId="{91F9BD78-3802-4813-9A9F-D4A245EAD3D4}" srcOrd="0" destOrd="0" presId="urn:microsoft.com/office/officeart/2005/8/layout/vProcess5"/>
    <dgm:cxn modelId="{F65BF87D-84F1-4443-A5BC-C181C3B06885}" type="presOf" srcId="{0CA9084F-AA77-40C7-BC74-7B6D86C9685B}" destId="{6278392D-38E7-41A8-932F-469E007F3C65}" srcOrd="1" destOrd="0" presId="urn:microsoft.com/office/officeart/2005/8/layout/vProcess5"/>
    <dgm:cxn modelId="{5FECED8E-227C-4F09-AB8C-A18D597F0B83}" type="presOf" srcId="{752675CC-6A94-4450-B95D-F7D608F3F1A9}" destId="{899E8707-204D-487C-86B7-6C527FF77E19}" srcOrd="0" destOrd="0" presId="urn:microsoft.com/office/officeart/2005/8/layout/vProcess5"/>
    <dgm:cxn modelId="{D939A48F-A187-491E-9DC5-D36F3F1F406F}" type="presOf" srcId="{3EE915A2-88EC-42F9-BE94-9305C34813E6}" destId="{023AE56C-FB70-46C9-AF0C-857D9485775E}" srcOrd="0" destOrd="0" presId="urn:microsoft.com/office/officeart/2005/8/layout/vProcess5"/>
    <dgm:cxn modelId="{1C1FB5AA-1BBA-4A37-B16A-777C85C9B627}" srcId="{EF0A388D-C072-422E-BAFF-3CCABC143BE4}" destId="{7E05F497-6FDA-43AA-9E66-101644E4D581}" srcOrd="0" destOrd="0" parTransId="{9CE04A46-9013-4233-8492-7A2DF1B6AAE0}" sibTransId="{2CF6851D-2ABE-4059-9215-60A8EDCC3D60}"/>
    <dgm:cxn modelId="{6B0994B1-C324-4A83-BFCB-23B50525D52D}" type="presOf" srcId="{2CF6851D-2ABE-4059-9215-60A8EDCC3D60}" destId="{C064FDA7-642D-4EEE-831C-25A908D2FAA6}" srcOrd="0" destOrd="0" presId="urn:microsoft.com/office/officeart/2005/8/layout/vProcess5"/>
    <dgm:cxn modelId="{D85827B2-F2EA-4C91-8032-976313545CA7}" srcId="{EF0A388D-C072-422E-BAFF-3CCABC143BE4}" destId="{752675CC-6A94-4450-B95D-F7D608F3F1A9}" srcOrd="2" destOrd="0" parTransId="{E96C29F2-22AC-4F7B-A646-9AB470182333}" sibTransId="{9250DD16-EA57-491E-AF36-0AA2115B5313}"/>
    <dgm:cxn modelId="{92F0F701-B2E2-4A9F-8CB4-9719F0956926}" type="presParOf" srcId="{59E49384-A184-4EF8-BA68-87BBEE546AF0}" destId="{C60136C7-26A1-48E6-BA71-E01DDE359A4D}" srcOrd="0" destOrd="0" presId="urn:microsoft.com/office/officeart/2005/8/layout/vProcess5"/>
    <dgm:cxn modelId="{45D33025-1D28-46CC-9D1D-1F4AF08F69C1}" type="presParOf" srcId="{59E49384-A184-4EF8-BA68-87BBEE546AF0}" destId="{91F9BD78-3802-4813-9A9F-D4A245EAD3D4}" srcOrd="1" destOrd="0" presId="urn:microsoft.com/office/officeart/2005/8/layout/vProcess5"/>
    <dgm:cxn modelId="{48029FD1-FDDB-4004-A8D3-614610B83884}" type="presParOf" srcId="{59E49384-A184-4EF8-BA68-87BBEE546AF0}" destId="{7852023D-C875-44F7-8557-FB0C680A8B87}" srcOrd="2" destOrd="0" presId="urn:microsoft.com/office/officeart/2005/8/layout/vProcess5"/>
    <dgm:cxn modelId="{B803FFB8-B33D-4044-8713-548666715E22}" type="presParOf" srcId="{59E49384-A184-4EF8-BA68-87BBEE546AF0}" destId="{899E8707-204D-487C-86B7-6C527FF77E19}" srcOrd="3" destOrd="0" presId="urn:microsoft.com/office/officeart/2005/8/layout/vProcess5"/>
    <dgm:cxn modelId="{0B90785F-4DA1-4C0B-B026-29170B6D1D5E}" type="presParOf" srcId="{59E49384-A184-4EF8-BA68-87BBEE546AF0}" destId="{C064FDA7-642D-4EEE-831C-25A908D2FAA6}" srcOrd="4" destOrd="0" presId="urn:microsoft.com/office/officeart/2005/8/layout/vProcess5"/>
    <dgm:cxn modelId="{B8EE1FDC-19DC-43F8-955D-EB625B22B0B3}" type="presParOf" srcId="{59E49384-A184-4EF8-BA68-87BBEE546AF0}" destId="{023AE56C-FB70-46C9-AF0C-857D9485775E}" srcOrd="5" destOrd="0" presId="urn:microsoft.com/office/officeart/2005/8/layout/vProcess5"/>
    <dgm:cxn modelId="{698D6717-EFD0-42B9-9253-8B31A5997E04}" type="presParOf" srcId="{59E49384-A184-4EF8-BA68-87BBEE546AF0}" destId="{B7241B07-F271-4ACD-979F-A808DD59738B}" srcOrd="6" destOrd="0" presId="urn:microsoft.com/office/officeart/2005/8/layout/vProcess5"/>
    <dgm:cxn modelId="{2597DC1A-AE8B-46AC-80CC-1922E525598B}" type="presParOf" srcId="{59E49384-A184-4EF8-BA68-87BBEE546AF0}" destId="{6278392D-38E7-41A8-932F-469E007F3C65}" srcOrd="7" destOrd="0" presId="urn:microsoft.com/office/officeart/2005/8/layout/vProcess5"/>
    <dgm:cxn modelId="{E63303F8-B928-4985-A022-1DF65759D51B}" type="presParOf" srcId="{59E49384-A184-4EF8-BA68-87BBEE546AF0}" destId="{248FFDB3-F9C7-47D3-8573-7A94F40AD2B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49BC9F-5432-4E22-BE5D-2873F82CB5A5}"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n-US"/>
        </a:p>
      </dgm:t>
    </dgm:pt>
    <dgm:pt modelId="{F0A45CFE-FCE7-41F3-A6A4-E63C41E2CD0D}">
      <dgm:prSet phldrT="[Text]" phldr="0"/>
      <dgm:spPr/>
      <dgm:t>
        <a:bodyPr/>
        <a:lstStyle/>
        <a:p>
          <a:endParaRPr lang="en-US"/>
        </a:p>
      </dgm:t>
    </dgm:pt>
    <dgm:pt modelId="{906416C7-907D-469C-A158-F4ACC5A1FA88}" type="parTrans" cxnId="{AC54A0F1-6F33-4C8D-B2A2-4CBCC21D0517}">
      <dgm:prSet/>
      <dgm:spPr/>
      <dgm:t>
        <a:bodyPr/>
        <a:lstStyle/>
        <a:p>
          <a:endParaRPr lang="en-US"/>
        </a:p>
      </dgm:t>
    </dgm:pt>
    <dgm:pt modelId="{F5C33735-E60E-40AA-814E-EDF48DB3F990}" type="sibTrans" cxnId="{AC54A0F1-6F33-4C8D-B2A2-4CBCC21D0517}">
      <dgm:prSet/>
      <dgm:spPr/>
      <dgm:t>
        <a:bodyPr/>
        <a:lstStyle/>
        <a:p>
          <a:endParaRPr lang="en-US"/>
        </a:p>
      </dgm:t>
    </dgm:pt>
    <dgm:pt modelId="{087B40A3-9E23-4D09-B81F-C955D3E27F01}">
      <dgm:prSet phldrT="[Text]" phldr="0"/>
      <dgm:spPr/>
      <dgm:t>
        <a:bodyPr/>
        <a:lstStyle/>
        <a:p>
          <a:pPr rtl="0"/>
          <a:r>
            <a:rPr lang="en-US" dirty="0">
              <a:latin typeface="Avenir Next LT Pro"/>
            </a:rPr>
            <a:t>Teams attending a LAN Learning Event used MUSIQ-AR to score their projects allowing us to gather information about contextual factors and test the tool</a:t>
          </a:r>
          <a:endParaRPr lang="en-US" dirty="0"/>
        </a:p>
      </dgm:t>
    </dgm:pt>
    <dgm:pt modelId="{40ECD328-5247-4BAF-BD4B-FB961E97752C}" type="parTrans" cxnId="{551E3530-4DD9-4C9C-80EE-2E9685257D9C}">
      <dgm:prSet/>
      <dgm:spPr/>
      <dgm:t>
        <a:bodyPr/>
        <a:lstStyle/>
        <a:p>
          <a:endParaRPr lang="en-US"/>
        </a:p>
      </dgm:t>
    </dgm:pt>
    <dgm:pt modelId="{07410371-534F-4151-B749-2BE6F5CBC2D4}" type="sibTrans" cxnId="{551E3530-4DD9-4C9C-80EE-2E9685257D9C}">
      <dgm:prSet/>
      <dgm:spPr/>
      <dgm:t>
        <a:bodyPr/>
        <a:lstStyle/>
        <a:p>
          <a:endParaRPr lang="en-US"/>
        </a:p>
      </dgm:t>
    </dgm:pt>
    <dgm:pt modelId="{1ED81825-4C41-4178-973C-FFD1138F913B}">
      <dgm:prSet phldrT="[Text]" phldr="0"/>
      <dgm:spPr/>
      <dgm:t>
        <a:bodyPr/>
        <a:lstStyle/>
        <a:p>
          <a:endParaRPr lang="en-US"/>
        </a:p>
      </dgm:t>
    </dgm:pt>
    <dgm:pt modelId="{3DC12FA8-5416-40DB-AAA4-DABA6885C1DB}" type="parTrans" cxnId="{EC87885C-5EB7-49C0-9340-8F62DDAEAD80}">
      <dgm:prSet/>
      <dgm:spPr/>
      <dgm:t>
        <a:bodyPr/>
        <a:lstStyle/>
        <a:p>
          <a:endParaRPr lang="en-US"/>
        </a:p>
      </dgm:t>
    </dgm:pt>
    <dgm:pt modelId="{5A8AB07A-BB8C-494F-BEE2-EDCB6AEDFF7E}" type="sibTrans" cxnId="{EC87885C-5EB7-49C0-9340-8F62DDAEAD80}">
      <dgm:prSet/>
      <dgm:spPr/>
      <dgm:t>
        <a:bodyPr/>
        <a:lstStyle/>
        <a:p>
          <a:endParaRPr lang="en-US"/>
        </a:p>
      </dgm:t>
    </dgm:pt>
    <dgm:pt modelId="{AE8EC5F2-81AA-4E26-93A1-DD31B8C5C059}">
      <dgm:prSet phldrT="[Text]" phldr="0"/>
      <dgm:spPr/>
      <dgm:t>
        <a:bodyPr/>
        <a:lstStyle/>
        <a:p>
          <a:pPr rtl="0"/>
          <a:r>
            <a:rPr lang="en-US">
              <a:latin typeface="Avenir Next LT Pro"/>
            </a:rPr>
            <a:t>Inform data collection materials for the ongoing evaluation</a:t>
          </a:r>
          <a:endParaRPr lang="en-US"/>
        </a:p>
      </dgm:t>
    </dgm:pt>
    <dgm:pt modelId="{511F7F1F-BF71-4FD1-9B5E-81F3362ACE3B}" type="parTrans" cxnId="{FEC25165-7938-47E9-B36F-03A57B5FC3FE}">
      <dgm:prSet/>
      <dgm:spPr/>
      <dgm:t>
        <a:bodyPr/>
        <a:lstStyle/>
        <a:p>
          <a:endParaRPr lang="en-US"/>
        </a:p>
      </dgm:t>
    </dgm:pt>
    <dgm:pt modelId="{A5F12A8A-B69F-4190-8A24-E7B0C82A8507}" type="sibTrans" cxnId="{FEC25165-7938-47E9-B36F-03A57B5FC3FE}">
      <dgm:prSet/>
      <dgm:spPr/>
      <dgm:t>
        <a:bodyPr/>
        <a:lstStyle/>
        <a:p>
          <a:endParaRPr lang="en-US"/>
        </a:p>
      </dgm:t>
    </dgm:pt>
    <dgm:pt modelId="{2F56011C-FB6F-4615-B6C6-3BAA98D3D5EA}">
      <dgm:prSet phldrT="[Text]" phldr="0"/>
      <dgm:spPr/>
      <dgm:t>
        <a:bodyPr/>
        <a:lstStyle/>
        <a:p>
          <a:pPr rtl="0"/>
          <a:r>
            <a:rPr lang="en-US">
              <a:latin typeface="Avenir Next LT Pro"/>
            </a:rPr>
            <a:t>An analytical framework for the case study data</a:t>
          </a:r>
          <a:endParaRPr lang="en-US"/>
        </a:p>
      </dgm:t>
    </dgm:pt>
    <dgm:pt modelId="{600570F9-5DDA-4157-A048-A04E99AFE5D5}" type="parTrans" cxnId="{4340F65E-223B-4139-A01C-7CA94DF4682E}">
      <dgm:prSet/>
      <dgm:spPr/>
      <dgm:t>
        <a:bodyPr/>
        <a:lstStyle/>
        <a:p>
          <a:endParaRPr lang="en-US"/>
        </a:p>
      </dgm:t>
    </dgm:pt>
    <dgm:pt modelId="{C2137783-0844-40BE-B604-F5AAECDCA1D5}" type="sibTrans" cxnId="{4340F65E-223B-4139-A01C-7CA94DF4682E}">
      <dgm:prSet/>
      <dgm:spPr/>
      <dgm:t>
        <a:bodyPr/>
        <a:lstStyle/>
        <a:p>
          <a:endParaRPr lang="en-US"/>
        </a:p>
      </dgm:t>
    </dgm:pt>
    <dgm:pt modelId="{8D39B863-A27F-469A-915E-A9821E8CFDE3}">
      <dgm:prSet phldrT="[Text]" phldr="0"/>
      <dgm:spPr/>
      <dgm:t>
        <a:bodyPr/>
        <a:lstStyle/>
        <a:p>
          <a:endParaRPr lang="en-US"/>
        </a:p>
      </dgm:t>
    </dgm:pt>
    <dgm:pt modelId="{F58FD519-C88F-422B-A14A-38592F6D0958}" type="parTrans" cxnId="{19F79244-ACA8-4090-9983-2A41686CD7F7}">
      <dgm:prSet/>
      <dgm:spPr/>
      <dgm:t>
        <a:bodyPr/>
        <a:lstStyle/>
        <a:p>
          <a:endParaRPr lang="en-US"/>
        </a:p>
      </dgm:t>
    </dgm:pt>
    <dgm:pt modelId="{9ED189F0-86DD-477B-8468-0E20651638AB}" type="sibTrans" cxnId="{19F79244-ACA8-4090-9983-2A41686CD7F7}">
      <dgm:prSet/>
      <dgm:spPr/>
      <dgm:t>
        <a:bodyPr/>
        <a:lstStyle/>
        <a:p>
          <a:endParaRPr lang="en-US"/>
        </a:p>
      </dgm:t>
    </dgm:pt>
    <dgm:pt modelId="{985F9074-F082-42A1-9C08-45BA86869DE1}">
      <dgm:prSet phldrT="[Text]" phldr="0"/>
      <dgm:spPr/>
      <dgm:t>
        <a:bodyPr/>
        <a:lstStyle/>
        <a:p>
          <a:pPr rtl="0"/>
          <a:r>
            <a:rPr lang="en-US">
              <a:latin typeface="Avenir Next LT Pro"/>
            </a:rPr>
            <a:t>A core component of the protocol for evaluating scale and spread</a:t>
          </a:r>
          <a:endParaRPr lang="en-US"/>
        </a:p>
      </dgm:t>
    </dgm:pt>
    <dgm:pt modelId="{FA4E72B9-9701-4B1F-A643-1E0EF845E03E}" type="parTrans" cxnId="{E5A09C09-D16D-4422-B878-AE480A5B66B4}">
      <dgm:prSet/>
      <dgm:spPr/>
      <dgm:t>
        <a:bodyPr/>
        <a:lstStyle/>
        <a:p>
          <a:endParaRPr lang="en-US"/>
        </a:p>
      </dgm:t>
    </dgm:pt>
    <dgm:pt modelId="{292228D4-F29F-4458-8153-529045DDCFAC}" type="sibTrans" cxnId="{E5A09C09-D16D-4422-B878-AE480A5B66B4}">
      <dgm:prSet/>
      <dgm:spPr/>
      <dgm:t>
        <a:bodyPr/>
        <a:lstStyle/>
        <a:p>
          <a:endParaRPr lang="en-US"/>
        </a:p>
      </dgm:t>
    </dgm:pt>
    <dgm:pt modelId="{66C1B2E9-FDA5-4FAE-A5EC-9BCF51ADC357}">
      <dgm:prSet phldrT="[Text]" phldr="0"/>
      <dgm:spPr/>
      <dgm:t>
        <a:bodyPr/>
        <a:lstStyle/>
        <a:p>
          <a:endParaRPr lang="en-US"/>
        </a:p>
      </dgm:t>
    </dgm:pt>
    <dgm:pt modelId="{B9F3FA70-B192-4BB6-BC99-AC5E02B71E09}" type="parTrans" cxnId="{87BFEF04-2FF4-41C9-A115-05CA52389F85}">
      <dgm:prSet/>
      <dgm:spPr/>
      <dgm:t>
        <a:bodyPr/>
        <a:lstStyle/>
        <a:p>
          <a:endParaRPr lang="en-US"/>
        </a:p>
      </dgm:t>
    </dgm:pt>
    <dgm:pt modelId="{7F10ACF5-FA1C-4CB4-BC45-EB57E4D10511}" type="sibTrans" cxnId="{87BFEF04-2FF4-41C9-A115-05CA52389F85}">
      <dgm:prSet/>
      <dgm:spPr/>
      <dgm:t>
        <a:bodyPr/>
        <a:lstStyle/>
        <a:p>
          <a:endParaRPr lang="en-US"/>
        </a:p>
      </dgm:t>
    </dgm:pt>
    <dgm:pt modelId="{EA488C2E-BF52-4925-A6F4-22E500325EC7}">
      <dgm:prSet/>
      <dgm:spPr/>
      <dgm:t>
        <a:bodyPr/>
        <a:lstStyle/>
        <a:p>
          <a:pPr rtl="0"/>
          <a:r>
            <a:rPr lang="en-GB">
              <a:latin typeface="Avenir Next LT Pro"/>
            </a:rPr>
            <a:t>A tool for any team working on an anti-racism focussed QI project, helping to maximise enablers and mitigate barriers</a:t>
          </a:r>
        </a:p>
      </dgm:t>
    </dgm:pt>
    <dgm:pt modelId="{94125139-00AC-49B4-8414-074B878D6CE7}" type="parTrans" cxnId="{B33EC961-FBBA-4BC8-930A-0580DEBBA81D}">
      <dgm:prSet/>
      <dgm:spPr/>
      <dgm:t>
        <a:bodyPr/>
        <a:lstStyle/>
        <a:p>
          <a:endParaRPr lang="en-GB"/>
        </a:p>
      </dgm:t>
    </dgm:pt>
    <dgm:pt modelId="{EFD4B9F3-2D08-4561-A10A-076535B20283}" type="sibTrans" cxnId="{B33EC961-FBBA-4BC8-930A-0580DEBBA81D}">
      <dgm:prSet/>
      <dgm:spPr/>
      <dgm:t>
        <a:bodyPr/>
        <a:lstStyle/>
        <a:p>
          <a:endParaRPr lang="en-GB"/>
        </a:p>
      </dgm:t>
    </dgm:pt>
    <dgm:pt modelId="{D8C1D613-25C0-49D1-85BB-03752FADBD67}" type="pres">
      <dgm:prSet presAssocID="{1249BC9F-5432-4E22-BE5D-2873F82CB5A5}" presName="linearFlow" presStyleCnt="0">
        <dgm:presLayoutVars>
          <dgm:dir/>
          <dgm:resizeHandles val="exact"/>
        </dgm:presLayoutVars>
      </dgm:prSet>
      <dgm:spPr/>
    </dgm:pt>
    <dgm:pt modelId="{20DF545F-A423-441A-A28D-EC33028D097E}" type="pres">
      <dgm:prSet presAssocID="{F0A45CFE-FCE7-41F3-A6A4-E63C41E2CD0D}" presName="composite" presStyleCnt="0"/>
      <dgm:spPr/>
    </dgm:pt>
    <dgm:pt modelId="{0578139E-8862-492B-87C3-BE686DCFCFBB}" type="pres">
      <dgm:prSet presAssocID="{F0A45CFE-FCE7-41F3-A6A4-E63C41E2CD0D}" presName="imgShp" presStyleLbl="fgImgPlace1" presStyleIdx="0" presStyleCnt="4" custLinFactNeighborX="-19161" custLinFactNeighborY="-201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68C376C1-D8D8-420D-9398-6E39AC2B4F92}" type="pres">
      <dgm:prSet presAssocID="{F0A45CFE-FCE7-41F3-A6A4-E63C41E2CD0D}" presName="txShp" presStyleLbl="node1" presStyleIdx="0" presStyleCnt="4">
        <dgm:presLayoutVars>
          <dgm:bulletEnabled val="1"/>
        </dgm:presLayoutVars>
      </dgm:prSet>
      <dgm:spPr/>
    </dgm:pt>
    <dgm:pt modelId="{F909C4BC-25F3-42BD-B760-46704C239EE8}" type="pres">
      <dgm:prSet presAssocID="{F5C33735-E60E-40AA-814E-EDF48DB3F990}" presName="spacing" presStyleCnt="0"/>
      <dgm:spPr/>
    </dgm:pt>
    <dgm:pt modelId="{C237916A-EF06-4618-B359-A7259009B99E}" type="pres">
      <dgm:prSet presAssocID="{1ED81825-4C41-4178-973C-FFD1138F913B}" presName="composite" presStyleCnt="0"/>
      <dgm:spPr/>
    </dgm:pt>
    <dgm:pt modelId="{3D93CF6D-06E0-4AD6-AC73-8A2CE6DE43CA}" type="pres">
      <dgm:prSet presAssocID="{1ED81825-4C41-4178-973C-FFD1138F913B}" presName="imgShp" presStyleLbl="fgImgPlace1" presStyleIdx="1" presStyleCnt="4" custLinFactNeighborX="-22187" custLinFactNeighborY="-302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0217631F-BFA2-4AF1-91F6-0D83A59F0085}" type="pres">
      <dgm:prSet presAssocID="{1ED81825-4C41-4178-973C-FFD1138F913B}" presName="txShp" presStyleLbl="node1" presStyleIdx="1" presStyleCnt="4">
        <dgm:presLayoutVars>
          <dgm:bulletEnabled val="1"/>
        </dgm:presLayoutVars>
      </dgm:prSet>
      <dgm:spPr/>
    </dgm:pt>
    <dgm:pt modelId="{6F8DDC2D-5152-4B60-8D61-978BDA4124E6}" type="pres">
      <dgm:prSet presAssocID="{5A8AB07A-BB8C-494F-BEE2-EDCB6AEDFF7E}" presName="spacing" presStyleCnt="0"/>
      <dgm:spPr/>
    </dgm:pt>
    <dgm:pt modelId="{1F1A2DFD-DE05-4E45-ADA6-C03C3E824334}" type="pres">
      <dgm:prSet presAssocID="{8D39B863-A27F-469A-915E-A9821E8CFDE3}" presName="composite" presStyleCnt="0"/>
      <dgm:spPr/>
    </dgm:pt>
    <dgm:pt modelId="{B8DA81F3-194D-411C-B11C-37AE6FF4020E}" type="pres">
      <dgm:prSet presAssocID="{8D39B863-A27F-469A-915E-A9821E8CFDE3}" presName="imgShp" presStyleLbl="fgImgPlace1" presStyleIdx="2" presStyleCnt="4" custLinFactNeighborX="-19161" custLinFactNeighborY="-504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AC89CE09-D287-437A-BEA5-9192C5DC205A}" type="pres">
      <dgm:prSet presAssocID="{8D39B863-A27F-469A-915E-A9821E8CFDE3}" presName="txShp" presStyleLbl="node1" presStyleIdx="2" presStyleCnt="4">
        <dgm:presLayoutVars>
          <dgm:bulletEnabled val="1"/>
        </dgm:presLayoutVars>
      </dgm:prSet>
      <dgm:spPr/>
    </dgm:pt>
    <dgm:pt modelId="{AB7D97DD-A3DD-42D4-922A-7D1A3D1ACCFE}" type="pres">
      <dgm:prSet presAssocID="{9ED189F0-86DD-477B-8468-0E20651638AB}" presName="spacing" presStyleCnt="0"/>
      <dgm:spPr/>
    </dgm:pt>
    <dgm:pt modelId="{1D0AA384-5B6C-4618-A21E-88B8D588F3EC}" type="pres">
      <dgm:prSet presAssocID="{66C1B2E9-FDA5-4FAE-A5EC-9BCF51ADC357}" presName="composite" presStyleCnt="0"/>
      <dgm:spPr/>
    </dgm:pt>
    <dgm:pt modelId="{A34B2620-35E8-42C0-8C4D-63D3B5703462}" type="pres">
      <dgm:prSet presAssocID="{66C1B2E9-FDA5-4FAE-A5EC-9BCF51ADC357}" presName="imgShp" presStyleLbl="fgImgPlace1" presStyleIdx="3" presStyleCnt="4" custLinFactNeighborX="-1613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1A83264B-281D-4206-A061-8EA2C1DAAA12}" type="pres">
      <dgm:prSet presAssocID="{66C1B2E9-FDA5-4FAE-A5EC-9BCF51ADC357}" presName="txShp" presStyleLbl="node1" presStyleIdx="3" presStyleCnt="4">
        <dgm:presLayoutVars>
          <dgm:bulletEnabled val="1"/>
        </dgm:presLayoutVars>
      </dgm:prSet>
      <dgm:spPr/>
    </dgm:pt>
  </dgm:ptLst>
  <dgm:cxnLst>
    <dgm:cxn modelId="{87BFEF04-2FF4-41C9-A115-05CA52389F85}" srcId="{1249BC9F-5432-4E22-BE5D-2873F82CB5A5}" destId="{66C1B2E9-FDA5-4FAE-A5EC-9BCF51ADC357}" srcOrd="3" destOrd="0" parTransId="{B9F3FA70-B192-4BB6-BC99-AC5E02B71E09}" sibTransId="{7F10ACF5-FA1C-4CB4-BC45-EB57E4D10511}"/>
    <dgm:cxn modelId="{E5A09C09-D16D-4422-B878-AE480A5B66B4}" srcId="{8D39B863-A27F-469A-915E-A9821E8CFDE3}" destId="{985F9074-F082-42A1-9C08-45BA86869DE1}" srcOrd="0" destOrd="0" parTransId="{FA4E72B9-9701-4B1F-A643-1E0EF845E03E}" sibTransId="{292228D4-F29F-4458-8153-529045DDCFAC}"/>
    <dgm:cxn modelId="{225DFB19-70E1-424A-9D96-3271007C5523}" type="presOf" srcId="{EA488C2E-BF52-4925-A6F4-22E500325EC7}" destId="{1A83264B-281D-4206-A061-8EA2C1DAAA12}" srcOrd="0" destOrd="1" presId="urn:microsoft.com/office/officeart/2005/8/layout/vList3"/>
    <dgm:cxn modelId="{551E3530-4DD9-4C9C-80EE-2E9685257D9C}" srcId="{F0A45CFE-FCE7-41F3-A6A4-E63C41E2CD0D}" destId="{087B40A3-9E23-4D09-B81F-C955D3E27F01}" srcOrd="0" destOrd="0" parTransId="{40ECD328-5247-4BAF-BD4B-FB961E97752C}" sibTransId="{07410371-534F-4151-B749-2BE6F5CBC2D4}"/>
    <dgm:cxn modelId="{EC87885C-5EB7-49C0-9340-8F62DDAEAD80}" srcId="{1249BC9F-5432-4E22-BE5D-2873F82CB5A5}" destId="{1ED81825-4C41-4178-973C-FFD1138F913B}" srcOrd="1" destOrd="0" parTransId="{3DC12FA8-5416-40DB-AAA4-DABA6885C1DB}" sibTransId="{5A8AB07A-BB8C-494F-BEE2-EDCB6AEDFF7E}"/>
    <dgm:cxn modelId="{4340F65E-223B-4139-A01C-7CA94DF4682E}" srcId="{1ED81825-4C41-4178-973C-FFD1138F913B}" destId="{2F56011C-FB6F-4615-B6C6-3BAA98D3D5EA}" srcOrd="1" destOrd="0" parTransId="{600570F9-5DDA-4157-A048-A04E99AFE5D5}" sibTransId="{C2137783-0844-40BE-B604-F5AAECDCA1D5}"/>
    <dgm:cxn modelId="{5DAC8260-D6ED-4A39-B02C-300045EAEFF8}" type="presOf" srcId="{66C1B2E9-FDA5-4FAE-A5EC-9BCF51ADC357}" destId="{1A83264B-281D-4206-A061-8EA2C1DAAA12}" srcOrd="0" destOrd="0" presId="urn:microsoft.com/office/officeart/2005/8/layout/vList3"/>
    <dgm:cxn modelId="{B33EC961-FBBA-4BC8-930A-0580DEBBA81D}" srcId="{66C1B2E9-FDA5-4FAE-A5EC-9BCF51ADC357}" destId="{EA488C2E-BF52-4925-A6F4-22E500325EC7}" srcOrd="0" destOrd="0" parTransId="{94125139-00AC-49B4-8414-074B878D6CE7}" sibTransId="{EFD4B9F3-2D08-4561-A10A-076535B20283}"/>
    <dgm:cxn modelId="{19F79244-ACA8-4090-9983-2A41686CD7F7}" srcId="{1249BC9F-5432-4E22-BE5D-2873F82CB5A5}" destId="{8D39B863-A27F-469A-915E-A9821E8CFDE3}" srcOrd="2" destOrd="0" parTransId="{F58FD519-C88F-422B-A14A-38592F6D0958}" sibTransId="{9ED189F0-86DD-477B-8468-0E20651638AB}"/>
    <dgm:cxn modelId="{FEC25165-7938-47E9-B36F-03A57B5FC3FE}" srcId="{1ED81825-4C41-4178-973C-FFD1138F913B}" destId="{AE8EC5F2-81AA-4E26-93A1-DD31B8C5C059}" srcOrd="0" destOrd="0" parTransId="{511F7F1F-BF71-4FD1-9B5E-81F3362ACE3B}" sibTransId="{A5F12A8A-B69F-4190-8A24-E7B0C82A8507}"/>
    <dgm:cxn modelId="{6CBB5A68-6FA3-45FA-8659-5F737C6AFFA1}" type="presOf" srcId="{2F56011C-FB6F-4615-B6C6-3BAA98D3D5EA}" destId="{0217631F-BFA2-4AF1-91F6-0D83A59F0085}" srcOrd="0" destOrd="2" presId="urn:microsoft.com/office/officeart/2005/8/layout/vList3"/>
    <dgm:cxn modelId="{07D88090-3795-4A86-B004-2BBF269FCC9D}" type="presOf" srcId="{F0A45CFE-FCE7-41F3-A6A4-E63C41E2CD0D}" destId="{68C376C1-D8D8-420D-9398-6E39AC2B4F92}" srcOrd="0" destOrd="0" presId="urn:microsoft.com/office/officeart/2005/8/layout/vList3"/>
    <dgm:cxn modelId="{70B0F194-8320-4812-B5D2-7242A0D1AFD1}" type="presOf" srcId="{AE8EC5F2-81AA-4E26-93A1-DD31B8C5C059}" destId="{0217631F-BFA2-4AF1-91F6-0D83A59F0085}" srcOrd="0" destOrd="1" presId="urn:microsoft.com/office/officeart/2005/8/layout/vList3"/>
    <dgm:cxn modelId="{260D769D-3AA1-47E2-B5CA-D3E369B5ADE4}" type="presOf" srcId="{8D39B863-A27F-469A-915E-A9821E8CFDE3}" destId="{AC89CE09-D287-437A-BEA5-9192C5DC205A}" srcOrd="0" destOrd="0" presId="urn:microsoft.com/office/officeart/2005/8/layout/vList3"/>
    <dgm:cxn modelId="{3D2CD1B6-CAB7-4170-8773-C973B4AFFA57}" type="presOf" srcId="{1ED81825-4C41-4178-973C-FFD1138F913B}" destId="{0217631F-BFA2-4AF1-91F6-0D83A59F0085}" srcOrd="0" destOrd="0" presId="urn:microsoft.com/office/officeart/2005/8/layout/vList3"/>
    <dgm:cxn modelId="{2720EAD0-1ECD-4C07-B276-B8581228987E}" type="presOf" srcId="{087B40A3-9E23-4D09-B81F-C955D3E27F01}" destId="{68C376C1-D8D8-420D-9398-6E39AC2B4F92}" srcOrd="0" destOrd="1" presId="urn:microsoft.com/office/officeart/2005/8/layout/vList3"/>
    <dgm:cxn modelId="{AC54A0F1-6F33-4C8D-B2A2-4CBCC21D0517}" srcId="{1249BC9F-5432-4E22-BE5D-2873F82CB5A5}" destId="{F0A45CFE-FCE7-41F3-A6A4-E63C41E2CD0D}" srcOrd="0" destOrd="0" parTransId="{906416C7-907D-469C-A158-F4ACC5A1FA88}" sibTransId="{F5C33735-E60E-40AA-814E-EDF48DB3F990}"/>
    <dgm:cxn modelId="{6B86DEF7-C3F5-40C7-8BFE-5AD297754FAF}" type="presOf" srcId="{985F9074-F082-42A1-9C08-45BA86869DE1}" destId="{AC89CE09-D287-437A-BEA5-9192C5DC205A}" srcOrd="0" destOrd="1" presId="urn:microsoft.com/office/officeart/2005/8/layout/vList3"/>
    <dgm:cxn modelId="{AA87CAFC-6792-4CF7-B580-591793B90C6D}" type="presOf" srcId="{1249BC9F-5432-4E22-BE5D-2873F82CB5A5}" destId="{D8C1D613-25C0-49D1-85BB-03752FADBD67}" srcOrd="0" destOrd="0" presId="urn:microsoft.com/office/officeart/2005/8/layout/vList3"/>
    <dgm:cxn modelId="{898F6A50-A391-428F-94A2-2B03EDAED40C}" type="presParOf" srcId="{D8C1D613-25C0-49D1-85BB-03752FADBD67}" destId="{20DF545F-A423-441A-A28D-EC33028D097E}" srcOrd="0" destOrd="0" presId="urn:microsoft.com/office/officeart/2005/8/layout/vList3"/>
    <dgm:cxn modelId="{8CEE71A5-047C-423A-89F3-4C33E1450F17}" type="presParOf" srcId="{20DF545F-A423-441A-A28D-EC33028D097E}" destId="{0578139E-8862-492B-87C3-BE686DCFCFBB}" srcOrd="0" destOrd="0" presId="urn:microsoft.com/office/officeart/2005/8/layout/vList3"/>
    <dgm:cxn modelId="{04358F8D-6BF4-4A55-B1D7-E51667722A6E}" type="presParOf" srcId="{20DF545F-A423-441A-A28D-EC33028D097E}" destId="{68C376C1-D8D8-420D-9398-6E39AC2B4F92}" srcOrd="1" destOrd="0" presId="urn:microsoft.com/office/officeart/2005/8/layout/vList3"/>
    <dgm:cxn modelId="{25CD8EAE-DC8E-4DF2-867D-9F375D63AAD8}" type="presParOf" srcId="{D8C1D613-25C0-49D1-85BB-03752FADBD67}" destId="{F909C4BC-25F3-42BD-B760-46704C239EE8}" srcOrd="1" destOrd="0" presId="urn:microsoft.com/office/officeart/2005/8/layout/vList3"/>
    <dgm:cxn modelId="{10547445-EDDC-4C81-9A09-DDE371452730}" type="presParOf" srcId="{D8C1D613-25C0-49D1-85BB-03752FADBD67}" destId="{C237916A-EF06-4618-B359-A7259009B99E}" srcOrd="2" destOrd="0" presId="urn:microsoft.com/office/officeart/2005/8/layout/vList3"/>
    <dgm:cxn modelId="{404CDE98-E8D0-44ED-965B-E2ACC04B2CDB}" type="presParOf" srcId="{C237916A-EF06-4618-B359-A7259009B99E}" destId="{3D93CF6D-06E0-4AD6-AC73-8A2CE6DE43CA}" srcOrd="0" destOrd="0" presId="urn:microsoft.com/office/officeart/2005/8/layout/vList3"/>
    <dgm:cxn modelId="{9CF44A43-D004-4A12-872C-9C40CBB10FCD}" type="presParOf" srcId="{C237916A-EF06-4618-B359-A7259009B99E}" destId="{0217631F-BFA2-4AF1-91F6-0D83A59F0085}" srcOrd="1" destOrd="0" presId="urn:microsoft.com/office/officeart/2005/8/layout/vList3"/>
    <dgm:cxn modelId="{FB3FA5C5-4685-4B15-873A-1E588AB7C644}" type="presParOf" srcId="{D8C1D613-25C0-49D1-85BB-03752FADBD67}" destId="{6F8DDC2D-5152-4B60-8D61-978BDA4124E6}" srcOrd="3" destOrd="0" presId="urn:microsoft.com/office/officeart/2005/8/layout/vList3"/>
    <dgm:cxn modelId="{F172898C-8A6B-4294-B85A-7F5139EE7CDC}" type="presParOf" srcId="{D8C1D613-25C0-49D1-85BB-03752FADBD67}" destId="{1F1A2DFD-DE05-4E45-ADA6-C03C3E824334}" srcOrd="4" destOrd="0" presId="urn:microsoft.com/office/officeart/2005/8/layout/vList3"/>
    <dgm:cxn modelId="{FB40678F-C598-4D5E-BD9E-2FCD8A08EABC}" type="presParOf" srcId="{1F1A2DFD-DE05-4E45-ADA6-C03C3E824334}" destId="{B8DA81F3-194D-411C-B11C-37AE6FF4020E}" srcOrd="0" destOrd="0" presId="urn:microsoft.com/office/officeart/2005/8/layout/vList3"/>
    <dgm:cxn modelId="{12B3F901-46DB-4BA6-80BE-240359C1081E}" type="presParOf" srcId="{1F1A2DFD-DE05-4E45-ADA6-C03C3E824334}" destId="{AC89CE09-D287-437A-BEA5-9192C5DC205A}" srcOrd="1" destOrd="0" presId="urn:microsoft.com/office/officeart/2005/8/layout/vList3"/>
    <dgm:cxn modelId="{BDE4F1A1-4D3D-41C3-AF65-C15A4A24F815}" type="presParOf" srcId="{D8C1D613-25C0-49D1-85BB-03752FADBD67}" destId="{AB7D97DD-A3DD-42D4-922A-7D1A3D1ACCFE}" srcOrd="5" destOrd="0" presId="urn:microsoft.com/office/officeart/2005/8/layout/vList3"/>
    <dgm:cxn modelId="{DCA2159B-F1E2-4560-A5BD-445E07B788E8}" type="presParOf" srcId="{D8C1D613-25C0-49D1-85BB-03752FADBD67}" destId="{1D0AA384-5B6C-4618-A21E-88B8D588F3EC}" srcOrd="6" destOrd="0" presId="urn:microsoft.com/office/officeart/2005/8/layout/vList3"/>
    <dgm:cxn modelId="{7F354977-AFE0-433D-A5DC-E6EE9470D334}" type="presParOf" srcId="{1D0AA384-5B6C-4618-A21E-88B8D588F3EC}" destId="{A34B2620-35E8-42C0-8C4D-63D3B5703462}" srcOrd="0" destOrd="0" presId="urn:microsoft.com/office/officeart/2005/8/layout/vList3"/>
    <dgm:cxn modelId="{BC78561B-6B95-4107-931D-FCF6427CCB49}" type="presParOf" srcId="{1D0AA384-5B6C-4618-A21E-88B8D588F3EC}" destId="{1A83264B-281D-4206-A061-8EA2C1DAAA1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CC5A6D-61A9-45E7-97A7-56F851102565}"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GB"/>
        </a:p>
      </dgm:t>
    </dgm:pt>
    <dgm:pt modelId="{47AB47EF-C00C-4ADB-A181-E2EBC86C9486}">
      <dgm:prSet custT="1"/>
      <dgm:spPr/>
      <dgm:t>
        <a:bodyPr/>
        <a:lstStyle/>
        <a:p>
          <a:r>
            <a:rPr lang="en-GB" sz="2800" b="1" dirty="0"/>
            <a:t>Keep the tool as simple as possible to reduce the burden on people using it as much as possible</a:t>
          </a:r>
        </a:p>
      </dgm:t>
    </dgm:pt>
    <dgm:pt modelId="{D1E2BD13-B165-4A51-B6C8-905A079270A2}" type="parTrans" cxnId="{54DDC314-2B76-40CC-A7D8-E19E8326D3FF}">
      <dgm:prSet/>
      <dgm:spPr/>
      <dgm:t>
        <a:bodyPr/>
        <a:lstStyle/>
        <a:p>
          <a:endParaRPr lang="en-GB"/>
        </a:p>
      </dgm:t>
    </dgm:pt>
    <dgm:pt modelId="{D6812F1A-E944-478B-A035-DF0800B42E2E}" type="sibTrans" cxnId="{54DDC314-2B76-40CC-A7D8-E19E8326D3FF}">
      <dgm:prSet/>
      <dgm:spPr/>
      <dgm:t>
        <a:bodyPr/>
        <a:lstStyle/>
        <a:p>
          <a:endParaRPr lang="en-GB"/>
        </a:p>
      </dgm:t>
    </dgm:pt>
    <dgm:pt modelId="{FC0936A2-FBC8-47B9-84E3-2929C17B8B31}" type="pres">
      <dgm:prSet presAssocID="{39CC5A6D-61A9-45E7-97A7-56F851102565}" presName="Name0" presStyleCnt="0">
        <dgm:presLayoutVars>
          <dgm:dir/>
          <dgm:resizeHandles val="exact"/>
        </dgm:presLayoutVars>
      </dgm:prSet>
      <dgm:spPr/>
    </dgm:pt>
    <dgm:pt modelId="{524BD83D-BDCA-4E94-9655-053E9C6BE08E}" type="pres">
      <dgm:prSet presAssocID="{47AB47EF-C00C-4ADB-A181-E2EBC86C9486}" presName="node" presStyleLbl="node1" presStyleIdx="0" presStyleCnt="1">
        <dgm:presLayoutVars>
          <dgm:bulletEnabled val="1"/>
        </dgm:presLayoutVars>
      </dgm:prSet>
      <dgm:spPr/>
    </dgm:pt>
  </dgm:ptLst>
  <dgm:cxnLst>
    <dgm:cxn modelId="{54DDC314-2B76-40CC-A7D8-E19E8326D3FF}" srcId="{39CC5A6D-61A9-45E7-97A7-56F851102565}" destId="{47AB47EF-C00C-4ADB-A181-E2EBC86C9486}" srcOrd="0" destOrd="0" parTransId="{D1E2BD13-B165-4A51-B6C8-905A079270A2}" sibTransId="{D6812F1A-E944-478B-A035-DF0800B42E2E}"/>
    <dgm:cxn modelId="{39C5C8E3-4F92-460B-AC26-541DF3CD3D77}" type="presOf" srcId="{39CC5A6D-61A9-45E7-97A7-56F851102565}" destId="{FC0936A2-FBC8-47B9-84E3-2929C17B8B31}" srcOrd="0" destOrd="0" presId="urn:microsoft.com/office/officeart/2005/8/layout/process1"/>
    <dgm:cxn modelId="{59183AF8-AAE9-4175-B198-66DF930A8279}" type="presOf" srcId="{47AB47EF-C00C-4ADB-A181-E2EBC86C9486}" destId="{524BD83D-BDCA-4E94-9655-053E9C6BE08E}" srcOrd="0" destOrd="0" presId="urn:microsoft.com/office/officeart/2005/8/layout/process1"/>
    <dgm:cxn modelId="{79995536-066E-441C-BF1D-9A5B7100A66F}" type="presParOf" srcId="{FC0936A2-FBC8-47B9-84E3-2929C17B8B31}" destId="{524BD83D-BDCA-4E94-9655-053E9C6BE08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CA01A-46B8-45BA-AF2C-C36F888D8CF7}">
      <dsp:nvSpPr>
        <dsp:cNvPr id="0" name=""/>
        <dsp:cNvSpPr/>
      </dsp:nvSpPr>
      <dsp:spPr>
        <a:xfrm>
          <a:off x="-4181312" y="-641617"/>
          <a:ext cx="4982174" cy="4982174"/>
        </a:xfrm>
        <a:prstGeom prst="blockArc">
          <a:avLst>
            <a:gd name="adj1" fmla="val 18900000"/>
            <a:gd name="adj2" fmla="val 2700000"/>
            <a:gd name="adj3" fmla="val 43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03A2D-5D40-4C99-ABA3-89C3320E7BA8}">
      <dsp:nvSpPr>
        <dsp:cNvPr id="0" name=""/>
        <dsp:cNvSpPr/>
      </dsp:nvSpPr>
      <dsp:spPr>
        <a:xfrm>
          <a:off x="515037" y="369893"/>
          <a:ext cx="10479778" cy="7397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20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Data Deep Dive </a:t>
          </a:r>
        </a:p>
      </dsp:txBody>
      <dsp:txXfrm>
        <a:off x="515037" y="369893"/>
        <a:ext cx="10479778" cy="739787"/>
      </dsp:txXfrm>
    </dsp:sp>
    <dsp:sp modelId="{3E84CC9F-293C-4575-80CE-F9DAAC9C0D87}">
      <dsp:nvSpPr>
        <dsp:cNvPr id="0" name=""/>
        <dsp:cNvSpPr/>
      </dsp:nvSpPr>
      <dsp:spPr>
        <a:xfrm>
          <a:off x="52669" y="277420"/>
          <a:ext cx="924734" cy="92473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8DF69C-CF87-4588-884E-D811E0A4DFF8}">
      <dsp:nvSpPr>
        <dsp:cNvPr id="0" name=""/>
        <dsp:cNvSpPr/>
      </dsp:nvSpPr>
      <dsp:spPr>
        <a:xfrm>
          <a:off x="783950" y="1479575"/>
          <a:ext cx="10210866" cy="7397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20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Colleague Feedback </a:t>
          </a:r>
        </a:p>
      </dsp:txBody>
      <dsp:txXfrm>
        <a:off x="783950" y="1479575"/>
        <a:ext cx="10210866" cy="739787"/>
      </dsp:txXfrm>
    </dsp:sp>
    <dsp:sp modelId="{F50508BC-6C21-420B-913C-6EAF7E475F0D}">
      <dsp:nvSpPr>
        <dsp:cNvPr id="0" name=""/>
        <dsp:cNvSpPr/>
      </dsp:nvSpPr>
      <dsp:spPr>
        <a:xfrm>
          <a:off x="321582" y="1387102"/>
          <a:ext cx="924734" cy="92473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ACA597-07A4-444C-9B63-D8F38B488348}">
      <dsp:nvSpPr>
        <dsp:cNvPr id="0" name=""/>
        <dsp:cNvSpPr/>
      </dsp:nvSpPr>
      <dsp:spPr>
        <a:xfrm>
          <a:off x="515037" y="2589257"/>
          <a:ext cx="10479778" cy="7397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20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Service User Feedback </a:t>
          </a:r>
        </a:p>
      </dsp:txBody>
      <dsp:txXfrm>
        <a:off x="515037" y="2589257"/>
        <a:ext cx="10479778" cy="739787"/>
      </dsp:txXfrm>
    </dsp:sp>
    <dsp:sp modelId="{20E494F1-9194-4D13-B503-198C8B3F0E9A}">
      <dsp:nvSpPr>
        <dsp:cNvPr id="0" name=""/>
        <dsp:cNvSpPr/>
      </dsp:nvSpPr>
      <dsp:spPr>
        <a:xfrm>
          <a:off x="52669" y="2496783"/>
          <a:ext cx="924734" cy="9247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033AB-01F7-476B-8FD5-ED31D346A5AD}">
      <dsp:nvSpPr>
        <dsp:cNvPr id="0" name=""/>
        <dsp:cNvSpPr/>
      </dsp:nvSpPr>
      <dsp:spPr>
        <a:xfrm>
          <a:off x="1362319" y="927527"/>
          <a:ext cx="2533281" cy="83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This is challenging work! </a:t>
          </a:r>
        </a:p>
      </dsp:txBody>
      <dsp:txXfrm>
        <a:off x="1362319" y="927527"/>
        <a:ext cx="2533281" cy="834831"/>
      </dsp:txXfrm>
    </dsp:sp>
    <dsp:sp modelId="{CBE90231-8D8B-4841-879F-D4FDE0615644}">
      <dsp:nvSpPr>
        <dsp:cNvPr id="0" name=""/>
        <dsp:cNvSpPr/>
      </dsp:nvSpPr>
      <dsp:spPr>
        <a:xfrm>
          <a:off x="1359440" y="673623"/>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2F1AA4-BD84-47D2-9901-56CF2A5C3304}">
      <dsp:nvSpPr>
        <dsp:cNvPr id="0" name=""/>
        <dsp:cNvSpPr/>
      </dsp:nvSpPr>
      <dsp:spPr>
        <a:xfrm>
          <a:off x="1500498" y="391507"/>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989731-ECF9-4467-B4B9-2E9CC4FCD0F6}">
      <dsp:nvSpPr>
        <dsp:cNvPr id="0" name=""/>
        <dsp:cNvSpPr/>
      </dsp:nvSpPr>
      <dsp:spPr>
        <a:xfrm>
          <a:off x="1839037" y="447930"/>
          <a:ext cx="316660" cy="31666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4DD63-D983-482C-BE77-23FC526A1ECD}">
      <dsp:nvSpPr>
        <dsp:cNvPr id="0" name=""/>
        <dsp:cNvSpPr/>
      </dsp:nvSpPr>
      <dsp:spPr>
        <a:xfrm>
          <a:off x="2121152" y="137603"/>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09E13-965C-4820-B2BD-E77050F0CFE7}">
      <dsp:nvSpPr>
        <dsp:cNvPr id="0" name=""/>
        <dsp:cNvSpPr/>
      </dsp:nvSpPr>
      <dsp:spPr>
        <a:xfrm>
          <a:off x="2487902" y="24757"/>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7FD1F-8F8B-48BA-BC6B-E592C7ADDDDC}">
      <dsp:nvSpPr>
        <dsp:cNvPr id="0" name=""/>
        <dsp:cNvSpPr/>
      </dsp:nvSpPr>
      <dsp:spPr>
        <a:xfrm>
          <a:off x="2939287" y="222238"/>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41764-C305-4E79-AD49-19DC53AA0718}">
      <dsp:nvSpPr>
        <dsp:cNvPr id="0" name=""/>
        <dsp:cNvSpPr/>
      </dsp:nvSpPr>
      <dsp:spPr>
        <a:xfrm>
          <a:off x="3221402" y="363296"/>
          <a:ext cx="316660" cy="31666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9F369-A8E5-4F85-8CA3-82506DD960CB}">
      <dsp:nvSpPr>
        <dsp:cNvPr id="0" name=""/>
        <dsp:cNvSpPr/>
      </dsp:nvSpPr>
      <dsp:spPr>
        <a:xfrm>
          <a:off x="3616364" y="673623"/>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79153-54E5-4FE1-9DB7-E06DD3FCBD00}">
      <dsp:nvSpPr>
        <dsp:cNvPr id="0" name=""/>
        <dsp:cNvSpPr/>
      </dsp:nvSpPr>
      <dsp:spPr>
        <a:xfrm>
          <a:off x="3785633" y="983950"/>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34AE02-53E8-471D-A55F-60BBAAF03A6C}">
      <dsp:nvSpPr>
        <dsp:cNvPr id="0" name=""/>
        <dsp:cNvSpPr/>
      </dsp:nvSpPr>
      <dsp:spPr>
        <a:xfrm>
          <a:off x="2369149" y="281774"/>
          <a:ext cx="518171" cy="51817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D80056-182C-49B1-BE34-A6242ABE1513}">
      <dsp:nvSpPr>
        <dsp:cNvPr id="0" name=""/>
        <dsp:cNvSpPr/>
      </dsp:nvSpPr>
      <dsp:spPr>
        <a:xfrm>
          <a:off x="1218383" y="1463546"/>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6B4A2D-E94F-4E39-8376-51BA62775E0F}">
      <dsp:nvSpPr>
        <dsp:cNvPr id="0" name=""/>
        <dsp:cNvSpPr/>
      </dsp:nvSpPr>
      <dsp:spPr>
        <a:xfrm>
          <a:off x="1387652" y="1717450"/>
          <a:ext cx="316660" cy="31666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A2868-81C6-4E62-8E2B-ED281A9A6E2B}">
      <dsp:nvSpPr>
        <dsp:cNvPr id="0" name=""/>
        <dsp:cNvSpPr/>
      </dsp:nvSpPr>
      <dsp:spPr>
        <a:xfrm>
          <a:off x="1810825" y="1943142"/>
          <a:ext cx="460596" cy="46059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3662E-0860-467F-AA43-66423F4A6139}">
      <dsp:nvSpPr>
        <dsp:cNvPr id="0" name=""/>
        <dsp:cNvSpPr/>
      </dsp:nvSpPr>
      <dsp:spPr>
        <a:xfrm>
          <a:off x="2403268" y="2309892"/>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BD76E-0980-4E17-A48D-65AFF46C2C58}">
      <dsp:nvSpPr>
        <dsp:cNvPr id="0" name=""/>
        <dsp:cNvSpPr/>
      </dsp:nvSpPr>
      <dsp:spPr>
        <a:xfrm>
          <a:off x="2516114" y="1943142"/>
          <a:ext cx="316660" cy="31666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378F7-542A-466C-8BBE-F821E0BAAFE5}">
      <dsp:nvSpPr>
        <dsp:cNvPr id="0" name=""/>
        <dsp:cNvSpPr/>
      </dsp:nvSpPr>
      <dsp:spPr>
        <a:xfrm>
          <a:off x="2798229" y="2338104"/>
          <a:ext cx="201511" cy="2015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364EF-D889-4AEA-8916-4E7107368B94}">
      <dsp:nvSpPr>
        <dsp:cNvPr id="0" name=""/>
        <dsp:cNvSpPr/>
      </dsp:nvSpPr>
      <dsp:spPr>
        <a:xfrm>
          <a:off x="3052133" y="1886719"/>
          <a:ext cx="460596" cy="46059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1C747-B5A7-40AB-8EE4-F2CB2B600DDC}">
      <dsp:nvSpPr>
        <dsp:cNvPr id="0" name=""/>
        <dsp:cNvSpPr/>
      </dsp:nvSpPr>
      <dsp:spPr>
        <a:xfrm>
          <a:off x="3672787" y="1773873"/>
          <a:ext cx="316660" cy="31666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1A284-DB76-4E25-874E-0DC049ABAE01}">
      <dsp:nvSpPr>
        <dsp:cNvPr id="0" name=""/>
        <dsp:cNvSpPr/>
      </dsp:nvSpPr>
      <dsp:spPr>
        <a:xfrm>
          <a:off x="4346" y="0"/>
          <a:ext cx="4446025" cy="21439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t>Limit what we add to maintain integrity of MUSIQ and minimise burden on teams</a:t>
          </a:r>
        </a:p>
      </dsp:txBody>
      <dsp:txXfrm>
        <a:off x="67141" y="62795"/>
        <a:ext cx="4320435" cy="2018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152B4-00FD-4617-9AA6-F4DB9532C2B9}">
      <dsp:nvSpPr>
        <dsp:cNvPr id="0" name=""/>
        <dsp:cNvSpPr/>
      </dsp:nvSpPr>
      <dsp:spPr>
        <a:xfrm>
          <a:off x="308886" y="367"/>
          <a:ext cx="10974819" cy="5894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a:t>Understanding that racism does exist in healthcare- insidious in nature and embedded in systems and behaviours</a:t>
          </a:r>
        </a:p>
      </dsp:txBody>
      <dsp:txXfrm>
        <a:off x="337658" y="29139"/>
        <a:ext cx="10917275" cy="531861"/>
      </dsp:txXfrm>
    </dsp:sp>
    <dsp:sp modelId="{E07CD2B0-467F-41F9-8EB2-C05B72B5222E}">
      <dsp:nvSpPr>
        <dsp:cNvPr id="0" name=""/>
        <dsp:cNvSpPr/>
      </dsp:nvSpPr>
      <dsp:spPr>
        <a:xfrm>
          <a:off x="290582" y="619243"/>
          <a:ext cx="10974819" cy="589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The importance of patient advocacy-both mother and baby</a:t>
          </a:r>
        </a:p>
      </dsp:txBody>
      <dsp:txXfrm>
        <a:off x="319354" y="648015"/>
        <a:ext cx="10917275" cy="531861"/>
      </dsp:txXfrm>
    </dsp:sp>
    <dsp:sp modelId="{346A7F03-F94C-48CA-8E3B-A141A6603765}">
      <dsp:nvSpPr>
        <dsp:cNvPr id="0" name=""/>
        <dsp:cNvSpPr/>
      </dsp:nvSpPr>
      <dsp:spPr>
        <a:xfrm>
          <a:off x="290582" y="1238119"/>
          <a:ext cx="10974819" cy="5894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The need for improved understanding and communication between healthcare providers and patients </a:t>
          </a:r>
        </a:p>
      </dsp:txBody>
      <dsp:txXfrm>
        <a:off x="319354" y="1266891"/>
        <a:ext cx="10917275" cy="531861"/>
      </dsp:txXfrm>
    </dsp:sp>
    <dsp:sp modelId="{340E878F-2D21-4944-AD31-0C09BBA8C99A}">
      <dsp:nvSpPr>
        <dsp:cNvPr id="0" name=""/>
        <dsp:cNvSpPr/>
      </dsp:nvSpPr>
      <dsp:spPr>
        <a:xfrm>
          <a:off x="290582" y="1856995"/>
          <a:ext cx="10974819" cy="5894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Staff assumptions based on race being a potential safety risk</a:t>
          </a:r>
        </a:p>
      </dsp:txBody>
      <dsp:txXfrm>
        <a:off x="319354" y="1885767"/>
        <a:ext cx="10917275" cy="531861"/>
      </dsp:txXfrm>
    </dsp:sp>
    <dsp:sp modelId="{AEA0A336-1FFA-417D-9BAE-B28ABAD81903}">
      <dsp:nvSpPr>
        <dsp:cNvPr id="0" name=""/>
        <dsp:cNvSpPr/>
      </dsp:nvSpPr>
      <dsp:spPr>
        <a:xfrm>
          <a:off x="290582" y="2475871"/>
          <a:ext cx="10974819" cy="58940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The importance of continuing with anti racism training for staff</a:t>
          </a:r>
        </a:p>
      </dsp:txBody>
      <dsp:txXfrm>
        <a:off x="319354" y="2504643"/>
        <a:ext cx="10917275" cy="531861"/>
      </dsp:txXfrm>
    </dsp:sp>
    <dsp:sp modelId="{508027F2-BDC0-43FA-BAB1-4C3D39DC8724}">
      <dsp:nvSpPr>
        <dsp:cNvPr id="0" name=""/>
        <dsp:cNvSpPr/>
      </dsp:nvSpPr>
      <dsp:spPr>
        <a:xfrm>
          <a:off x="290582" y="3094746"/>
          <a:ext cx="10974819" cy="5894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Lack of diversity and support for black mothers</a:t>
          </a:r>
        </a:p>
      </dsp:txBody>
      <dsp:txXfrm>
        <a:off x="319354" y="3123518"/>
        <a:ext cx="10917275" cy="531861"/>
      </dsp:txXfrm>
    </dsp:sp>
    <dsp:sp modelId="{A9FB8D34-1610-4BEA-BB78-51B03EF65D93}">
      <dsp:nvSpPr>
        <dsp:cNvPr id="0" name=""/>
        <dsp:cNvSpPr/>
      </dsp:nvSpPr>
      <dsp:spPr>
        <a:xfrm>
          <a:off x="290582" y="3713622"/>
          <a:ext cx="10974819" cy="589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Lack of information on pre-term birth</a:t>
          </a:r>
        </a:p>
      </dsp:txBody>
      <dsp:txXfrm>
        <a:off x="319354" y="3742394"/>
        <a:ext cx="10917275" cy="531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04F02-4D7A-4B96-8498-39CCC2DC5057}">
      <dsp:nvSpPr>
        <dsp:cNvPr id="0" name=""/>
        <dsp:cNvSpPr/>
      </dsp:nvSpPr>
      <dsp:spPr>
        <a:xfrm>
          <a:off x="0" y="9133"/>
          <a:ext cx="9906544" cy="5016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Avenir Book"/>
            </a:rPr>
            <a:t>Data systems for improvement – ethnicity data is not always available</a:t>
          </a:r>
          <a:endParaRPr lang="en-GB" sz="1600" kern="1200"/>
        </a:p>
      </dsp:txBody>
      <dsp:txXfrm>
        <a:off x="24489" y="33622"/>
        <a:ext cx="9857566" cy="452688"/>
      </dsp:txXfrm>
    </dsp:sp>
    <dsp:sp modelId="{F302B657-56DE-46BA-ADAE-10D0A64BBA89}">
      <dsp:nvSpPr>
        <dsp:cNvPr id="0" name=""/>
        <dsp:cNvSpPr/>
      </dsp:nvSpPr>
      <dsp:spPr>
        <a:xfrm>
          <a:off x="0" y="516545"/>
          <a:ext cx="9906544" cy="50166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Scoping to understand what other specialities and systems are doing </a:t>
          </a:r>
          <a:endParaRPr lang="en-US" sz="1600" kern="1200">
            <a:latin typeface="Avenir Book"/>
          </a:endParaRPr>
        </a:p>
      </dsp:txBody>
      <dsp:txXfrm>
        <a:off x="24489" y="541034"/>
        <a:ext cx="9857566" cy="452688"/>
      </dsp:txXfrm>
    </dsp:sp>
    <dsp:sp modelId="{C881E8F5-89A0-4424-B87E-B6E897E378D1}">
      <dsp:nvSpPr>
        <dsp:cNvPr id="0" name=""/>
        <dsp:cNvSpPr/>
      </dsp:nvSpPr>
      <dsp:spPr>
        <a:xfrm>
          <a:off x="0" y="1030684"/>
          <a:ext cx="9906544" cy="5016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Embed cultural change by cycles of learning</a:t>
          </a:r>
          <a:endParaRPr lang="en-US" sz="1600" kern="1200">
            <a:latin typeface="Avenir Book"/>
          </a:endParaRPr>
        </a:p>
      </dsp:txBody>
      <dsp:txXfrm>
        <a:off x="24489" y="1055173"/>
        <a:ext cx="9857566" cy="452688"/>
      </dsp:txXfrm>
    </dsp:sp>
    <dsp:sp modelId="{1C4C9830-492A-4C44-B5E5-3E7EB6E0736A}">
      <dsp:nvSpPr>
        <dsp:cNvPr id="0" name=""/>
        <dsp:cNvSpPr/>
      </dsp:nvSpPr>
      <dsp:spPr>
        <a:xfrm>
          <a:off x="0" y="1544824"/>
          <a:ext cx="9906544" cy="5016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Give all parts of the system a voice</a:t>
          </a:r>
          <a:endParaRPr lang="en-US" sz="1600" kern="1200">
            <a:latin typeface="Avenir Book"/>
          </a:endParaRPr>
        </a:p>
      </dsp:txBody>
      <dsp:txXfrm>
        <a:off x="24489" y="1569313"/>
        <a:ext cx="9857566" cy="452688"/>
      </dsp:txXfrm>
    </dsp:sp>
    <dsp:sp modelId="{52E0EAED-4EC1-449D-8C19-446FF7C3F103}">
      <dsp:nvSpPr>
        <dsp:cNvPr id="0" name=""/>
        <dsp:cNvSpPr/>
      </dsp:nvSpPr>
      <dsp:spPr>
        <a:xfrm>
          <a:off x="0" y="2058963"/>
          <a:ext cx="9906544" cy="50166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Centring and embedding coproduction </a:t>
          </a:r>
          <a:endParaRPr lang="en-US" sz="1600" kern="1200">
            <a:latin typeface="Avenir Book"/>
          </a:endParaRPr>
        </a:p>
      </dsp:txBody>
      <dsp:txXfrm>
        <a:off x="24489" y="2083452"/>
        <a:ext cx="9857566" cy="452688"/>
      </dsp:txXfrm>
    </dsp:sp>
    <dsp:sp modelId="{2408DCEE-52C5-4DB0-B187-9E7F277639C7}">
      <dsp:nvSpPr>
        <dsp:cNvPr id="0" name=""/>
        <dsp:cNvSpPr/>
      </dsp:nvSpPr>
      <dsp:spPr>
        <a:xfrm>
          <a:off x="0" y="2573103"/>
          <a:ext cx="9906544" cy="5016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Focused on finding hard evidence with mechanisms not set up to collect it</a:t>
          </a:r>
          <a:endParaRPr lang="en-US" sz="1600" kern="1200">
            <a:latin typeface="Avenir Book"/>
          </a:endParaRPr>
        </a:p>
      </dsp:txBody>
      <dsp:txXfrm>
        <a:off x="24489" y="2597592"/>
        <a:ext cx="9857566" cy="452688"/>
      </dsp:txXfrm>
    </dsp:sp>
    <dsp:sp modelId="{876F01F6-28A6-430F-974D-135FF9AB3F0F}">
      <dsp:nvSpPr>
        <dsp:cNvPr id="0" name=""/>
        <dsp:cNvSpPr/>
      </dsp:nvSpPr>
      <dsp:spPr>
        <a:xfrm>
          <a:off x="0" y="3087242"/>
          <a:ext cx="9906544" cy="50166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Culture change takes time- Anti Racism culture takes a long time</a:t>
          </a:r>
          <a:endParaRPr lang="en-US" sz="1600" kern="1200">
            <a:latin typeface="Avenir Book"/>
          </a:endParaRPr>
        </a:p>
      </dsp:txBody>
      <dsp:txXfrm>
        <a:off x="24489" y="3111731"/>
        <a:ext cx="9857566" cy="452688"/>
      </dsp:txXfrm>
    </dsp:sp>
    <dsp:sp modelId="{C7BA8860-F7BD-472F-BE6F-41D480AA03B0}">
      <dsp:nvSpPr>
        <dsp:cNvPr id="0" name=""/>
        <dsp:cNvSpPr/>
      </dsp:nvSpPr>
      <dsp:spPr>
        <a:xfrm>
          <a:off x="0" y="3601382"/>
          <a:ext cx="9906544" cy="50166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This is not time limited- it’s the first step of many to impact change</a:t>
          </a:r>
          <a:endParaRPr lang="en-US" sz="1600" kern="1200">
            <a:latin typeface="Avenir Book"/>
          </a:endParaRPr>
        </a:p>
      </dsp:txBody>
      <dsp:txXfrm>
        <a:off x="24489" y="3625871"/>
        <a:ext cx="9857566" cy="452688"/>
      </dsp:txXfrm>
    </dsp:sp>
    <dsp:sp modelId="{B97FF261-11CE-4BF0-AC3D-B70BB736ADED}">
      <dsp:nvSpPr>
        <dsp:cNvPr id="0" name=""/>
        <dsp:cNvSpPr/>
      </dsp:nvSpPr>
      <dsp:spPr>
        <a:xfrm>
          <a:off x="0" y="4115521"/>
          <a:ext cx="9906544" cy="5016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Avenir Book"/>
            </a:rPr>
            <a:t>To embed meaningful change, the wider systems need to be activated to enable this eg nursing, midwifery and medical education</a:t>
          </a:r>
          <a:endParaRPr lang="en-US" sz="1600" kern="1200">
            <a:latin typeface="Avenir Book"/>
          </a:endParaRPr>
        </a:p>
      </dsp:txBody>
      <dsp:txXfrm>
        <a:off x="24489" y="4140010"/>
        <a:ext cx="9857566" cy="452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9F2A1-6B00-4147-A606-7E67064DF722}">
      <dsp:nvSpPr>
        <dsp:cNvPr id="0" name=""/>
        <dsp:cNvSpPr/>
      </dsp:nvSpPr>
      <dsp:spPr>
        <a:xfrm>
          <a:off x="1233" y="544210"/>
          <a:ext cx="4330968" cy="275016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9F8A09-1078-4AD2-BB13-10456D02B4D6}">
      <dsp:nvSpPr>
        <dsp:cNvPr id="0" name=""/>
        <dsp:cNvSpPr/>
      </dsp:nvSpPr>
      <dsp:spPr>
        <a:xfrm>
          <a:off x="482452" y="1001368"/>
          <a:ext cx="4330968" cy="275016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To understand the </a:t>
          </a:r>
          <a:r>
            <a:rPr lang="en-GB" sz="1800" b="1" kern="1200"/>
            <a:t>feasibility and acceptability </a:t>
          </a:r>
          <a:r>
            <a:rPr lang="en-GB" sz="1800" kern="1200"/>
            <a:t>of an anti-racism focused improvement approach to address ethnic inequalities in maternal and neonatal health. </a:t>
          </a:r>
          <a:endParaRPr lang="en-US" sz="1800" kern="1200"/>
        </a:p>
      </dsp:txBody>
      <dsp:txXfrm>
        <a:off x="563002" y="1081918"/>
        <a:ext cx="4169868" cy="2589065"/>
      </dsp:txXfrm>
    </dsp:sp>
    <dsp:sp modelId="{D6F1ABFF-A18F-4576-A885-5ED3A8904405}">
      <dsp:nvSpPr>
        <dsp:cNvPr id="0" name=""/>
        <dsp:cNvSpPr/>
      </dsp:nvSpPr>
      <dsp:spPr>
        <a:xfrm>
          <a:off x="5294640" y="544210"/>
          <a:ext cx="4330968" cy="275016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B705E19-C295-49F8-8F19-F00AE5169A8F}">
      <dsp:nvSpPr>
        <dsp:cNvPr id="0" name=""/>
        <dsp:cNvSpPr/>
      </dsp:nvSpPr>
      <dsp:spPr>
        <a:xfrm>
          <a:off x="5775859" y="1001368"/>
          <a:ext cx="4330968" cy="275016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To work with RHO and IHI teams to </a:t>
          </a:r>
          <a:r>
            <a:rPr lang="en-GB" sz="1800" b="1" kern="1200"/>
            <a:t>develop an evaluation protocol</a:t>
          </a:r>
          <a:r>
            <a:rPr lang="en-GB" sz="1800" kern="1200"/>
            <a:t> that enables them to understand contextual and implementation factors that affect the effectiveness and scalability of interventions developed through the anti-racism focused LAN approach, </a:t>
          </a:r>
          <a:r>
            <a:rPr lang="en-GB" sz="1800" b="1" kern="1200"/>
            <a:t>to inform subsequent phases </a:t>
          </a:r>
          <a:r>
            <a:rPr lang="en-GB" sz="1800" kern="1200"/>
            <a:t>of the programme. </a:t>
          </a:r>
          <a:endParaRPr lang="en-US" sz="1800" kern="1200"/>
        </a:p>
      </dsp:txBody>
      <dsp:txXfrm>
        <a:off x="5856409" y="1081918"/>
        <a:ext cx="4169868" cy="25890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5C7E4-734C-4B8E-A6F9-F3B85CC28982}">
      <dsp:nvSpPr>
        <dsp:cNvPr id="0" name=""/>
        <dsp:cNvSpPr/>
      </dsp:nvSpPr>
      <dsp:spPr>
        <a:xfrm>
          <a:off x="1763247" y="210525"/>
          <a:ext cx="1510523" cy="1362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0FE4B-123A-4C2B-AFC0-D00FE4C69A4A}">
      <dsp:nvSpPr>
        <dsp:cNvPr id="0" name=""/>
        <dsp:cNvSpPr/>
      </dsp:nvSpPr>
      <dsp:spPr>
        <a:xfrm>
          <a:off x="360618" y="1739605"/>
          <a:ext cx="4315781" cy="583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GB" sz="2300" b="0" i="0" kern="1200"/>
            <a:t>Comparative case study design</a:t>
          </a:r>
          <a:endParaRPr lang="en-US" sz="2300" kern="1200"/>
        </a:p>
      </dsp:txBody>
      <dsp:txXfrm>
        <a:off x="360618" y="1739605"/>
        <a:ext cx="4315781" cy="583914"/>
      </dsp:txXfrm>
    </dsp:sp>
    <dsp:sp modelId="{2372A990-BF3D-48B5-8183-3DD89461343F}">
      <dsp:nvSpPr>
        <dsp:cNvPr id="0" name=""/>
        <dsp:cNvSpPr/>
      </dsp:nvSpPr>
      <dsp:spPr>
        <a:xfrm>
          <a:off x="360618" y="2401014"/>
          <a:ext cx="4315781" cy="1684204"/>
        </a:xfrm>
        <a:prstGeom prst="rect">
          <a:avLst/>
        </a:prstGeom>
        <a:noFill/>
        <a:ln>
          <a:noFill/>
        </a:ln>
        <a:effectLst/>
      </dsp:spPr>
      <dsp:style>
        <a:lnRef idx="0">
          <a:scrgbClr r="0" g="0" b="0"/>
        </a:lnRef>
        <a:fillRef idx="0">
          <a:scrgbClr r="0" g="0" b="0"/>
        </a:fillRef>
        <a:effectRef idx="0">
          <a:scrgbClr r="0" g="0" b="0"/>
        </a:effectRef>
        <a:fontRef idx="minor"/>
      </dsp:style>
    </dsp:sp>
    <dsp:sp modelId="{B88BD7AE-AA13-486A-AFA4-85F45D0BD99C}">
      <dsp:nvSpPr>
        <dsp:cNvPr id="0" name=""/>
        <dsp:cNvSpPr/>
      </dsp:nvSpPr>
      <dsp:spPr>
        <a:xfrm>
          <a:off x="6834290" y="210525"/>
          <a:ext cx="1510523" cy="1362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7ECB45-1FDC-42E9-90F5-3632802830A9}">
      <dsp:nvSpPr>
        <dsp:cNvPr id="0" name=""/>
        <dsp:cNvSpPr/>
      </dsp:nvSpPr>
      <dsp:spPr>
        <a:xfrm>
          <a:off x="5102971" y="1715034"/>
          <a:ext cx="4315781" cy="583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GB" sz="2300" b="0" i="0" kern="1200"/>
            <a:t>Mixed methods: </a:t>
          </a:r>
          <a:endParaRPr lang="en-US" sz="2300" kern="1200"/>
        </a:p>
      </dsp:txBody>
      <dsp:txXfrm>
        <a:off x="5102971" y="1715034"/>
        <a:ext cx="4315781" cy="583914"/>
      </dsp:txXfrm>
    </dsp:sp>
    <dsp:sp modelId="{15AFB913-A9DC-4E0F-A020-25AA7961045A}">
      <dsp:nvSpPr>
        <dsp:cNvPr id="0" name=""/>
        <dsp:cNvSpPr/>
      </dsp:nvSpPr>
      <dsp:spPr>
        <a:xfrm>
          <a:off x="5102971" y="2334757"/>
          <a:ext cx="4315781" cy="1684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b="0" i="0" kern="1200"/>
            <a:t>Document analysis</a:t>
          </a:r>
          <a:endParaRPr lang="en-US" sz="1700" kern="1200"/>
        </a:p>
        <a:p>
          <a:pPr marL="0" lvl="0" indent="0" algn="ctr" defTabSz="755650">
            <a:lnSpc>
              <a:spcPct val="100000"/>
            </a:lnSpc>
            <a:spcBef>
              <a:spcPct val="0"/>
            </a:spcBef>
            <a:spcAft>
              <a:spcPct val="35000"/>
            </a:spcAft>
            <a:buNone/>
          </a:pPr>
          <a:r>
            <a:rPr lang="en-GB" sz="1700" b="0" i="0" kern="1200"/>
            <a:t>Observation</a:t>
          </a:r>
          <a:endParaRPr lang="en-US" sz="1700" kern="1200"/>
        </a:p>
        <a:p>
          <a:pPr marL="0" lvl="0" indent="0" algn="ctr" defTabSz="755650">
            <a:lnSpc>
              <a:spcPct val="100000"/>
            </a:lnSpc>
            <a:spcBef>
              <a:spcPct val="0"/>
            </a:spcBef>
            <a:spcAft>
              <a:spcPct val="35000"/>
            </a:spcAft>
            <a:buNone/>
          </a:pPr>
          <a:r>
            <a:rPr lang="en-GB" sz="1700" b="0" i="0" kern="1200"/>
            <a:t>Interviews and focus groups</a:t>
          </a:r>
        </a:p>
        <a:p>
          <a:pPr marL="0" lvl="0" indent="0" algn="ctr" defTabSz="755650">
            <a:lnSpc>
              <a:spcPct val="100000"/>
            </a:lnSpc>
            <a:spcBef>
              <a:spcPct val="0"/>
            </a:spcBef>
            <a:spcAft>
              <a:spcPct val="35000"/>
            </a:spcAft>
            <a:buNone/>
          </a:pPr>
          <a:r>
            <a:rPr lang="en-GB" sz="1700" b="0" i="0" kern="1200"/>
            <a:t>Survey</a:t>
          </a:r>
        </a:p>
        <a:p>
          <a:pPr marL="0" lvl="0" indent="0" algn="ctr" defTabSz="755650">
            <a:lnSpc>
              <a:spcPct val="100000"/>
            </a:lnSpc>
            <a:spcBef>
              <a:spcPct val="0"/>
            </a:spcBef>
            <a:spcAft>
              <a:spcPct val="35000"/>
            </a:spcAft>
            <a:buNone/>
          </a:pPr>
          <a:r>
            <a:rPr lang="en-GB" sz="1700" b="0" i="0" kern="1200"/>
            <a:t>Secondary analysis of quantitative and qualitative data collected by the QI projects </a:t>
          </a:r>
          <a:endParaRPr lang="en-US" sz="1700" kern="1200"/>
        </a:p>
        <a:p>
          <a:pPr marL="0" lvl="0" indent="0" algn="ctr" defTabSz="755650">
            <a:lnSpc>
              <a:spcPct val="100000"/>
            </a:lnSpc>
            <a:spcBef>
              <a:spcPct val="0"/>
            </a:spcBef>
            <a:spcAft>
              <a:spcPct val="35000"/>
            </a:spcAft>
            <a:buNone/>
          </a:pPr>
          <a:endParaRPr lang="en-GB" sz="1700" b="0" i="0" kern="1200"/>
        </a:p>
      </dsp:txBody>
      <dsp:txXfrm>
        <a:off x="5102971" y="2334757"/>
        <a:ext cx="4315781" cy="16842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37021-F3D3-4727-9110-1F50B30FFBC1}">
      <dsp:nvSpPr>
        <dsp:cNvPr id="0" name=""/>
        <dsp:cNvSpPr/>
      </dsp:nvSpPr>
      <dsp:spPr>
        <a:xfrm>
          <a:off x="48" y="180704"/>
          <a:ext cx="4637726" cy="83668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a:latin typeface="Avenir Book" panose="02000503020000020003"/>
              <a:ea typeface="Aptos" panose="020B0004020202020204" pitchFamily="34" charset="0"/>
              <a:cs typeface="Tahoma" panose="020B0604030504040204" pitchFamily="34" charset="0"/>
            </a:rPr>
            <a:t>Model for Understanding Success in Quality (MUSIQ) framework</a:t>
          </a:r>
          <a:endParaRPr lang="en-GB" sz="2400" kern="1200"/>
        </a:p>
      </dsp:txBody>
      <dsp:txXfrm>
        <a:off x="48" y="180704"/>
        <a:ext cx="4637726" cy="836686"/>
      </dsp:txXfrm>
    </dsp:sp>
    <dsp:sp modelId="{AD6534CC-4BCE-47B0-BF81-45521CA1829E}">
      <dsp:nvSpPr>
        <dsp:cNvPr id="0" name=""/>
        <dsp:cNvSpPr/>
      </dsp:nvSpPr>
      <dsp:spPr>
        <a:xfrm>
          <a:off x="48" y="1017390"/>
          <a:ext cx="4637726" cy="36563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Avenir Book" panose="02000503020000020003"/>
              <a:cs typeface="Tahoma" panose="020B0604030504040204" pitchFamily="34" charset="0"/>
            </a:rPr>
            <a:t>Created to understand and optimise the contextual factors that affect the success of quality improvement projects in healthcare</a:t>
          </a:r>
        </a:p>
        <a:p>
          <a:pPr marL="228600" lvl="1" indent="-228600" algn="l" defTabSz="1066800">
            <a:lnSpc>
              <a:spcPct val="90000"/>
            </a:lnSpc>
            <a:spcBef>
              <a:spcPct val="0"/>
            </a:spcBef>
            <a:spcAft>
              <a:spcPct val="15000"/>
            </a:spcAft>
            <a:buChar char="•"/>
          </a:pPr>
          <a:endParaRPr lang="en-GB" sz="2400" kern="1200">
            <a:latin typeface="Avenir Book" panose="02000503020000020003"/>
            <a:cs typeface="Tahoma" panose="020B0604030504040204" pitchFamily="34" charset="0"/>
          </a:endParaRPr>
        </a:p>
        <a:p>
          <a:pPr marL="228600" lvl="1" indent="-228600" algn="l" defTabSz="1066800">
            <a:lnSpc>
              <a:spcPct val="90000"/>
            </a:lnSpc>
            <a:spcBef>
              <a:spcPct val="0"/>
            </a:spcBef>
            <a:spcAft>
              <a:spcPct val="15000"/>
            </a:spcAft>
            <a:buChar char="•"/>
          </a:pPr>
          <a:r>
            <a:rPr lang="en-GB" sz="2400" kern="1200">
              <a:latin typeface="Avenir Book" panose="02000503020000020003"/>
              <a:cs typeface="Tahoma" panose="020B0604030504040204" pitchFamily="34" charset="0"/>
            </a:rPr>
            <a:t>There is an associated data collection tool (or questionnaire)</a:t>
          </a:r>
        </a:p>
        <a:p>
          <a:pPr marL="457200" lvl="2" indent="-228600" algn="l" defTabSz="1066800">
            <a:lnSpc>
              <a:spcPct val="90000"/>
            </a:lnSpc>
            <a:spcBef>
              <a:spcPct val="0"/>
            </a:spcBef>
            <a:spcAft>
              <a:spcPct val="15000"/>
            </a:spcAft>
            <a:buChar char="•"/>
          </a:pPr>
          <a:endParaRPr lang="en-GB" sz="2400" kern="1200">
            <a:latin typeface="Avenir Book" panose="02000503020000020003"/>
            <a:cs typeface="Tahoma" panose="020B0604030504040204" pitchFamily="34" charset="0"/>
          </a:endParaRPr>
        </a:p>
      </dsp:txBody>
      <dsp:txXfrm>
        <a:off x="48" y="1017390"/>
        <a:ext cx="4637726" cy="3656339"/>
      </dsp:txXfrm>
    </dsp:sp>
    <dsp:sp modelId="{8DE67F21-7FF9-4649-BDEE-EF03D0BEAA48}">
      <dsp:nvSpPr>
        <dsp:cNvPr id="0" name=""/>
        <dsp:cNvSpPr/>
      </dsp:nvSpPr>
      <dsp:spPr>
        <a:xfrm>
          <a:off x="5287056" y="180704"/>
          <a:ext cx="4637726" cy="83668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a:latin typeface="Avenir Book" panose="02000503020000020003"/>
              <a:cs typeface="Tahoma" panose="020B0604030504040204" pitchFamily="34" charset="0"/>
            </a:rPr>
            <a:t>MUSIQ2 is a refinement of MUSIQ v1</a:t>
          </a:r>
        </a:p>
      </dsp:txBody>
      <dsp:txXfrm>
        <a:off x="5287056" y="180704"/>
        <a:ext cx="4637726" cy="836686"/>
      </dsp:txXfrm>
    </dsp:sp>
    <dsp:sp modelId="{441D0FFF-5AE1-4669-8B24-191984855F79}">
      <dsp:nvSpPr>
        <dsp:cNvPr id="0" name=""/>
        <dsp:cNvSpPr/>
      </dsp:nvSpPr>
      <dsp:spPr>
        <a:xfrm>
          <a:off x="5287056" y="1017390"/>
          <a:ext cx="4637726" cy="365633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Avenir Book" panose="02000503020000020003"/>
              <a:cs typeface="Tahoma" panose="020B0604030504040204" pitchFamily="34" charset="0"/>
            </a:rPr>
            <a:t>Developed and tested in a US maternity hospital setting and across in UK hospitals</a:t>
          </a:r>
        </a:p>
        <a:p>
          <a:pPr marL="228600" lvl="1" indent="-228600" algn="l" defTabSz="1066800">
            <a:lnSpc>
              <a:spcPct val="90000"/>
            </a:lnSpc>
            <a:spcBef>
              <a:spcPct val="0"/>
            </a:spcBef>
            <a:spcAft>
              <a:spcPct val="15000"/>
            </a:spcAft>
            <a:buChar char="•"/>
          </a:pPr>
          <a:r>
            <a:rPr lang="en-GB" sz="2400" kern="1200">
              <a:latin typeface="Avenir Book" panose="02000503020000020003"/>
              <a:cs typeface="Tahoma" panose="020B0604030504040204" pitchFamily="34" charset="0"/>
            </a:rPr>
            <a:t>Identifies 34 contextual factors under 5 domains:</a:t>
          </a:r>
        </a:p>
        <a:p>
          <a:pPr marL="457200" lvl="2" indent="-228600" algn="l" defTabSz="1066800">
            <a:lnSpc>
              <a:spcPct val="90000"/>
            </a:lnSpc>
            <a:spcBef>
              <a:spcPct val="0"/>
            </a:spcBef>
            <a:spcAft>
              <a:spcPct val="15000"/>
            </a:spcAft>
            <a:buChar char="•"/>
          </a:pPr>
          <a:r>
            <a:rPr lang="fr-FR" sz="2400" kern="1200">
              <a:latin typeface="Avenir Book" panose="02000503020000020003"/>
              <a:cs typeface="Tahoma" panose="020B0604030504040204" pitchFamily="34" charset="0"/>
            </a:rPr>
            <a:t>External environment</a:t>
          </a:r>
        </a:p>
        <a:p>
          <a:pPr marL="457200" lvl="2" indent="-228600" algn="l" defTabSz="1066800">
            <a:lnSpc>
              <a:spcPct val="90000"/>
            </a:lnSpc>
            <a:spcBef>
              <a:spcPct val="0"/>
            </a:spcBef>
            <a:spcAft>
              <a:spcPct val="15000"/>
            </a:spcAft>
            <a:buChar char="•"/>
          </a:pPr>
          <a:r>
            <a:rPr lang="fr-FR" sz="2400" kern="1200">
              <a:latin typeface="Avenir Book" panose="02000503020000020003"/>
              <a:cs typeface="Tahoma" panose="020B0604030504040204" pitchFamily="34" charset="0"/>
            </a:rPr>
            <a:t>Organisation</a:t>
          </a:r>
        </a:p>
        <a:p>
          <a:pPr marL="457200" lvl="2" indent="-228600" algn="l" defTabSz="1066800">
            <a:lnSpc>
              <a:spcPct val="90000"/>
            </a:lnSpc>
            <a:spcBef>
              <a:spcPct val="0"/>
            </a:spcBef>
            <a:spcAft>
              <a:spcPct val="15000"/>
            </a:spcAft>
            <a:buChar char="•"/>
          </a:pPr>
          <a:r>
            <a:rPr lang="fr-FR" sz="2400" kern="1200">
              <a:latin typeface="Avenir Book" panose="02000503020000020003"/>
              <a:cs typeface="Tahoma" panose="020B0604030504040204" pitchFamily="34" charset="0"/>
            </a:rPr>
            <a:t>Infrastructure</a:t>
          </a:r>
        </a:p>
        <a:p>
          <a:pPr marL="457200" lvl="2" indent="-228600" algn="l" defTabSz="1066800">
            <a:lnSpc>
              <a:spcPct val="90000"/>
            </a:lnSpc>
            <a:spcBef>
              <a:spcPct val="0"/>
            </a:spcBef>
            <a:spcAft>
              <a:spcPct val="15000"/>
            </a:spcAft>
            <a:buChar char="•"/>
          </a:pPr>
          <a:r>
            <a:rPr lang="fr-FR" sz="2400" kern="1200">
              <a:latin typeface="Avenir Book" panose="02000503020000020003"/>
              <a:cs typeface="Tahoma" panose="020B0604030504040204" pitchFamily="34" charset="0"/>
            </a:rPr>
            <a:t>Microsystem </a:t>
          </a:r>
        </a:p>
        <a:p>
          <a:pPr marL="457200" lvl="2" indent="-228600" algn="l" defTabSz="1066800">
            <a:lnSpc>
              <a:spcPct val="90000"/>
            </a:lnSpc>
            <a:spcBef>
              <a:spcPct val="0"/>
            </a:spcBef>
            <a:spcAft>
              <a:spcPct val="15000"/>
            </a:spcAft>
            <a:buChar char="•"/>
          </a:pPr>
          <a:r>
            <a:rPr lang="fr-FR" sz="2400" kern="1200">
              <a:latin typeface="Avenir Book" panose="02000503020000020003"/>
              <a:cs typeface="Tahoma" panose="020B0604030504040204" pitchFamily="34" charset="0"/>
            </a:rPr>
            <a:t>QI and Implementation team</a:t>
          </a:r>
          <a:endParaRPr lang="en-GB" sz="2400" kern="1200">
            <a:latin typeface="Avenir Book" panose="02000503020000020003"/>
            <a:cs typeface="Tahoma" panose="020B0604030504040204" pitchFamily="34" charset="0"/>
          </a:endParaRPr>
        </a:p>
      </dsp:txBody>
      <dsp:txXfrm>
        <a:off x="5287056" y="1017390"/>
        <a:ext cx="4637726" cy="36563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9BD78-3802-4813-9A9F-D4A245EAD3D4}">
      <dsp:nvSpPr>
        <dsp:cNvPr id="0" name=""/>
        <dsp:cNvSpPr/>
      </dsp:nvSpPr>
      <dsp:spPr>
        <a:xfrm>
          <a:off x="0" y="0"/>
          <a:ext cx="6837861" cy="155774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MUSIQ did not include a focus on anti-racism</a:t>
          </a:r>
        </a:p>
      </dsp:txBody>
      <dsp:txXfrm>
        <a:off x="45625" y="45625"/>
        <a:ext cx="5156932" cy="1466495"/>
      </dsp:txXfrm>
    </dsp:sp>
    <dsp:sp modelId="{7852023D-C875-44F7-8557-FB0C680A8B87}">
      <dsp:nvSpPr>
        <dsp:cNvPr id="0" name=""/>
        <dsp:cNvSpPr/>
      </dsp:nvSpPr>
      <dsp:spPr>
        <a:xfrm>
          <a:off x="603340" y="1817369"/>
          <a:ext cx="6837861" cy="155774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We opted to adapt MUSIQ2 </a:t>
          </a:r>
          <a:r>
            <a:rPr lang="en-US" sz="1900" kern="1200" dirty="0">
              <a:latin typeface="Avenir Next LT Pro"/>
            </a:rPr>
            <a:t>incorporating the RHOs 7 anti-racism principles</a:t>
          </a:r>
          <a:endParaRPr lang="en-US" sz="1900" kern="1200" dirty="0"/>
        </a:p>
      </dsp:txBody>
      <dsp:txXfrm>
        <a:off x="648965" y="1862994"/>
        <a:ext cx="5130736" cy="1466495"/>
      </dsp:txXfrm>
    </dsp:sp>
    <dsp:sp modelId="{899E8707-204D-487C-86B7-6C527FF77E19}">
      <dsp:nvSpPr>
        <dsp:cNvPr id="0" name=""/>
        <dsp:cNvSpPr/>
      </dsp:nvSpPr>
      <dsp:spPr>
        <a:xfrm>
          <a:off x="1206681" y="3634738"/>
          <a:ext cx="6837861" cy="1557745"/>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 series of workshops and consultations, involving people from racially minoritised communities, people with relevant lived experience, and experts in improvement science</a:t>
          </a:r>
        </a:p>
      </dsp:txBody>
      <dsp:txXfrm>
        <a:off x="1252306" y="3680363"/>
        <a:ext cx="5130736" cy="1466495"/>
      </dsp:txXfrm>
    </dsp:sp>
    <dsp:sp modelId="{C064FDA7-642D-4EEE-831C-25A908D2FAA6}">
      <dsp:nvSpPr>
        <dsp:cNvPr id="0" name=""/>
        <dsp:cNvSpPr/>
      </dsp:nvSpPr>
      <dsp:spPr>
        <a:xfrm>
          <a:off x="5825327" y="1181290"/>
          <a:ext cx="1012534" cy="101253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53147" y="1181290"/>
        <a:ext cx="556894" cy="761932"/>
      </dsp:txXfrm>
    </dsp:sp>
    <dsp:sp modelId="{023AE56C-FB70-46C9-AF0C-857D9485775E}">
      <dsp:nvSpPr>
        <dsp:cNvPr id="0" name=""/>
        <dsp:cNvSpPr/>
      </dsp:nvSpPr>
      <dsp:spPr>
        <a:xfrm>
          <a:off x="6428667" y="2988274"/>
          <a:ext cx="1012534" cy="101253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56487" y="2988274"/>
        <a:ext cx="556894" cy="7619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76C1-D8D8-420D-9398-6E39AC2B4F92}">
      <dsp:nvSpPr>
        <dsp:cNvPr id="0" name=""/>
        <dsp:cNvSpPr/>
      </dsp:nvSpPr>
      <dsp:spPr>
        <a:xfrm rot="10800000">
          <a:off x="2175236" y="1989"/>
          <a:ext cx="7515002" cy="1129441"/>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8052" tIns="68580" rIns="128016" bIns="68580" numCol="1" spcCol="1270" anchor="t" anchorCtr="0">
          <a:noAutofit/>
        </a:bodyPr>
        <a:lstStyle/>
        <a:p>
          <a:pPr marL="0" lvl="0" indent="0" algn="l" defTabSz="800100">
            <a:lnSpc>
              <a:spcPct val="90000"/>
            </a:lnSpc>
            <a:spcBef>
              <a:spcPct val="0"/>
            </a:spcBef>
            <a:spcAft>
              <a:spcPct val="35000"/>
            </a:spcAft>
            <a:buNone/>
          </a:pPr>
          <a:endParaRPr lang="en-US" sz="1800" kern="1200"/>
        </a:p>
        <a:p>
          <a:pPr marL="114300" lvl="1" indent="-114300" algn="l" defTabSz="622300" rtl="0">
            <a:lnSpc>
              <a:spcPct val="90000"/>
            </a:lnSpc>
            <a:spcBef>
              <a:spcPct val="0"/>
            </a:spcBef>
            <a:spcAft>
              <a:spcPct val="15000"/>
            </a:spcAft>
            <a:buChar char="•"/>
          </a:pPr>
          <a:r>
            <a:rPr lang="en-US" sz="1400" kern="1200" dirty="0">
              <a:latin typeface="Avenir Next LT Pro"/>
            </a:rPr>
            <a:t>Teams attending a LAN Learning Event used MUSIQ-AR to score their projects allowing us to gather information about contextual factors and test the tool</a:t>
          </a:r>
          <a:endParaRPr lang="en-US" sz="1400" kern="1200" dirty="0"/>
        </a:p>
      </dsp:txBody>
      <dsp:txXfrm rot="10800000">
        <a:off x="2457596" y="1989"/>
        <a:ext cx="7232642" cy="1129441"/>
      </dsp:txXfrm>
    </dsp:sp>
    <dsp:sp modelId="{0578139E-8862-492B-87C3-BE686DCFCFBB}">
      <dsp:nvSpPr>
        <dsp:cNvPr id="0" name=""/>
        <dsp:cNvSpPr/>
      </dsp:nvSpPr>
      <dsp:spPr>
        <a:xfrm>
          <a:off x="1394104" y="0"/>
          <a:ext cx="1129441" cy="11294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217631F-BFA2-4AF1-91F6-0D83A59F0085}">
      <dsp:nvSpPr>
        <dsp:cNvPr id="0" name=""/>
        <dsp:cNvSpPr/>
      </dsp:nvSpPr>
      <dsp:spPr>
        <a:xfrm rot="10800000">
          <a:off x="2175236" y="1468577"/>
          <a:ext cx="7515002" cy="1129441"/>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8052" tIns="68580" rIns="128016" bIns="68580" numCol="1" spcCol="1270" anchor="t" anchorCtr="0">
          <a:noAutofit/>
        </a:bodyPr>
        <a:lstStyle/>
        <a:p>
          <a:pPr marL="0" lvl="0" indent="0" algn="l" defTabSz="800100">
            <a:lnSpc>
              <a:spcPct val="90000"/>
            </a:lnSpc>
            <a:spcBef>
              <a:spcPct val="0"/>
            </a:spcBef>
            <a:spcAft>
              <a:spcPct val="35000"/>
            </a:spcAft>
            <a:buNone/>
          </a:pPr>
          <a:endParaRPr lang="en-US" sz="1800" kern="1200"/>
        </a:p>
        <a:p>
          <a:pPr marL="114300" lvl="1" indent="-114300" algn="l" defTabSz="622300" rtl="0">
            <a:lnSpc>
              <a:spcPct val="90000"/>
            </a:lnSpc>
            <a:spcBef>
              <a:spcPct val="0"/>
            </a:spcBef>
            <a:spcAft>
              <a:spcPct val="15000"/>
            </a:spcAft>
            <a:buChar char="•"/>
          </a:pPr>
          <a:r>
            <a:rPr lang="en-US" sz="1400" kern="1200">
              <a:latin typeface="Avenir Next LT Pro"/>
            </a:rPr>
            <a:t>Inform data collection materials for the ongoing evaluation</a:t>
          </a:r>
          <a:endParaRPr lang="en-US" sz="1400" kern="1200"/>
        </a:p>
        <a:p>
          <a:pPr marL="114300" lvl="1" indent="-114300" algn="l" defTabSz="622300" rtl="0">
            <a:lnSpc>
              <a:spcPct val="90000"/>
            </a:lnSpc>
            <a:spcBef>
              <a:spcPct val="0"/>
            </a:spcBef>
            <a:spcAft>
              <a:spcPct val="15000"/>
            </a:spcAft>
            <a:buChar char="•"/>
          </a:pPr>
          <a:r>
            <a:rPr lang="en-US" sz="1400" kern="1200">
              <a:latin typeface="Avenir Next LT Pro"/>
            </a:rPr>
            <a:t>An analytical framework for the case study data</a:t>
          </a:r>
          <a:endParaRPr lang="en-US" sz="1400" kern="1200"/>
        </a:p>
      </dsp:txBody>
      <dsp:txXfrm rot="10800000">
        <a:off x="2457596" y="1468577"/>
        <a:ext cx="7232642" cy="1129441"/>
      </dsp:txXfrm>
    </dsp:sp>
    <dsp:sp modelId="{3D93CF6D-06E0-4AD6-AC73-8A2CE6DE43CA}">
      <dsp:nvSpPr>
        <dsp:cNvPr id="0" name=""/>
        <dsp:cNvSpPr/>
      </dsp:nvSpPr>
      <dsp:spPr>
        <a:xfrm>
          <a:off x="1359927" y="1434400"/>
          <a:ext cx="1129441" cy="11294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C89CE09-D287-437A-BEA5-9192C5DC205A}">
      <dsp:nvSpPr>
        <dsp:cNvPr id="0" name=""/>
        <dsp:cNvSpPr/>
      </dsp:nvSpPr>
      <dsp:spPr>
        <a:xfrm rot="10800000">
          <a:off x="2175236" y="2935164"/>
          <a:ext cx="7515002" cy="1129441"/>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8052" tIns="68580" rIns="128016" bIns="68580" numCol="1" spcCol="1270" anchor="t" anchorCtr="0">
          <a:noAutofit/>
        </a:bodyPr>
        <a:lstStyle/>
        <a:p>
          <a:pPr marL="0" lvl="0" indent="0" algn="l" defTabSz="800100">
            <a:lnSpc>
              <a:spcPct val="90000"/>
            </a:lnSpc>
            <a:spcBef>
              <a:spcPct val="0"/>
            </a:spcBef>
            <a:spcAft>
              <a:spcPct val="35000"/>
            </a:spcAft>
            <a:buNone/>
          </a:pPr>
          <a:endParaRPr lang="en-US" sz="1800" kern="1200"/>
        </a:p>
        <a:p>
          <a:pPr marL="114300" lvl="1" indent="-114300" algn="l" defTabSz="622300" rtl="0">
            <a:lnSpc>
              <a:spcPct val="90000"/>
            </a:lnSpc>
            <a:spcBef>
              <a:spcPct val="0"/>
            </a:spcBef>
            <a:spcAft>
              <a:spcPct val="15000"/>
            </a:spcAft>
            <a:buChar char="•"/>
          </a:pPr>
          <a:r>
            <a:rPr lang="en-US" sz="1400" kern="1200">
              <a:latin typeface="Avenir Next LT Pro"/>
            </a:rPr>
            <a:t>A core component of the protocol for evaluating scale and spread</a:t>
          </a:r>
          <a:endParaRPr lang="en-US" sz="1400" kern="1200"/>
        </a:p>
      </dsp:txBody>
      <dsp:txXfrm rot="10800000">
        <a:off x="2457596" y="2935164"/>
        <a:ext cx="7232642" cy="1129441"/>
      </dsp:txXfrm>
    </dsp:sp>
    <dsp:sp modelId="{B8DA81F3-194D-411C-B11C-37AE6FF4020E}">
      <dsp:nvSpPr>
        <dsp:cNvPr id="0" name=""/>
        <dsp:cNvSpPr/>
      </dsp:nvSpPr>
      <dsp:spPr>
        <a:xfrm>
          <a:off x="1394104" y="2878218"/>
          <a:ext cx="1129441" cy="11294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A83264B-281D-4206-A061-8EA2C1DAAA12}">
      <dsp:nvSpPr>
        <dsp:cNvPr id="0" name=""/>
        <dsp:cNvSpPr/>
      </dsp:nvSpPr>
      <dsp:spPr>
        <a:xfrm rot="10800000">
          <a:off x="2175236" y="4401752"/>
          <a:ext cx="7515002" cy="1129441"/>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8052" tIns="68580" rIns="128016" bIns="68580" numCol="1" spcCol="1270" anchor="t" anchorCtr="0">
          <a:noAutofit/>
        </a:bodyPr>
        <a:lstStyle/>
        <a:p>
          <a:pPr marL="0" lvl="0" indent="0" algn="l" defTabSz="800100">
            <a:lnSpc>
              <a:spcPct val="90000"/>
            </a:lnSpc>
            <a:spcBef>
              <a:spcPct val="0"/>
            </a:spcBef>
            <a:spcAft>
              <a:spcPct val="35000"/>
            </a:spcAft>
            <a:buNone/>
          </a:pPr>
          <a:endParaRPr lang="en-US" sz="1800" kern="1200"/>
        </a:p>
        <a:p>
          <a:pPr marL="114300" lvl="1" indent="-114300" algn="l" defTabSz="622300" rtl="0">
            <a:lnSpc>
              <a:spcPct val="90000"/>
            </a:lnSpc>
            <a:spcBef>
              <a:spcPct val="0"/>
            </a:spcBef>
            <a:spcAft>
              <a:spcPct val="15000"/>
            </a:spcAft>
            <a:buChar char="•"/>
          </a:pPr>
          <a:r>
            <a:rPr lang="en-GB" sz="1400" kern="1200">
              <a:latin typeface="Avenir Next LT Pro"/>
            </a:rPr>
            <a:t>A tool for any team working on an anti-racism focussed QI project, helping to maximise enablers and mitigate barriers</a:t>
          </a:r>
        </a:p>
      </dsp:txBody>
      <dsp:txXfrm rot="10800000">
        <a:off x="2457596" y="4401752"/>
        <a:ext cx="7232642" cy="1129441"/>
      </dsp:txXfrm>
    </dsp:sp>
    <dsp:sp modelId="{A34B2620-35E8-42C0-8C4D-63D3B5703462}">
      <dsp:nvSpPr>
        <dsp:cNvPr id="0" name=""/>
        <dsp:cNvSpPr/>
      </dsp:nvSpPr>
      <dsp:spPr>
        <a:xfrm>
          <a:off x="1428269" y="4401752"/>
          <a:ext cx="1129441" cy="11294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BD83D-BDCA-4E94-9655-053E9C6BE08E}">
      <dsp:nvSpPr>
        <dsp:cNvPr id="0" name=""/>
        <dsp:cNvSpPr/>
      </dsp:nvSpPr>
      <dsp:spPr>
        <a:xfrm>
          <a:off x="4595" y="0"/>
          <a:ext cx="4698435" cy="18666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t>Keep the tool as simple as possible to reduce the burden on people using it as much as possible</a:t>
          </a:r>
        </a:p>
      </dsp:txBody>
      <dsp:txXfrm>
        <a:off x="59267" y="54672"/>
        <a:ext cx="4589091" cy="175731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DAD663FE-B453-AA42-9473-5E81ABCA40CA}" type="datetimeFigureOut">
              <a:rPr lang="en-US" smtClean="0"/>
              <a:pPr/>
              <a:t>5/28/2025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74D48E8B-C6DA-F849-8A1D-1A30B54AB116}" type="slidenum">
              <a:rPr lang="en-US" smtClean="0"/>
              <a:pPr/>
              <a:t>‹nr.›</a:t>
            </a:fld>
            <a:endParaRPr lang="en-US"/>
          </a:p>
        </p:txBody>
      </p:sp>
    </p:spTree>
    <p:extLst>
      <p:ext uri="{BB962C8B-B14F-4D97-AF65-F5344CB8AC3E}">
        <p14:creationId xmlns:p14="http://schemas.microsoft.com/office/powerpoint/2010/main" val="124145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panose="02000503020000020003" pitchFamily="2" charset="0"/>
        <a:ea typeface="+mn-ea"/>
        <a:cs typeface="+mn-cs"/>
      </a:defRPr>
    </a:lvl1pPr>
    <a:lvl2pPr marL="457200" algn="l" defTabSz="914400" rtl="0" eaLnBrk="1" latinLnBrk="0" hangingPunct="1">
      <a:defRPr sz="1200" b="0" i="0" kern="1200">
        <a:solidFill>
          <a:schemeClr val="tx1"/>
        </a:solidFill>
        <a:latin typeface="Avenir Book" panose="02000503020000020003" pitchFamily="2" charset="0"/>
        <a:ea typeface="+mn-ea"/>
        <a:cs typeface="+mn-cs"/>
      </a:defRPr>
    </a:lvl2pPr>
    <a:lvl3pPr marL="914400" algn="l" defTabSz="914400" rtl="0" eaLnBrk="1" latinLnBrk="0" hangingPunct="1">
      <a:defRPr sz="1200" b="0" i="0" kern="1200">
        <a:solidFill>
          <a:schemeClr val="tx1"/>
        </a:solidFill>
        <a:latin typeface="Avenir Book" panose="02000503020000020003" pitchFamily="2" charset="0"/>
        <a:ea typeface="+mn-ea"/>
        <a:cs typeface="+mn-cs"/>
      </a:defRPr>
    </a:lvl3pPr>
    <a:lvl4pPr marL="1371600" algn="l" defTabSz="914400" rtl="0" eaLnBrk="1" latinLnBrk="0" hangingPunct="1">
      <a:defRPr sz="1200" b="0" i="0" kern="1200">
        <a:solidFill>
          <a:schemeClr val="tx1"/>
        </a:solidFill>
        <a:latin typeface="Avenir Book" panose="02000503020000020003" pitchFamily="2" charset="0"/>
        <a:ea typeface="+mn-ea"/>
        <a:cs typeface="+mn-cs"/>
      </a:defRPr>
    </a:lvl4pPr>
    <a:lvl5pPr marL="1828800" algn="l" defTabSz="914400" rtl="0" eaLnBrk="1" latinLnBrk="0" hangingPunct="1">
      <a:defRPr sz="1200" b="0" i="0" kern="1200">
        <a:solidFill>
          <a:schemeClr val="tx1"/>
        </a:solidFill>
        <a:latin typeface="Avenir Book" panose="0200050302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48E8B-C6DA-F849-8A1D-1A30B54AB116}"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11874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Commissioned by NHS RHO in 2022</a:t>
            </a:r>
          </a:p>
          <a:p>
            <a:pPr marL="285750" indent="-285750">
              <a:buFont typeface="Arial" panose="020B0604020202020204" pitchFamily="34" charset="0"/>
              <a:buChar char="•"/>
            </a:pPr>
            <a:r>
              <a:rPr lang="en-US"/>
              <a:t>Aim: to map existing policy interventions designed to tackle ethnic health inequalities in England</a:t>
            </a:r>
          </a:p>
          <a:p>
            <a:endParaRPr lang="en-GB"/>
          </a:p>
        </p:txBody>
      </p:sp>
      <p:sp>
        <p:nvSpPr>
          <p:cNvPr id="4" name="Slide Number Placeholder 3"/>
          <p:cNvSpPr>
            <a:spLocks noGrp="1"/>
          </p:cNvSpPr>
          <p:nvPr>
            <p:ph type="sldNum" sz="quarter" idx="5"/>
          </p:nvPr>
        </p:nvSpPr>
        <p:spPr/>
        <p:txBody>
          <a:bodyPr/>
          <a:lstStyle/>
          <a:p>
            <a:fld id="{88590A4A-2814-407F-A0BE-4EDBADFB623E}" type="slidenum">
              <a:rPr lang="en-GB" smtClean="0"/>
              <a:t>6</a:t>
            </a:fld>
            <a:endParaRPr lang="en-GB"/>
          </a:p>
        </p:txBody>
      </p:sp>
    </p:spTree>
    <p:extLst>
      <p:ext uri="{BB962C8B-B14F-4D97-AF65-F5344CB8AC3E}">
        <p14:creationId xmlns:p14="http://schemas.microsoft.com/office/powerpoint/2010/main" val="120417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Minara</a:t>
            </a:r>
          </a:p>
        </p:txBody>
      </p:sp>
      <p:sp>
        <p:nvSpPr>
          <p:cNvPr id="4" name="Slide Number Placeholder 3"/>
          <p:cNvSpPr>
            <a:spLocks noGrp="1"/>
          </p:cNvSpPr>
          <p:nvPr>
            <p:ph type="sldNum" sz="quarter" idx="5"/>
          </p:nvPr>
        </p:nvSpPr>
        <p:spPr/>
        <p:txBody>
          <a:bodyPr/>
          <a:lstStyle/>
          <a:p>
            <a:fld id="{5A528131-274E-4ABE-A762-8EF92A9FB1FA}" type="slidenum">
              <a:rPr lang="en-GB" smtClean="0"/>
              <a:t>13</a:t>
            </a:fld>
            <a:endParaRPr lang="en-GB"/>
          </a:p>
        </p:txBody>
      </p:sp>
    </p:spTree>
    <p:extLst>
      <p:ext uri="{BB962C8B-B14F-4D97-AF65-F5344CB8AC3E}">
        <p14:creationId xmlns:p14="http://schemas.microsoft.com/office/powerpoint/2010/main" val="252083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2ADC1-4C74-48BB-A9B5-B22668281F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774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Who should be involved in review? </a:t>
            </a:r>
          </a:p>
          <a:p>
            <a:endParaRPr lang="en-GB"/>
          </a:p>
        </p:txBody>
      </p:sp>
      <p:sp>
        <p:nvSpPr>
          <p:cNvPr id="4" name="Slide Number Placeholder 3"/>
          <p:cNvSpPr>
            <a:spLocks noGrp="1"/>
          </p:cNvSpPr>
          <p:nvPr>
            <p:ph type="sldNum" sz="quarter" idx="5"/>
          </p:nvPr>
        </p:nvSpPr>
        <p:spPr/>
        <p:txBody>
          <a:bodyPr/>
          <a:lstStyle/>
          <a:p>
            <a:fld id="{74D48E8B-C6DA-F849-8A1D-1A30B54AB116}" type="slidenum">
              <a:rPr lang="en-US" smtClean="0"/>
              <a:pPr/>
              <a:t>31</a:t>
            </a:fld>
            <a:endParaRPr lang="en-US"/>
          </a:p>
        </p:txBody>
      </p:sp>
    </p:spTree>
    <p:extLst>
      <p:ext uri="{BB962C8B-B14F-4D97-AF65-F5344CB8AC3E}">
        <p14:creationId xmlns:p14="http://schemas.microsoft.com/office/powerpoint/2010/main" val="311025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started out by taking a very comprehensive approach, looking at how the 7 anti-racist principles might be incorporated within, or added to, all 34 contextual factors. Multiple principles seemed relevant to many of the factors. Our framework could very quickly become unwieldy and impractical. </a:t>
            </a:r>
          </a:p>
        </p:txBody>
      </p:sp>
      <p:sp>
        <p:nvSpPr>
          <p:cNvPr id="4" name="Slide Number Placeholder 3"/>
          <p:cNvSpPr>
            <a:spLocks noGrp="1"/>
          </p:cNvSpPr>
          <p:nvPr>
            <p:ph type="sldNum" sz="quarter" idx="5"/>
          </p:nvPr>
        </p:nvSpPr>
        <p:spPr/>
        <p:txBody>
          <a:bodyPr/>
          <a:lstStyle/>
          <a:p>
            <a:fld id="{9D66D7BD-EE64-4289-897E-435FC1F5381C}" type="slidenum">
              <a:rPr lang="en-GB" smtClean="0"/>
              <a:t>37</a:t>
            </a:fld>
            <a:endParaRPr lang="en-GB"/>
          </a:p>
        </p:txBody>
      </p:sp>
    </p:spTree>
    <p:extLst>
      <p:ext uri="{BB962C8B-B14F-4D97-AF65-F5344CB8AC3E}">
        <p14:creationId xmlns:p14="http://schemas.microsoft.com/office/powerpoint/2010/main" val="370852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007A2"/>
                </a:solidFill>
                <a:effectLst/>
                <a:latin typeface="-apple-system"/>
              </a:rPr>
              <a:t>In research, a </a:t>
            </a:r>
            <a:r>
              <a:rPr lang="en-GB" b="1" i="0">
                <a:solidFill>
                  <a:srgbClr val="4007A2"/>
                </a:solidFill>
                <a:effectLst/>
                <a:latin typeface="-apple-system"/>
              </a:rPr>
              <a:t>domain refers to a specific field of study or knowledge</a:t>
            </a:r>
            <a:endParaRPr lang="en-GB"/>
          </a:p>
        </p:txBody>
      </p:sp>
      <p:sp>
        <p:nvSpPr>
          <p:cNvPr id="4" name="Slide Number Placeholder 3"/>
          <p:cNvSpPr>
            <a:spLocks noGrp="1"/>
          </p:cNvSpPr>
          <p:nvPr>
            <p:ph type="sldNum" sz="quarter" idx="5"/>
          </p:nvPr>
        </p:nvSpPr>
        <p:spPr/>
        <p:txBody>
          <a:bodyPr/>
          <a:lstStyle/>
          <a:p>
            <a:fld id="{9D66D7BD-EE64-4289-897E-435FC1F5381C}" type="slidenum">
              <a:rPr lang="en-GB" smtClean="0"/>
              <a:t>38</a:t>
            </a:fld>
            <a:endParaRPr lang="en-GB"/>
          </a:p>
        </p:txBody>
      </p:sp>
    </p:spTree>
    <p:extLst>
      <p:ext uri="{BB962C8B-B14F-4D97-AF65-F5344CB8AC3E}">
        <p14:creationId xmlns:p14="http://schemas.microsoft.com/office/powerpoint/2010/main" val="55296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info guide the audience’s thinking and engagement:</a:t>
            </a:r>
          </a:p>
          <a:p>
            <a:r>
              <a:rPr lang="en-GB" dirty="0"/>
              <a:t>- detail on what the tool does and what it looks like e.g., excel based, intended to be completed by project lead, numerical scales to rank each factor, aggregated score against a set of self-assessment criteria that indicate a project’s chance of success/risk areas. </a:t>
            </a:r>
          </a:p>
          <a:p>
            <a:r>
              <a:rPr lang="en-GB" dirty="0"/>
              <a:t>A screenshot of the tool might help bring this to life also. </a:t>
            </a:r>
          </a:p>
        </p:txBody>
      </p:sp>
      <p:sp>
        <p:nvSpPr>
          <p:cNvPr id="4" name="Slide Number Placeholder 3"/>
          <p:cNvSpPr>
            <a:spLocks noGrp="1"/>
          </p:cNvSpPr>
          <p:nvPr>
            <p:ph type="sldNum" sz="quarter" idx="5"/>
          </p:nvPr>
        </p:nvSpPr>
        <p:spPr/>
        <p:txBody>
          <a:bodyPr/>
          <a:lstStyle/>
          <a:p>
            <a:fld id="{74D48E8B-C6DA-F849-8A1D-1A30B54AB116}" type="slidenum">
              <a:rPr lang="en-US" smtClean="0"/>
              <a:pPr/>
              <a:t>40</a:t>
            </a:fld>
            <a:endParaRPr lang="en-US"/>
          </a:p>
        </p:txBody>
      </p:sp>
    </p:spTree>
    <p:extLst>
      <p:ext uri="{BB962C8B-B14F-4D97-AF65-F5344CB8AC3E}">
        <p14:creationId xmlns:p14="http://schemas.microsoft.com/office/powerpoint/2010/main" val="134320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D48E8B-C6DA-F849-8A1D-1A30B54AB116}" type="slidenum">
              <a:rPr lang="en-US" smtClean="0"/>
              <a:pPr/>
              <a:t>41</a:t>
            </a:fld>
            <a:endParaRPr lang="en-US"/>
          </a:p>
        </p:txBody>
      </p:sp>
    </p:spTree>
    <p:extLst>
      <p:ext uri="{BB962C8B-B14F-4D97-AF65-F5344CB8AC3E}">
        <p14:creationId xmlns:p14="http://schemas.microsoft.com/office/powerpoint/2010/main" val="3260653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06A77D9-EBCE-994B-ADD6-1D2A4BE535D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Picture Placeholder 30">
            <a:extLst>
              <a:ext uri="{FF2B5EF4-FFF2-40B4-BE49-F238E27FC236}">
                <a16:creationId xmlns:a16="http://schemas.microsoft.com/office/drawing/2014/main" id="{3F81242B-BF4C-E64A-B35F-03F819581F6D}"/>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5" name="object 12">
            <a:extLst>
              <a:ext uri="{FF2B5EF4-FFF2-40B4-BE49-F238E27FC236}">
                <a16:creationId xmlns:a16="http://schemas.microsoft.com/office/drawing/2014/main" id="{7C35721C-B367-2746-ACB6-BFFFB4B130C8}"/>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a:t>
            </a:r>
            <a:r>
              <a:rPr sz="1200" b="0" i="0" err="1">
                <a:solidFill>
                  <a:srgbClr val="FFFFFF"/>
                </a:solidFill>
                <a:latin typeface="Avenir Book" panose="02000503020000020003" pitchFamily="2" charset="0"/>
                <a:cs typeface="GothamRounded-Book"/>
              </a:rPr>
              <a:t>HINSouth</a:t>
            </a:r>
            <a:r>
              <a:rPr sz="1200" b="0" i="0" spc="-5" err="1">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EAEA4DED-C247-404B-9C16-A72355F30A5F}"/>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2" name="Title 1">
            <a:extLst>
              <a:ext uri="{FF2B5EF4-FFF2-40B4-BE49-F238E27FC236}">
                <a16:creationId xmlns:a16="http://schemas.microsoft.com/office/drawing/2014/main" id="{E826845D-55EA-1A4F-AB4B-1CC369030E8B}"/>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3" name="Subtitle 2">
            <a:extLst>
              <a:ext uri="{FF2B5EF4-FFF2-40B4-BE49-F238E27FC236}">
                <a16:creationId xmlns:a16="http://schemas.microsoft.com/office/drawing/2014/main" id="{DDC49720-86BE-F944-8456-F9E7BAC643D1}"/>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5" name="Text Placeholder 4">
            <a:extLst>
              <a:ext uri="{FF2B5EF4-FFF2-40B4-BE49-F238E27FC236}">
                <a16:creationId xmlns:a16="http://schemas.microsoft.com/office/drawing/2014/main" id="{747B34AF-70DC-1A48-9B8D-BC251DEDD7CF}"/>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Avenir Book" panose="02000503020000020003" pitchFamily="2" charset="0"/>
              </a:defRPr>
            </a:lvl1pPr>
          </a:lstStyle>
          <a:p>
            <a:pPr lvl="0"/>
            <a:r>
              <a:rPr lang="en-US"/>
              <a:t>Click here to edit author title</a:t>
            </a:r>
          </a:p>
        </p:txBody>
      </p:sp>
      <p:sp>
        <p:nvSpPr>
          <p:cNvPr id="9" name="Graphic 7">
            <a:extLst>
              <a:ext uri="{FF2B5EF4-FFF2-40B4-BE49-F238E27FC236}">
                <a16:creationId xmlns:a16="http://schemas.microsoft.com/office/drawing/2014/main" id="{D622F1CA-B279-F447-8F98-974AFBE2961D}"/>
              </a:ext>
            </a:extLst>
          </p:cNvPr>
          <p:cNvSpPr/>
          <p:nvPr/>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10" name="Graphic 5">
            <a:extLst>
              <a:ext uri="{FF2B5EF4-FFF2-40B4-BE49-F238E27FC236}">
                <a16:creationId xmlns:a16="http://schemas.microsoft.com/office/drawing/2014/main" id="{30D8AB86-F433-F049-A459-A23C6E0508C1}"/>
              </a:ext>
            </a:extLst>
          </p:cNvPr>
          <p:cNvSpPr/>
          <p:nvPr/>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4" name="Rectangle 3">
            <a:extLst>
              <a:ext uri="{FF2B5EF4-FFF2-40B4-BE49-F238E27FC236}">
                <a16:creationId xmlns:a16="http://schemas.microsoft.com/office/drawing/2014/main" id="{B8F81083-F65A-437E-11BE-2018E9CE9F16}"/>
              </a:ext>
            </a:extLst>
          </p:cNvPr>
          <p:cNvSpPr/>
          <p:nvPr userDrawn="1"/>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6" name="Picture 5" descr="A picture containing logo&#10;&#10;Description automatically generated">
            <a:extLst>
              <a:ext uri="{FF2B5EF4-FFF2-40B4-BE49-F238E27FC236}">
                <a16:creationId xmlns:a16="http://schemas.microsoft.com/office/drawing/2014/main" id="{09BA4AD9-92CE-924F-0799-B7DA5450ED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7" name="Text Placeholder 12">
            <a:extLst>
              <a:ext uri="{FF2B5EF4-FFF2-40B4-BE49-F238E27FC236}">
                <a16:creationId xmlns:a16="http://schemas.microsoft.com/office/drawing/2014/main" id="{3B6B1DB0-AB52-7B2F-DCE2-385D6E94C750}"/>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Tree>
    <p:extLst>
      <p:ext uri="{BB962C8B-B14F-4D97-AF65-F5344CB8AC3E}">
        <p14:creationId xmlns:p14="http://schemas.microsoft.com/office/powerpoint/2010/main" val="123299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1 column text - no li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9D953-D4E9-6241-BF21-076BC6400FB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2">
            <a:extLst>
              <a:ext uri="{FF2B5EF4-FFF2-40B4-BE49-F238E27FC236}">
                <a16:creationId xmlns:a16="http://schemas.microsoft.com/office/drawing/2014/main" id="{1765E786-F7CB-2C45-930E-13F9233A93B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C6671070-6667-5447-95D8-AA9F41F8BF65}"/>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pic>
        <p:nvPicPr>
          <p:cNvPr id="3" name="Picture 2" descr="Logo&#10;&#10;Description automatically generated">
            <a:extLst>
              <a:ext uri="{FF2B5EF4-FFF2-40B4-BE49-F238E27FC236}">
                <a16:creationId xmlns:a16="http://schemas.microsoft.com/office/drawing/2014/main" id="{4DD877E2-AA78-0E11-A25B-619C695DEF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85182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FE0744-D61D-9F4F-AB88-6DDECF511E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4779020"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3">
            <a:extLst>
              <a:ext uri="{FF2B5EF4-FFF2-40B4-BE49-F238E27FC236}">
                <a16:creationId xmlns:a16="http://schemas.microsoft.com/office/drawing/2014/main" id="{2FBBB785-56F2-B441-AEC1-43C148078D3F}"/>
              </a:ext>
            </a:extLst>
          </p:cNvPr>
          <p:cNvSpPr>
            <a:spLocks noGrp="1"/>
          </p:cNvSpPr>
          <p:nvPr>
            <p:ph type="body" sz="quarter" idx="14"/>
          </p:nvPr>
        </p:nvSpPr>
        <p:spPr>
          <a:xfrm>
            <a:off x="5925084" y="1642172"/>
            <a:ext cx="4779020"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2">
            <a:extLst>
              <a:ext uri="{FF2B5EF4-FFF2-40B4-BE49-F238E27FC236}">
                <a16:creationId xmlns:a16="http://schemas.microsoft.com/office/drawing/2014/main" id="{0563B42D-CC6B-EF45-877E-7040BE361B3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3" name="Slide Number Placeholder 5">
            <a:extLst>
              <a:ext uri="{FF2B5EF4-FFF2-40B4-BE49-F238E27FC236}">
                <a16:creationId xmlns:a16="http://schemas.microsoft.com/office/drawing/2014/main" id="{2DD0DC39-89D2-7A42-A54D-6ECC113881DE}"/>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pic>
        <p:nvPicPr>
          <p:cNvPr id="3" name="Picture 2" descr="Logo&#10;&#10;Description automatically generated">
            <a:extLst>
              <a:ext uri="{FF2B5EF4-FFF2-40B4-BE49-F238E27FC236}">
                <a16:creationId xmlns:a16="http://schemas.microsoft.com/office/drawing/2014/main" id="{F969E858-4C70-EB54-01C5-6DE883989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256440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lumn and Pi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BBBF6D-7420-7345-A62E-03187863AC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5"/>
            <a:ext cx="5956300" cy="4619595"/>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6495F-43C7-0C48-A959-911DEE541B28}"/>
              </a:ext>
            </a:extLst>
          </p:cNvPr>
          <p:cNvSpPr>
            <a:spLocks noGrp="1"/>
          </p:cNvSpPr>
          <p:nvPr>
            <p:ph sz="quarter" idx="15" hasCustomPrompt="1"/>
          </p:nvPr>
        </p:nvSpPr>
        <p:spPr>
          <a:xfrm>
            <a:off x="6696710" y="1628805"/>
            <a:ext cx="4007804" cy="4619595"/>
          </a:xfrm>
        </p:spPr>
        <p:txBody>
          <a:bodyPr>
            <a:normAutofit/>
          </a:bodyPr>
          <a:lstStyle>
            <a:lvl1pPr marL="0" indent="0">
              <a:buNone/>
              <a:defRPr sz="1600" b="0" i="0">
                <a:solidFill>
                  <a:schemeClr val="bg2">
                    <a:lumMod val="10000"/>
                  </a:schemeClr>
                </a:solidFill>
                <a:latin typeface="Avenir Book" panose="02000503020000020003" pitchFamily="2" charset="0"/>
              </a:defRPr>
            </a:lvl1pPr>
          </a:lstStyle>
          <a:p>
            <a:r>
              <a:rPr lang="en-US"/>
              <a:t>Click here to add content</a:t>
            </a:r>
          </a:p>
        </p:txBody>
      </p:sp>
      <p:sp>
        <p:nvSpPr>
          <p:cNvPr id="12" name="object 2">
            <a:extLst>
              <a:ext uri="{FF2B5EF4-FFF2-40B4-BE49-F238E27FC236}">
                <a16:creationId xmlns:a16="http://schemas.microsoft.com/office/drawing/2014/main" id="{081F87D8-8853-B142-AB9E-EAB28FE561AF}"/>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3" name="Slide Number Placeholder 5">
            <a:extLst>
              <a:ext uri="{FF2B5EF4-FFF2-40B4-BE49-F238E27FC236}">
                <a16:creationId xmlns:a16="http://schemas.microsoft.com/office/drawing/2014/main" id="{F9DD70FE-EE3A-EE42-B312-1F52A0B5936A}"/>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143472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Column and Picture - Blu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pic>
        <p:nvPicPr>
          <p:cNvPr id="19" name="Picture 18">
            <a:extLst>
              <a:ext uri="{FF2B5EF4-FFF2-40B4-BE49-F238E27FC236}">
                <a16:creationId xmlns:a16="http://schemas.microsoft.com/office/drawing/2014/main" id="{2CA0778E-C3A6-8F41-BEDF-A94EE31305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9AFE6F9C-C36E-7E40-B89B-8BB3E41929B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F16F42BF-88BE-7544-9DCF-28A9FBC9383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
        <p:nvSpPr>
          <p:cNvPr id="3" name="Text Placeholder 2">
            <a:extLst>
              <a:ext uri="{FF2B5EF4-FFF2-40B4-BE49-F238E27FC236}">
                <a16:creationId xmlns:a16="http://schemas.microsoft.com/office/drawing/2014/main" id="{69C9579F-9902-F2FB-4B68-B84CEFFDA0B1}"/>
              </a:ext>
            </a:extLst>
          </p:cNvPr>
          <p:cNvSpPr>
            <a:spLocks noGrp="1"/>
          </p:cNvSpPr>
          <p:nvPr>
            <p:ph type="body" sz="quarter" idx="13"/>
          </p:nvPr>
        </p:nvSpPr>
        <p:spPr>
          <a:xfrm>
            <a:off x="596901" y="1628800"/>
            <a:ext cx="7099300" cy="4619600"/>
          </a:xfrm>
        </p:spPr>
        <p:txBody>
          <a:bodyPr>
            <a:normAutofit/>
          </a:bodyPr>
          <a:lstStyle>
            <a:lvl1pPr marL="0" indent="0">
              <a:buNone/>
              <a:defRPr sz="1600">
                <a:solidFill>
                  <a:schemeClr val="tx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E41EC885-6C58-10D3-6631-87D0E7EF499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Tree>
    <p:extLst>
      <p:ext uri="{BB962C8B-B14F-4D97-AF65-F5344CB8AC3E}">
        <p14:creationId xmlns:p14="http://schemas.microsoft.com/office/powerpoint/2010/main" val="897428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lumn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24045-82BE-2E4E-AC30-CF25C7C00A91}"/>
              </a:ext>
            </a:extLst>
          </p:cNvPr>
          <p:cNvSpPr/>
          <p:nvPr userDrawn="1"/>
        </p:nvSpPr>
        <p:spPr>
          <a:xfrm>
            <a:off x="-1" y="0"/>
            <a:ext cx="118919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3" name="Picture 12">
            <a:extLst>
              <a:ext uri="{FF2B5EF4-FFF2-40B4-BE49-F238E27FC236}">
                <a16:creationId xmlns:a16="http://schemas.microsoft.com/office/drawing/2014/main" id="{7061082E-EC86-B64D-BF45-96D0F025DBD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628800"/>
            <a:ext cx="7099300" cy="461960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7" name="Picture 16">
            <a:extLst>
              <a:ext uri="{FF2B5EF4-FFF2-40B4-BE49-F238E27FC236}">
                <a16:creationId xmlns:a16="http://schemas.microsoft.com/office/drawing/2014/main" id="{E39E9672-D9E5-9F47-A61B-5D08CBD2145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5" name="object 2">
            <a:extLst>
              <a:ext uri="{FF2B5EF4-FFF2-40B4-BE49-F238E27FC236}">
                <a16:creationId xmlns:a16="http://schemas.microsoft.com/office/drawing/2014/main" id="{284BAEFB-7E10-BF40-BC60-2A81D8A82D9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6" name="Slide Number Placeholder 5">
            <a:extLst>
              <a:ext uri="{FF2B5EF4-FFF2-40B4-BE49-F238E27FC236}">
                <a16:creationId xmlns:a16="http://schemas.microsoft.com/office/drawing/2014/main" id="{9339EE67-6397-B04E-9BF9-235A1BB26E10}"/>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61593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lumn and Picture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59613-6652-8944-9CCE-EA0BFD319D9D}"/>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4756B4B7-254E-C64A-ACBC-88EDF99CAD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7099300"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9" name="Picture 18">
            <a:extLst>
              <a:ext uri="{FF2B5EF4-FFF2-40B4-BE49-F238E27FC236}">
                <a16:creationId xmlns:a16="http://schemas.microsoft.com/office/drawing/2014/main" id="{2CA0778E-C3A6-8F41-BEDF-A94EE31305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9AFE6F9C-C36E-7E40-B89B-8BB3E41929B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F16F42BF-88BE-7544-9DCF-28A9FBC9383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1270544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lumn and Pictur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C071A8-1A68-0B43-9B26-48CC4C4B3303}"/>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22" name="Picture 21">
            <a:extLst>
              <a:ext uri="{FF2B5EF4-FFF2-40B4-BE49-F238E27FC236}">
                <a16:creationId xmlns:a16="http://schemas.microsoft.com/office/drawing/2014/main" id="{067ADCE8-C1D1-884F-906E-0DB0F1E775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7099300"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9" name="Picture 18">
            <a:extLst>
              <a:ext uri="{FF2B5EF4-FFF2-40B4-BE49-F238E27FC236}">
                <a16:creationId xmlns:a16="http://schemas.microsoft.com/office/drawing/2014/main" id="{46065856-4826-9145-9D06-7300B9D3432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EB069691-F6F2-8540-90C0-920D610D035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930C3650-5417-8740-8682-2039E3D37902}"/>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295959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Column and Picture 2/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1A296C-D9AC-0E44-8910-D86E490C7D5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pic>
        <p:nvPicPr>
          <p:cNvPr id="15" name="Picture 14">
            <a:extLst>
              <a:ext uri="{FF2B5EF4-FFF2-40B4-BE49-F238E27FC236}">
                <a16:creationId xmlns:a16="http://schemas.microsoft.com/office/drawing/2014/main" id="{97B4B457-3308-B64C-8014-EF71CBCF573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0" name="object 2">
            <a:extLst>
              <a:ext uri="{FF2B5EF4-FFF2-40B4-BE49-F238E27FC236}">
                <a16:creationId xmlns:a16="http://schemas.microsoft.com/office/drawing/2014/main" id="{C73AF5C9-36C4-A445-80E6-4851A0638B2C}"/>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21" name="Slide Number Placeholder 5">
            <a:extLst>
              <a:ext uri="{FF2B5EF4-FFF2-40B4-BE49-F238E27FC236}">
                <a16:creationId xmlns:a16="http://schemas.microsoft.com/office/drawing/2014/main" id="{2AE6CA6D-AB95-8844-AF60-E7FACA438B4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
        <p:nvSpPr>
          <p:cNvPr id="3" name="Text Placeholder 3">
            <a:extLst>
              <a:ext uri="{FF2B5EF4-FFF2-40B4-BE49-F238E27FC236}">
                <a16:creationId xmlns:a16="http://schemas.microsoft.com/office/drawing/2014/main" id="{C96A8B3B-7E5C-4B23-CFDA-AA11B175FFE5}"/>
              </a:ext>
            </a:extLst>
          </p:cNvPr>
          <p:cNvSpPr>
            <a:spLocks noGrp="1"/>
          </p:cNvSpPr>
          <p:nvPr>
            <p:ph type="body" sz="quarter" idx="13"/>
          </p:nvPr>
        </p:nvSpPr>
        <p:spPr>
          <a:xfrm>
            <a:off x="596901" y="1628800"/>
            <a:ext cx="3554883" cy="4619600"/>
          </a:xfrm>
        </p:spPr>
        <p:txBody>
          <a:bodyPr/>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359358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lumn and Picture 2/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3DA5FA-ECD5-F942-885D-BE93B8889E39}"/>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2" name="Picture 11">
            <a:extLst>
              <a:ext uri="{FF2B5EF4-FFF2-40B4-BE49-F238E27FC236}">
                <a16:creationId xmlns:a16="http://schemas.microsoft.com/office/drawing/2014/main" id="{05C356EA-006F-9B48-8EA6-2C723CA0C1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5" name="Picture 14">
            <a:extLst>
              <a:ext uri="{FF2B5EF4-FFF2-40B4-BE49-F238E27FC236}">
                <a16:creationId xmlns:a16="http://schemas.microsoft.com/office/drawing/2014/main" id="{6594BD01-C525-604D-911E-3708D185B95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F569EA15-0654-B844-8C2F-26A8A65A9A2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6" name="Slide Number Placeholder 5">
            <a:extLst>
              <a:ext uri="{FF2B5EF4-FFF2-40B4-BE49-F238E27FC236}">
                <a16:creationId xmlns:a16="http://schemas.microsoft.com/office/drawing/2014/main" id="{2FE6E6A1-3D7A-F847-942F-D71B160F40C1}"/>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3958751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Column and Picture 2/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9AC35C1-D1D6-9D4D-A925-C27D9756F04F}"/>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2" name="Picture 11">
            <a:extLst>
              <a:ext uri="{FF2B5EF4-FFF2-40B4-BE49-F238E27FC236}">
                <a16:creationId xmlns:a16="http://schemas.microsoft.com/office/drawing/2014/main" id="{DDAC2E34-A2E0-C843-B74A-256B215066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8" name="Picture 17">
            <a:extLst>
              <a:ext uri="{FF2B5EF4-FFF2-40B4-BE49-F238E27FC236}">
                <a16:creationId xmlns:a16="http://schemas.microsoft.com/office/drawing/2014/main" id="{A4683510-028B-3445-8A3A-C565B3715E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5" name="object 2">
            <a:extLst>
              <a:ext uri="{FF2B5EF4-FFF2-40B4-BE49-F238E27FC236}">
                <a16:creationId xmlns:a16="http://schemas.microsoft.com/office/drawing/2014/main" id="{C36C4DC2-972E-E04F-896C-7D85B02DA30B}"/>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6" name="Slide Number Placeholder 5">
            <a:extLst>
              <a:ext uri="{FF2B5EF4-FFF2-40B4-BE49-F238E27FC236}">
                <a16:creationId xmlns:a16="http://schemas.microsoft.com/office/drawing/2014/main" id="{798CF251-D9F7-A34D-8E83-210B73AD3CDC}"/>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150000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a:t>
            </a:r>
            <a:r>
              <a:rPr sz="1200" b="0" i="0" err="1">
                <a:solidFill>
                  <a:srgbClr val="FFFFFF"/>
                </a:solidFill>
                <a:latin typeface="Avenir Book" panose="02000503020000020003" pitchFamily="2" charset="0"/>
                <a:cs typeface="GothamRounded-Book"/>
              </a:rPr>
              <a:t>HINSouth</a:t>
            </a:r>
            <a:r>
              <a:rPr sz="1200" b="0" i="0" spc="-5" err="1">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Avenir Book" panose="02000503020000020003" pitchFamily="2" charset="0"/>
              </a:defRPr>
            </a:lvl1pPr>
          </a:lstStyle>
          <a:p>
            <a:pPr lvl="0"/>
            <a:r>
              <a:rPr lang="en-US"/>
              <a:t>Click here to edit author title</a:t>
            </a: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6" name="Rectangle 5">
            <a:extLst>
              <a:ext uri="{FF2B5EF4-FFF2-40B4-BE49-F238E27FC236}">
                <a16:creationId xmlns:a16="http://schemas.microsoft.com/office/drawing/2014/main" id="{C11135E9-B57B-F135-FF68-64FA351B8AB0}"/>
              </a:ext>
            </a:extLst>
          </p:cNvPr>
          <p:cNvSpPr/>
          <p:nvPr userDrawn="1"/>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7" name="Picture 6" descr="A picture containing logo&#10;&#10;Description automatically generated">
            <a:extLst>
              <a:ext uri="{FF2B5EF4-FFF2-40B4-BE49-F238E27FC236}">
                <a16:creationId xmlns:a16="http://schemas.microsoft.com/office/drawing/2014/main" id="{5612958C-09B2-335B-4308-261F9DD0EF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2" name="Text Placeholder 12">
            <a:extLst>
              <a:ext uri="{FF2B5EF4-FFF2-40B4-BE49-F238E27FC236}">
                <a16:creationId xmlns:a16="http://schemas.microsoft.com/office/drawing/2014/main" id="{C9531E15-15C7-CA48-486A-73D050C319BC}"/>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Tree>
    <p:extLst>
      <p:ext uri="{BB962C8B-B14F-4D97-AF65-F5344CB8AC3E}">
        <p14:creationId xmlns:p14="http://schemas.microsoft.com/office/powerpoint/2010/main" val="3097082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Column and Picture 2/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8147F-7B75-DF41-B815-9517824B6AB0}"/>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3" name="Picture 12">
            <a:extLst>
              <a:ext uri="{FF2B5EF4-FFF2-40B4-BE49-F238E27FC236}">
                <a16:creationId xmlns:a16="http://schemas.microsoft.com/office/drawing/2014/main" id="{001A296C-D9AC-0E44-8910-D86E490C7D5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5" name="Picture 14">
            <a:extLst>
              <a:ext uri="{FF2B5EF4-FFF2-40B4-BE49-F238E27FC236}">
                <a16:creationId xmlns:a16="http://schemas.microsoft.com/office/drawing/2014/main" id="{97B4B457-3308-B64C-8014-EF71CBCF573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0" name="object 2">
            <a:extLst>
              <a:ext uri="{FF2B5EF4-FFF2-40B4-BE49-F238E27FC236}">
                <a16:creationId xmlns:a16="http://schemas.microsoft.com/office/drawing/2014/main" id="{C73AF5C9-36C4-A445-80E6-4851A0638B2C}"/>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21" name="Slide Number Placeholder 5">
            <a:extLst>
              <a:ext uri="{FF2B5EF4-FFF2-40B4-BE49-F238E27FC236}">
                <a16:creationId xmlns:a16="http://schemas.microsoft.com/office/drawing/2014/main" id="{2AE6CA6D-AB95-8844-AF60-E7FACA438B4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64475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lumn and Grap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52B2AA-BF96-C040-879D-1BEFF36D041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1" name="Content Placeholder 3">
            <a:extLst>
              <a:ext uri="{FF2B5EF4-FFF2-40B4-BE49-F238E27FC236}">
                <a16:creationId xmlns:a16="http://schemas.microsoft.com/office/drawing/2014/main" id="{A6C548AC-C296-5141-B904-7EFF57F0B930}"/>
              </a:ext>
            </a:extLst>
          </p:cNvPr>
          <p:cNvSpPr>
            <a:spLocks noGrp="1"/>
          </p:cNvSpPr>
          <p:nvPr>
            <p:ph sz="quarter" idx="16" hasCustomPrompt="1"/>
          </p:nvPr>
        </p:nvSpPr>
        <p:spPr>
          <a:xfrm>
            <a:off x="5105400" y="1628805"/>
            <a:ext cx="5599114" cy="4619595"/>
          </a:xfrm>
        </p:spPr>
        <p:txBody>
          <a:bodyPr>
            <a:normAutofit/>
          </a:bodyPr>
          <a:lstStyle>
            <a:lvl1pPr marL="0" indent="0">
              <a:buNone/>
              <a:defRPr sz="1600" b="0" i="0">
                <a:solidFill>
                  <a:schemeClr val="bg2"/>
                </a:solidFill>
                <a:latin typeface="Avenir Book" panose="02000503020000020003" pitchFamily="2" charset="0"/>
              </a:defRPr>
            </a:lvl1pPr>
          </a:lstStyle>
          <a:p>
            <a:r>
              <a:rPr lang="en-US"/>
              <a:t>Click here to add content</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2"/>
            <a:ext cx="4203700" cy="4619598"/>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solidFill>
                <a:latin typeface="Avenir Book" panose="02000503020000020003" pitchFamily="2" charset="0"/>
              </a:defRPr>
            </a:lvl1pPr>
            <a:lvl2pPr>
              <a:defRPr b="0" i="0">
                <a:solidFill>
                  <a:schemeClr val="bg2"/>
                </a:solidFill>
                <a:latin typeface="Avenir Book" panose="02000503020000020003" pitchFamily="2" charset="0"/>
              </a:defRPr>
            </a:lvl2pPr>
            <a:lvl3pPr>
              <a:defRPr b="0" i="0">
                <a:solidFill>
                  <a:schemeClr val="bg2"/>
                </a:solidFill>
                <a:latin typeface="Avenir Book" panose="02000503020000020003" pitchFamily="2" charset="0"/>
              </a:defRPr>
            </a:lvl3pPr>
            <a:lvl4pPr>
              <a:defRPr b="0" i="0">
                <a:solidFill>
                  <a:schemeClr val="bg2"/>
                </a:solidFill>
                <a:latin typeface="Avenir Book" panose="02000503020000020003" pitchFamily="2" charset="0"/>
              </a:defRPr>
            </a:lvl4pPr>
            <a:lvl5pPr>
              <a:defRPr b="0" i="0">
                <a:solidFill>
                  <a:schemeClr val="bg2"/>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F0586C45-E755-3F4F-A3E8-9FB19BC9E8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2" name="object 2">
            <a:extLst>
              <a:ext uri="{FF2B5EF4-FFF2-40B4-BE49-F238E27FC236}">
                <a16:creationId xmlns:a16="http://schemas.microsoft.com/office/drawing/2014/main" id="{7699CDC9-C7DF-FA4C-8976-DD5F8075DBCB}"/>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7300080F-696B-9442-926F-6D42532C5721}"/>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1741422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D22431-F3C1-774A-B698-84D2360052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9" name="Content Placeholder 3">
            <a:extLst>
              <a:ext uri="{FF2B5EF4-FFF2-40B4-BE49-F238E27FC236}">
                <a16:creationId xmlns:a16="http://schemas.microsoft.com/office/drawing/2014/main" id="{7DFED890-3F80-6D45-B3C2-B1A73EA20405}"/>
              </a:ext>
            </a:extLst>
          </p:cNvPr>
          <p:cNvSpPr>
            <a:spLocks noGrp="1"/>
          </p:cNvSpPr>
          <p:nvPr>
            <p:ph sz="quarter" idx="16" hasCustomPrompt="1"/>
          </p:nvPr>
        </p:nvSpPr>
        <p:spPr>
          <a:xfrm>
            <a:off x="596453" y="1628805"/>
            <a:ext cx="10108062" cy="4619595"/>
          </a:xfrm>
        </p:spPr>
        <p:txBody>
          <a:bodyPr>
            <a:normAutofit/>
          </a:bodyPr>
          <a:lstStyle>
            <a:lvl1pPr marL="0" indent="0">
              <a:buNone/>
              <a:defRPr sz="1600" b="0" i="0">
                <a:solidFill>
                  <a:schemeClr val="bg2"/>
                </a:solidFill>
                <a:latin typeface="Avenir Book" panose="02000503020000020003" pitchFamily="2" charset="0"/>
              </a:defRPr>
            </a:lvl1pPr>
          </a:lstStyle>
          <a:p>
            <a:r>
              <a:rPr lang="en-US"/>
              <a:t>Click here to add content</a:t>
            </a:r>
          </a:p>
        </p:txBody>
      </p:sp>
      <p:pic>
        <p:nvPicPr>
          <p:cNvPr id="17" name="Picture 16">
            <a:extLst>
              <a:ext uri="{FF2B5EF4-FFF2-40B4-BE49-F238E27FC236}">
                <a16:creationId xmlns:a16="http://schemas.microsoft.com/office/drawing/2014/main" id="{C8535E56-CF60-EA4C-9913-D675FC8E381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1" name="object 2">
            <a:extLst>
              <a:ext uri="{FF2B5EF4-FFF2-40B4-BE49-F238E27FC236}">
                <a16:creationId xmlns:a16="http://schemas.microsoft.com/office/drawing/2014/main" id="{BF8A9899-138D-8740-9AC3-3F40D527BDD4}"/>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2" name="Slide Number Placeholder 5">
            <a:extLst>
              <a:ext uri="{FF2B5EF4-FFF2-40B4-BE49-F238E27FC236}">
                <a16:creationId xmlns:a16="http://schemas.microsoft.com/office/drawing/2014/main" id="{8DF113FC-8E9F-884D-B5EA-87BFEAB39CE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3240146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746344" y="1700809"/>
            <a:ext cx="2930871" cy="2016224"/>
          </a:xfrm>
        </p:spPr>
        <p:txBody>
          <a:bodyPr>
            <a:normAutofit/>
          </a:bodyPr>
          <a:lstStyle>
            <a:lvl1pPr marL="0" indent="0">
              <a:buNone/>
              <a:defRPr sz="1600" b="0" i="0">
                <a:solidFill>
                  <a:schemeClr val="tx1"/>
                </a:solidFill>
                <a:latin typeface="Avenir Book" panose="02000503020000020003" pitchFamily="2" charset="0"/>
              </a:defRPr>
            </a:lvl1pPr>
          </a:lstStyle>
          <a:p>
            <a:r>
              <a:rPr lang="en-US"/>
              <a:t>Click here to </a:t>
            </a:r>
            <a:br>
              <a:rPr lang="en-US"/>
            </a:br>
            <a:r>
              <a:rPr lang="en-US"/>
              <a:t>add a picture</a:t>
            </a:r>
          </a:p>
        </p:txBody>
      </p:sp>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4" name="Text Placeholder 3">
            <a:extLst>
              <a:ext uri="{FF2B5EF4-FFF2-40B4-BE49-F238E27FC236}">
                <a16:creationId xmlns:a16="http://schemas.microsoft.com/office/drawing/2014/main" id="{AFA7A408-8ACA-614D-8650-D6F450239A53}"/>
              </a:ext>
            </a:extLst>
          </p:cNvPr>
          <p:cNvSpPr>
            <a:spLocks noGrp="1"/>
          </p:cNvSpPr>
          <p:nvPr>
            <p:ph type="body" sz="quarter" idx="15" hasCustomPrompt="1"/>
          </p:nvPr>
        </p:nvSpPr>
        <p:spPr>
          <a:xfrm>
            <a:off x="746344" y="4365104"/>
            <a:ext cx="2931473" cy="2088083"/>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sp>
        <p:nvSpPr>
          <p:cNvPr id="19" name="Picture Placeholder 4">
            <a:extLst>
              <a:ext uri="{FF2B5EF4-FFF2-40B4-BE49-F238E27FC236}">
                <a16:creationId xmlns:a16="http://schemas.microsoft.com/office/drawing/2014/main" id="{7D46B590-9BDE-3649-845B-B013AEC1375E}"/>
              </a:ext>
            </a:extLst>
          </p:cNvPr>
          <p:cNvSpPr>
            <a:spLocks noGrp="1"/>
          </p:cNvSpPr>
          <p:nvPr>
            <p:ph type="pic" sz="quarter" idx="16" hasCustomPrompt="1"/>
          </p:nvPr>
        </p:nvSpPr>
        <p:spPr>
          <a:xfrm>
            <a:off x="4265734" y="1700809"/>
            <a:ext cx="2930871" cy="2016224"/>
          </a:xfrm>
        </p:spPr>
        <p:txBody>
          <a:bodyPr>
            <a:normAutofit/>
          </a:bodyPr>
          <a:lstStyle>
            <a:lvl1pPr marL="0" indent="0">
              <a:buNone/>
              <a:defRPr sz="1600" b="0" i="0">
                <a:solidFill>
                  <a:schemeClr val="tx1"/>
                </a:solidFill>
                <a:latin typeface="Avenir Book" panose="02000503020000020003" pitchFamily="2" charset="0"/>
              </a:defRPr>
            </a:lvl1pPr>
          </a:lstStyle>
          <a:p>
            <a:r>
              <a:rPr lang="en-US"/>
              <a:t>Click here to </a:t>
            </a:r>
            <a:br>
              <a:rPr lang="en-US"/>
            </a:br>
            <a:r>
              <a:rPr lang="en-US"/>
              <a:t>add a picture</a:t>
            </a:r>
          </a:p>
        </p:txBody>
      </p:sp>
      <p:sp>
        <p:nvSpPr>
          <p:cNvPr id="20" name="Text Placeholder 3">
            <a:extLst>
              <a:ext uri="{FF2B5EF4-FFF2-40B4-BE49-F238E27FC236}">
                <a16:creationId xmlns:a16="http://schemas.microsoft.com/office/drawing/2014/main" id="{64677165-3B33-4545-BF71-A7DBD43DC13F}"/>
              </a:ext>
            </a:extLst>
          </p:cNvPr>
          <p:cNvSpPr>
            <a:spLocks noGrp="1"/>
          </p:cNvSpPr>
          <p:nvPr>
            <p:ph type="body" sz="quarter" idx="17" hasCustomPrompt="1"/>
          </p:nvPr>
        </p:nvSpPr>
        <p:spPr>
          <a:xfrm>
            <a:off x="4265734" y="4365104"/>
            <a:ext cx="2931473" cy="2088083"/>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sp>
        <p:nvSpPr>
          <p:cNvPr id="21" name="Picture Placeholder 4">
            <a:extLst>
              <a:ext uri="{FF2B5EF4-FFF2-40B4-BE49-F238E27FC236}">
                <a16:creationId xmlns:a16="http://schemas.microsoft.com/office/drawing/2014/main" id="{B09DA97F-000F-EF45-9E89-25F54CC60B6E}"/>
              </a:ext>
            </a:extLst>
          </p:cNvPr>
          <p:cNvSpPr>
            <a:spLocks noGrp="1"/>
          </p:cNvSpPr>
          <p:nvPr>
            <p:ph type="pic" sz="quarter" idx="18" hasCustomPrompt="1"/>
          </p:nvPr>
        </p:nvSpPr>
        <p:spPr>
          <a:xfrm>
            <a:off x="7773233" y="1700809"/>
            <a:ext cx="2930871" cy="2016224"/>
          </a:xfrm>
        </p:spPr>
        <p:txBody>
          <a:bodyPr>
            <a:normAutofit/>
          </a:bodyPr>
          <a:lstStyle>
            <a:lvl1pPr marL="0" indent="0">
              <a:buNone/>
              <a:defRPr sz="1600" b="0" i="0">
                <a:solidFill>
                  <a:schemeClr val="tx1"/>
                </a:solidFill>
                <a:latin typeface="Avenir Book" panose="02000503020000020003" pitchFamily="2" charset="0"/>
              </a:defRPr>
            </a:lvl1pPr>
          </a:lstStyle>
          <a:p>
            <a:r>
              <a:rPr lang="en-US"/>
              <a:t>Click here to </a:t>
            </a:r>
            <a:br>
              <a:rPr lang="en-US"/>
            </a:br>
            <a:r>
              <a:rPr lang="en-US"/>
              <a:t>add a picture</a:t>
            </a:r>
          </a:p>
        </p:txBody>
      </p:sp>
      <p:sp>
        <p:nvSpPr>
          <p:cNvPr id="22" name="Text Placeholder 3">
            <a:extLst>
              <a:ext uri="{FF2B5EF4-FFF2-40B4-BE49-F238E27FC236}">
                <a16:creationId xmlns:a16="http://schemas.microsoft.com/office/drawing/2014/main" id="{BCB23ED9-C5A7-E74C-ABC8-32BB02F2F6F0}"/>
              </a:ext>
            </a:extLst>
          </p:cNvPr>
          <p:cNvSpPr>
            <a:spLocks noGrp="1"/>
          </p:cNvSpPr>
          <p:nvPr>
            <p:ph type="body" sz="quarter" idx="19" hasCustomPrompt="1"/>
          </p:nvPr>
        </p:nvSpPr>
        <p:spPr>
          <a:xfrm>
            <a:off x="7773233" y="4365104"/>
            <a:ext cx="2931473" cy="2088083"/>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sp>
        <p:nvSpPr>
          <p:cNvPr id="23" name="Text Placeholder 3">
            <a:extLst>
              <a:ext uri="{FF2B5EF4-FFF2-40B4-BE49-F238E27FC236}">
                <a16:creationId xmlns:a16="http://schemas.microsoft.com/office/drawing/2014/main" id="{9FF8D179-A201-DD46-B40B-1A65F10B16BC}"/>
              </a:ext>
            </a:extLst>
          </p:cNvPr>
          <p:cNvSpPr>
            <a:spLocks noGrp="1"/>
          </p:cNvSpPr>
          <p:nvPr>
            <p:ph type="body" sz="quarter" idx="20" hasCustomPrompt="1"/>
          </p:nvPr>
        </p:nvSpPr>
        <p:spPr>
          <a:xfrm>
            <a:off x="748494" y="3947419"/>
            <a:ext cx="2931473" cy="377746"/>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heading</a:t>
            </a:r>
          </a:p>
        </p:txBody>
      </p:sp>
      <p:sp>
        <p:nvSpPr>
          <p:cNvPr id="24" name="Text Placeholder 3">
            <a:extLst>
              <a:ext uri="{FF2B5EF4-FFF2-40B4-BE49-F238E27FC236}">
                <a16:creationId xmlns:a16="http://schemas.microsoft.com/office/drawing/2014/main" id="{F049C63B-3281-9247-A6D5-42AAE686E044}"/>
              </a:ext>
            </a:extLst>
          </p:cNvPr>
          <p:cNvSpPr>
            <a:spLocks noGrp="1"/>
          </p:cNvSpPr>
          <p:nvPr>
            <p:ph type="body" sz="quarter" idx="21" hasCustomPrompt="1"/>
          </p:nvPr>
        </p:nvSpPr>
        <p:spPr>
          <a:xfrm>
            <a:off x="4267884" y="3947419"/>
            <a:ext cx="2931473" cy="377746"/>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heading</a:t>
            </a:r>
          </a:p>
        </p:txBody>
      </p:sp>
      <p:sp>
        <p:nvSpPr>
          <p:cNvPr id="25" name="Text Placeholder 3">
            <a:extLst>
              <a:ext uri="{FF2B5EF4-FFF2-40B4-BE49-F238E27FC236}">
                <a16:creationId xmlns:a16="http://schemas.microsoft.com/office/drawing/2014/main" id="{096472CC-DBCE-2F4E-84F9-CBEE54F74C85}"/>
              </a:ext>
            </a:extLst>
          </p:cNvPr>
          <p:cNvSpPr>
            <a:spLocks noGrp="1"/>
          </p:cNvSpPr>
          <p:nvPr>
            <p:ph type="body" sz="quarter" idx="22" hasCustomPrompt="1"/>
          </p:nvPr>
        </p:nvSpPr>
        <p:spPr>
          <a:xfrm>
            <a:off x="7775383" y="3947419"/>
            <a:ext cx="2931473" cy="377746"/>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332621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893CC7-41E5-B642-81EB-9AE999AC10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4" name="Picture Placeholder 3">
            <a:extLst>
              <a:ext uri="{FF2B5EF4-FFF2-40B4-BE49-F238E27FC236}">
                <a16:creationId xmlns:a16="http://schemas.microsoft.com/office/drawing/2014/main" id="{903A3659-0DD6-234F-AE0A-D5BBA92BE59C}"/>
              </a:ext>
            </a:extLst>
          </p:cNvPr>
          <p:cNvSpPr>
            <a:spLocks noGrp="1"/>
          </p:cNvSpPr>
          <p:nvPr>
            <p:ph type="pic" sz="quarter" idx="13" hasCustomPrompt="1"/>
          </p:nvPr>
        </p:nvSpPr>
        <p:spPr>
          <a:xfrm>
            <a:off x="1108841" y="1445172"/>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15" name="Text Placeholder 14">
            <a:extLst>
              <a:ext uri="{FF2B5EF4-FFF2-40B4-BE49-F238E27FC236}">
                <a16:creationId xmlns:a16="http://schemas.microsoft.com/office/drawing/2014/main" id="{03251F72-69DE-384B-8F82-D1B0AA8DF059}"/>
              </a:ext>
            </a:extLst>
          </p:cNvPr>
          <p:cNvSpPr>
            <a:spLocks noGrp="1"/>
          </p:cNvSpPr>
          <p:nvPr>
            <p:ph type="body" sz="quarter" idx="14" hasCustomPrompt="1"/>
          </p:nvPr>
        </p:nvSpPr>
        <p:spPr>
          <a:xfrm>
            <a:off x="3013841" y="1445172"/>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18" name="Text Placeholder 17">
            <a:extLst>
              <a:ext uri="{FF2B5EF4-FFF2-40B4-BE49-F238E27FC236}">
                <a16:creationId xmlns:a16="http://schemas.microsoft.com/office/drawing/2014/main" id="{A83D8957-7517-C240-B622-A7D7FEF32857}"/>
              </a:ext>
            </a:extLst>
          </p:cNvPr>
          <p:cNvSpPr>
            <a:spLocks noGrp="1"/>
          </p:cNvSpPr>
          <p:nvPr>
            <p:ph type="body" sz="quarter" idx="15" hasCustomPrompt="1"/>
          </p:nvPr>
        </p:nvSpPr>
        <p:spPr>
          <a:xfrm>
            <a:off x="3013841" y="2359572"/>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sp>
        <p:nvSpPr>
          <p:cNvPr id="20" name="Picture Placeholder 3">
            <a:extLst>
              <a:ext uri="{FF2B5EF4-FFF2-40B4-BE49-F238E27FC236}">
                <a16:creationId xmlns:a16="http://schemas.microsoft.com/office/drawing/2014/main" id="{50C3339F-AECF-1548-A3D2-C6D884CB2C9E}"/>
              </a:ext>
            </a:extLst>
          </p:cNvPr>
          <p:cNvSpPr>
            <a:spLocks noGrp="1"/>
          </p:cNvSpPr>
          <p:nvPr>
            <p:ph type="pic" sz="quarter" idx="16" hasCustomPrompt="1"/>
          </p:nvPr>
        </p:nvSpPr>
        <p:spPr>
          <a:xfrm>
            <a:off x="1108841" y="3649717"/>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1" name="Text Placeholder 14">
            <a:extLst>
              <a:ext uri="{FF2B5EF4-FFF2-40B4-BE49-F238E27FC236}">
                <a16:creationId xmlns:a16="http://schemas.microsoft.com/office/drawing/2014/main" id="{5E2AF152-1237-0846-AB2B-E2FF724D07DE}"/>
              </a:ext>
            </a:extLst>
          </p:cNvPr>
          <p:cNvSpPr>
            <a:spLocks noGrp="1"/>
          </p:cNvSpPr>
          <p:nvPr>
            <p:ph type="body" sz="quarter" idx="17" hasCustomPrompt="1"/>
          </p:nvPr>
        </p:nvSpPr>
        <p:spPr>
          <a:xfrm>
            <a:off x="3013841" y="3649717"/>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22" name="Text Placeholder 17">
            <a:extLst>
              <a:ext uri="{FF2B5EF4-FFF2-40B4-BE49-F238E27FC236}">
                <a16:creationId xmlns:a16="http://schemas.microsoft.com/office/drawing/2014/main" id="{45B022C7-1E16-1448-BA51-7BFC8470E5E3}"/>
              </a:ext>
            </a:extLst>
          </p:cNvPr>
          <p:cNvSpPr>
            <a:spLocks noGrp="1"/>
          </p:cNvSpPr>
          <p:nvPr>
            <p:ph type="body" sz="quarter" idx="18" hasCustomPrompt="1"/>
          </p:nvPr>
        </p:nvSpPr>
        <p:spPr>
          <a:xfrm>
            <a:off x="3013841" y="4564117"/>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sp>
        <p:nvSpPr>
          <p:cNvPr id="23" name="Picture Placeholder 3">
            <a:extLst>
              <a:ext uri="{FF2B5EF4-FFF2-40B4-BE49-F238E27FC236}">
                <a16:creationId xmlns:a16="http://schemas.microsoft.com/office/drawing/2014/main" id="{04979BE4-F011-4C4D-BC34-80D86BC7E678}"/>
              </a:ext>
            </a:extLst>
          </p:cNvPr>
          <p:cNvSpPr>
            <a:spLocks noGrp="1"/>
          </p:cNvSpPr>
          <p:nvPr>
            <p:ph type="pic" sz="quarter" idx="19" hasCustomPrompt="1"/>
          </p:nvPr>
        </p:nvSpPr>
        <p:spPr>
          <a:xfrm>
            <a:off x="5791200" y="1447800"/>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4" name="Text Placeholder 14">
            <a:extLst>
              <a:ext uri="{FF2B5EF4-FFF2-40B4-BE49-F238E27FC236}">
                <a16:creationId xmlns:a16="http://schemas.microsoft.com/office/drawing/2014/main" id="{B0E951E9-8200-9A43-8C1D-F5773E42154A}"/>
              </a:ext>
            </a:extLst>
          </p:cNvPr>
          <p:cNvSpPr>
            <a:spLocks noGrp="1"/>
          </p:cNvSpPr>
          <p:nvPr>
            <p:ph type="body" sz="quarter" idx="20" hasCustomPrompt="1"/>
          </p:nvPr>
        </p:nvSpPr>
        <p:spPr>
          <a:xfrm>
            <a:off x="7696200" y="1447800"/>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25" name="Text Placeholder 17">
            <a:extLst>
              <a:ext uri="{FF2B5EF4-FFF2-40B4-BE49-F238E27FC236}">
                <a16:creationId xmlns:a16="http://schemas.microsoft.com/office/drawing/2014/main" id="{C6272C27-B526-EE4D-8DE0-7459808B60BE}"/>
              </a:ext>
            </a:extLst>
          </p:cNvPr>
          <p:cNvSpPr>
            <a:spLocks noGrp="1"/>
          </p:cNvSpPr>
          <p:nvPr>
            <p:ph type="body" sz="quarter" idx="21" hasCustomPrompt="1"/>
          </p:nvPr>
        </p:nvSpPr>
        <p:spPr>
          <a:xfrm>
            <a:off x="7696200" y="2362200"/>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sp>
        <p:nvSpPr>
          <p:cNvPr id="26" name="Picture Placeholder 3">
            <a:extLst>
              <a:ext uri="{FF2B5EF4-FFF2-40B4-BE49-F238E27FC236}">
                <a16:creationId xmlns:a16="http://schemas.microsoft.com/office/drawing/2014/main" id="{AE25CA42-715C-EC48-93E1-EB8FB9081C32}"/>
              </a:ext>
            </a:extLst>
          </p:cNvPr>
          <p:cNvSpPr>
            <a:spLocks noGrp="1"/>
          </p:cNvSpPr>
          <p:nvPr>
            <p:ph type="pic" sz="quarter" idx="22" hasCustomPrompt="1"/>
          </p:nvPr>
        </p:nvSpPr>
        <p:spPr>
          <a:xfrm>
            <a:off x="5791200" y="3652345"/>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7" name="Text Placeholder 14">
            <a:extLst>
              <a:ext uri="{FF2B5EF4-FFF2-40B4-BE49-F238E27FC236}">
                <a16:creationId xmlns:a16="http://schemas.microsoft.com/office/drawing/2014/main" id="{5D275FD4-8B72-2949-98BC-0728BA36B180}"/>
              </a:ext>
            </a:extLst>
          </p:cNvPr>
          <p:cNvSpPr>
            <a:spLocks noGrp="1"/>
          </p:cNvSpPr>
          <p:nvPr>
            <p:ph type="body" sz="quarter" idx="23" hasCustomPrompt="1"/>
          </p:nvPr>
        </p:nvSpPr>
        <p:spPr>
          <a:xfrm>
            <a:off x="7696200" y="3652345"/>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28" name="Text Placeholder 17">
            <a:extLst>
              <a:ext uri="{FF2B5EF4-FFF2-40B4-BE49-F238E27FC236}">
                <a16:creationId xmlns:a16="http://schemas.microsoft.com/office/drawing/2014/main" id="{92E3E9E7-6998-8141-8EFE-956B83CD6278}"/>
              </a:ext>
            </a:extLst>
          </p:cNvPr>
          <p:cNvSpPr>
            <a:spLocks noGrp="1"/>
          </p:cNvSpPr>
          <p:nvPr>
            <p:ph type="body" sz="quarter" idx="24" hasCustomPrompt="1"/>
          </p:nvPr>
        </p:nvSpPr>
        <p:spPr>
          <a:xfrm>
            <a:off x="7696200" y="4566745"/>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pic>
        <p:nvPicPr>
          <p:cNvPr id="35" name="Picture 34">
            <a:extLst>
              <a:ext uri="{FF2B5EF4-FFF2-40B4-BE49-F238E27FC236}">
                <a16:creationId xmlns:a16="http://schemas.microsoft.com/office/drawing/2014/main" id="{FE1E37FC-7365-0442-BBFD-E1F4E90DAAE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9" name="object 2">
            <a:extLst>
              <a:ext uri="{FF2B5EF4-FFF2-40B4-BE49-F238E27FC236}">
                <a16:creationId xmlns:a16="http://schemas.microsoft.com/office/drawing/2014/main" id="{8324D00C-1268-9344-9271-090DD8246237}"/>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30" name="Slide Number Placeholder 5">
            <a:extLst>
              <a:ext uri="{FF2B5EF4-FFF2-40B4-BE49-F238E27FC236}">
                <a16:creationId xmlns:a16="http://schemas.microsoft.com/office/drawing/2014/main" id="{5E6656EA-68BD-D149-8B59-50CFA3FEDB23}"/>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2512594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
        <p:nvSpPr>
          <p:cNvPr id="2" name="Text Placeholder 3">
            <a:extLst>
              <a:ext uri="{FF2B5EF4-FFF2-40B4-BE49-F238E27FC236}">
                <a16:creationId xmlns:a16="http://schemas.microsoft.com/office/drawing/2014/main" id="{3233ECFB-F74A-E9A6-2D70-694CA606D487}"/>
              </a:ext>
            </a:extLst>
          </p:cNvPr>
          <p:cNvSpPr>
            <a:spLocks noGrp="1"/>
          </p:cNvSpPr>
          <p:nvPr>
            <p:ph type="body" sz="quarter" idx="15" hasCustomPrompt="1"/>
          </p:nvPr>
        </p:nvSpPr>
        <p:spPr>
          <a:xfrm>
            <a:off x="719999" y="1900126"/>
            <a:ext cx="2270645" cy="318644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3" name="Text Placeholder 3">
            <a:extLst>
              <a:ext uri="{FF2B5EF4-FFF2-40B4-BE49-F238E27FC236}">
                <a16:creationId xmlns:a16="http://schemas.microsoft.com/office/drawing/2014/main" id="{B3226DD6-FF35-74F4-FFBE-946ADEBBDCD1}"/>
              </a:ext>
            </a:extLst>
          </p:cNvPr>
          <p:cNvSpPr>
            <a:spLocks noGrp="1"/>
          </p:cNvSpPr>
          <p:nvPr>
            <p:ph type="body" sz="quarter" idx="17" hasCustomPrompt="1"/>
          </p:nvPr>
        </p:nvSpPr>
        <p:spPr>
          <a:xfrm>
            <a:off x="3291154" y="1900126"/>
            <a:ext cx="2270643" cy="318644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6" name="Text Placeholder 3">
            <a:extLst>
              <a:ext uri="{FF2B5EF4-FFF2-40B4-BE49-F238E27FC236}">
                <a16:creationId xmlns:a16="http://schemas.microsoft.com/office/drawing/2014/main" id="{3FA4DEBE-1C17-8FA5-1391-66DF29427C39}"/>
              </a:ext>
            </a:extLst>
          </p:cNvPr>
          <p:cNvSpPr>
            <a:spLocks noGrp="1"/>
          </p:cNvSpPr>
          <p:nvPr>
            <p:ph type="body" sz="quarter" idx="19" hasCustomPrompt="1"/>
          </p:nvPr>
        </p:nvSpPr>
        <p:spPr>
          <a:xfrm>
            <a:off x="5862307" y="1900126"/>
            <a:ext cx="2270643" cy="318644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7" name="Text Placeholder 10">
            <a:extLst>
              <a:ext uri="{FF2B5EF4-FFF2-40B4-BE49-F238E27FC236}">
                <a16:creationId xmlns:a16="http://schemas.microsoft.com/office/drawing/2014/main" id="{3A38969F-98ED-549E-FBEB-650765EAAD7A}"/>
              </a:ext>
            </a:extLst>
          </p:cNvPr>
          <p:cNvSpPr>
            <a:spLocks noGrp="1"/>
          </p:cNvSpPr>
          <p:nvPr>
            <p:ph type="body" sz="quarter" idx="20" hasCustomPrompt="1"/>
          </p:nvPr>
        </p:nvSpPr>
        <p:spPr>
          <a:xfrm>
            <a:off x="8433461" y="1900647"/>
            <a:ext cx="2270643" cy="318644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sp>
        <p:nvSpPr>
          <p:cNvPr id="8" name="Triangle 7">
            <a:extLst>
              <a:ext uri="{FF2B5EF4-FFF2-40B4-BE49-F238E27FC236}">
                <a16:creationId xmlns:a16="http://schemas.microsoft.com/office/drawing/2014/main" id="{CD667F57-D115-27A1-A3A5-15D39341360A}"/>
              </a:ext>
            </a:extLst>
          </p:cNvPr>
          <p:cNvSpPr/>
          <p:nvPr userDrawn="1"/>
        </p:nvSpPr>
        <p:spPr>
          <a:xfrm rot="5400000">
            <a:off x="2632231" y="3398973"/>
            <a:ext cx="921895" cy="20506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E2A23902-6BF6-71EB-94C7-A2FACC1C6A3B}"/>
              </a:ext>
            </a:extLst>
          </p:cNvPr>
          <p:cNvSpPr/>
          <p:nvPr userDrawn="1"/>
        </p:nvSpPr>
        <p:spPr>
          <a:xfrm rot="5400000">
            <a:off x="5206544" y="3398973"/>
            <a:ext cx="921895" cy="205069"/>
          </a:xfrm>
          <a:prstGeom prs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E6A4A37-65A2-1E35-00F3-F4E9C6D63188}"/>
              </a:ext>
            </a:extLst>
          </p:cNvPr>
          <p:cNvSpPr/>
          <p:nvPr userDrawn="1"/>
        </p:nvSpPr>
        <p:spPr>
          <a:xfrm rot="5400000">
            <a:off x="7770984" y="3398972"/>
            <a:ext cx="921895" cy="205069"/>
          </a:xfrm>
          <a:prstGeom prst="triangl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4981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
        <p:nvSpPr>
          <p:cNvPr id="2" name="Text Placeholder 3">
            <a:extLst>
              <a:ext uri="{FF2B5EF4-FFF2-40B4-BE49-F238E27FC236}">
                <a16:creationId xmlns:a16="http://schemas.microsoft.com/office/drawing/2014/main" id="{3233ECFB-F74A-E9A6-2D70-694CA606D487}"/>
              </a:ext>
            </a:extLst>
          </p:cNvPr>
          <p:cNvSpPr>
            <a:spLocks noGrp="1"/>
          </p:cNvSpPr>
          <p:nvPr>
            <p:ph type="body" sz="quarter" idx="15" hasCustomPrompt="1"/>
          </p:nvPr>
        </p:nvSpPr>
        <p:spPr>
          <a:xfrm>
            <a:off x="719999" y="2708366"/>
            <a:ext cx="2270645" cy="156996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3" name="Text Placeholder 3">
            <a:extLst>
              <a:ext uri="{FF2B5EF4-FFF2-40B4-BE49-F238E27FC236}">
                <a16:creationId xmlns:a16="http://schemas.microsoft.com/office/drawing/2014/main" id="{B3226DD6-FF35-74F4-FFBE-946ADEBBDCD1}"/>
              </a:ext>
            </a:extLst>
          </p:cNvPr>
          <p:cNvSpPr>
            <a:spLocks noGrp="1"/>
          </p:cNvSpPr>
          <p:nvPr>
            <p:ph type="body" sz="quarter" idx="17" hasCustomPrompt="1"/>
          </p:nvPr>
        </p:nvSpPr>
        <p:spPr>
          <a:xfrm>
            <a:off x="3291154" y="2708366"/>
            <a:ext cx="2270643" cy="156996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6" name="Text Placeholder 3">
            <a:extLst>
              <a:ext uri="{FF2B5EF4-FFF2-40B4-BE49-F238E27FC236}">
                <a16:creationId xmlns:a16="http://schemas.microsoft.com/office/drawing/2014/main" id="{3FA4DEBE-1C17-8FA5-1391-66DF29427C39}"/>
              </a:ext>
            </a:extLst>
          </p:cNvPr>
          <p:cNvSpPr>
            <a:spLocks noGrp="1"/>
          </p:cNvSpPr>
          <p:nvPr>
            <p:ph type="body" sz="quarter" idx="19" hasCustomPrompt="1"/>
          </p:nvPr>
        </p:nvSpPr>
        <p:spPr>
          <a:xfrm>
            <a:off x="5862307" y="2708366"/>
            <a:ext cx="2270643" cy="156996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7" name="Text Placeholder 10">
            <a:extLst>
              <a:ext uri="{FF2B5EF4-FFF2-40B4-BE49-F238E27FC236}">
                <a16:creationId xmlns:a16="http://schemas.microsoft.com/office/drawing/2014/main" id="{3A38969F-98ED-549E-FBEB-650765EAAD7A}"/>
              </a:ext>
            </a:extLst>
          </p:cNvPr>
          <p:cNvSpPr>
            <a:spLocks noGrp="1"/>
          </p:cNvSpPr>
          <p:nvPr>
            <p:ph type="body" sz="quarter" idx="20" hasCustomPrompt="1"/>
          </p:nvPr>
        </p:nvSpPr>
        <p:spPr>
          <a:xfrm>
            <a:off x="8433461" y="2708887"/>
            <a:ext cx="2270643" cy="156996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sp>
        <p:nvSpPr>
          <p:cNvPr id="8" name="Triangle 7">
            <a:extLst>
              <a:ext uri="{FF2B5EF4-FFF2-40B4-BE49-F238E27FC236}">
                <a16:creationId xmlns:a16="http://schemas.microsoft.com/office/drawing/2014/main" id="{CD667F57-D115-27A1-A3A5-15D39341360A}"/>
              </a:ext>
            </a:extLst>
          </p:cNvPr>
          <p:cNvSpPr/>
          <p:nvPr userDrawn="1"/>
        </p:nvSpPr>
        <p:spPr>
          <a:xfrm rot="5400000">
            <a:off x="2632231" y="3398973"/>
            <a:ext cx="921895" cy="20506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E2A23902-6BF6-71EB-94C7-A2FACC1C6A3B}"/>
              </a:ext>
            </a:extLst>
          </p:cNvPr>
          <p:cNvSpPr/>
          <p:nvPr userDrawn="1"/>
        </p:nvSpPr>
        <p:spPr>
          <a:xfrm rot="5400000">
            <a:off x="5206544" y="3398973"/>
            <a:ext cx="921895" cy="205069"/>
          </a:xfrm>
          <a:prstGeom prs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E6A4A37-65A2-1E35-00F3-F4E9C6D63188}"/>
              </a:ext>
            </a:extLst>
          </p:cNvPr>
          <p:cNvSpPr/>
          <p:nvPr userDrawn="1"/>
        </p:nvSpPr>
        <p:spPr>
          <a:xfrm rot="5400000">
            <a:off x="7770984" y="3398972"/>
            <a:ext cx="921895" cy="205069"/>
          </a:xfrm>
          <a:prstGeom prst="triangl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3904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sp>
        <p:nvSpPr>
          <p:cNvPr id="4" name="Text Placeholder 3">
            <a:extLst>
              <a:ext uri="{FF2B5EF4-FFF2-40B4-BE49-F238E27FC236}">
                <a16:creationId xmlns:a16="http://schemas.microsoft.com/office/drawing/2014/main" id="{B77979D0-1219-66BA-C8D6-5486C342B075}"/>
              </a:ext>
            </a:extLst>
          </p:cNvPr>
          <p:cNvSpPr>
            <a:spLocks noGrp="1"/>
          </p:cNvSpPr>
          <p:nvPr>
            <p:ph type="body" sz="quarter" idx="15" hasCustomPrompt="1"/>
          </p:nvPr>
        </p:nvSpPr>
        <p:spPr>
          <a:xfrm>
            <a:off x="719999" y="2009389"/>
            <a:ext cx="2270645" cy="156996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5" name="Text Placeholder 3">
            <a:extLst>
              <a:ext uri="{FF2B5EF4-FFF2-40B4-BE49-F238E27FC236}">
                <a16:creationId xmlns:a16="http://schemas.microsoft.com/office/drawing/2014/main" id="{48E3E0B5-03CC-D5DB-DBD0-60C075AF397C}"/>
              </a:ext>
            </a:extLst>
          </p:cNvPr>
          <p:cNvSpPr>
            <a:spLocks noGrp="1"/>
          </p:cNvSpPr>
          <p:nvPr>
            <p:ph type="body" sz="quarter" idx="17" hasCustomPrompt="1"/>
          </p:nvPr>
        </p:nvSpPr>
        <p:spPr>
          <a:xfrm>
            <a:off x="3291154" y="2009389"/>
            <a:ext cx="2270643" cy="156996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1" name="Text Placeholder 3">
            <a:extLst>
              <a:ext uri="{FF2B5EF4-FFF2-40B4-BE49-F238E27FC236}">
                <a16:creationId xmlns:a16="http://schemas.microsoft.com/office/drawing/2014/main" id="{2F71C0A0-DDD0-58EF-638B-426EBDEAEABC}"/>
              </a:ext>
            </a:extLst>
          </p:cNvPr>
          <p:cNvSpPr>
            <a:spLocks noGrp="1"/>
          </p:cNvSpPr>
          <p:nvPr>
            <p:ph type="body" sz="quarter" idx="19" hasCustomPrompt="1"/>
          </p:nvPr>
        </p:nvSpPr>
        <p:spPr>
          <a:xfrm>
            <a:off x="5862307" y="2009389"/>
            <a:ext cx="2270643" cy="156996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3" name="Text Placeholder 10">
            <a:extLst>
              <a:ext uri="{FF2B5EF4-FFF2-40B4-BE49-F238E27FC236}">
                <a16:creationId xmlns:a16="http://schemas.microsoft.com/office/drawing/2014/main" id="{F0643BC1-BD47-205F-D72E-17A5FCAD14CC}"/>
              </a:ext>
            </a:extLst>
          </p:cNvPr>
          <p:cNvSpPr>
            <a:spLocks noGrp="1"/>
          </p:cNvSpPr>
          <p:nvPr>
            <p:ph type="body" sz="quarter" idx="20" hasCustomPrompt="1"/>
          </p:nvPr>
        </p:nvSpPr>
        <p:spPr>
          <a:xfrm>
            <a:off x="8433461" y="2009910"/>
            <a:ext cx="2270643" cy="156996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sp>
        <p:nvSpPr>
          <p:cNvPr id="14" name="Text Placeholder 3">
            <a:extLst>
              <a:ext uri="{FF2B5EF4-FFF2-40B4-BE49-F238E27FC236}">
                <a16:creationId xmlns:a16="http://schemas.microsoft.com/office/drawing/2014/main" id="{774ABB1B-BA48-5C51-0D6F-4D5F25C8E2AA}"/>
              </a:ext>
            </a:extLst>
          </p:cNvPr>
          <p:cNvSpPr>
            <a:spLocks noGrp="1"/>
          </p:cNvSpPr>
          <p:nvPr>
            <p:ph type="body" sz="quarter" idx="21" hasCustomPrompt="1"/>
          </p:nvPr>
        </p:nvSpPr>
        <p:spPr>
          <a:xfrm>
            <a:off x="719999" y="4099446"/>
            <a:ext cx="2270645" cy="156996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5" name="Text Placeholder 3">
            <a:extLst>
              <a:ext uri="{FF2B5EF4-FFF2-40B4-BE49-F238E27FC236}">
                <a16:creationId xmlns:a16="http://schemas.microsoft.com/office/drawing/2014/main" id="{3D726393-9694-D1A9-F834-D9EE4E29D9A7}"/>
              </a:ext>
            </a:extLst>
          </p:cNvPr>
          <p:cNvSpPr>
            <a:spLocks noGrp="1"/>
          </p:cNvSpPr>
          <p:nvPr>
            <p:ph type="body" sz="quarter" idx="22" hasCustomPrompt="1"/>
          </p:nvPr>
        </p:nvSpPr>
        <p:spPr>
          <a:xfrm>
            <a:off x="3291154" y="4099446"/>
            <a:ext cx="2270643" cy="156996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6" name="Text Placeholder 3">
            <a:extLst>
              <a:ext uri="{FF2B5EF4-FFF2-40B4-BE49-F238E27FC236}">
                <a16:creationId xmlns:a16="http://schemas.microsoft.com/office/drawing/2014/main" id="{C4C22E6F-155B-ACF0-85B8-276AB7B50853}"/>
              </a:ext>
            </a:extLst>
          </p:cNvPr>
          <p:cNvSpPr>
            <a:spLocks noGrp="1"/>
          </p:cNvSpPr>
          <p:nvPr>
            <p:ph type="body" sz="quarter" idx="23" hasCustomPrompt="1"/>
          </p:nvPr>
        </p:nvSpPr>
        <p:spPr>
          <a:xfrm>
            <a:off x="5862307" y="4099446"/>
            <a:ext cx="2270643" cy="156996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9" name="Text Placeholder 10">
            <a:extLst>
              <a:ext uri="{FF2B5EF4-FFF2-40B4-BE49-F238E27FC236}">
                <a16:creationId xmlns:a16="http://schemas.microsoft.com/office/drawing/2014/main" id="{AFAD5A4B-0862-8A06-43FB-5DC706DD3372}"/>
              </a:ext>
            </a:extLst>
          </p:cNvPr>
          <p:cNvSpPr>
            <a:spLocks noGrp="1"/>
          </p:cNvSpPr>
          <p:nvPr>
            <p:ph type="body" sz="quarter" idx="24" hasCustomPrompt="1"/>
          </p:nvPr>
        </p:nvSpPr>
        <p:spPr>
          <a:xfrm>
            <a:off x="8433461" y="4099967"/>
            <a:ext cx="2270643" cy="156996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cxnSp>
        <p:nvCxnSpPr>
          <p:cNvPr id="20" name="Straight Arrow Connector 19">
            <a:extLst>
              <a:ext uri="{FF2B5EF4-FFF2-40B4-BE49-F238E27FC236}">
                <a16:creationId xmlns:a16="http://schemas.microsoft.com/office/drawing/2014/main" id="{AD1CB261-97C6-6F6D-203F-6EA2291B4492}"/>
              </a:ext>
            </a:extLst>
          </p:cNvPr>
          <p:cNvCxnSpPr>
            <a:cxnSpLocks/>
            <a:stCxn id="4" idx="3"/>
            <a:endCxn id="5" idx="1"/>
          </p:cNvCxnSpPr>
          <p:nvPr userDrawn="1"/>
        </p:nvCxnSpPr>
        <p:spPr>
          <a:xfrm>
            <a:off x="2990644" y="2794373"/>
            <a:ext cx="300510" cy="0"/>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9B07B70-BB17-F24C-C619-844F7FDCA1C9}"/>
              </a:ext>
            </a:extLst>
          </p:cNvPr>
          <p:cNvCxnSpPr>
            <a:cxnSpLocks/>
          </p:cNvCxnSpPr>
          <p:nvPr userDrawn="1"/>
        </p:nvCxnSpPr>
        <p:spPr>
          <a:xfrm>
            <a:off x="5561797" y="2794373"/>
            <a:ext cx="300510" cy="0"/>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0EC8CE-8833-7305-057F-68C60FFB8C35}"/>
              </a:ext>
            </a:extLst>
          </p:cNvPr>
          <p:cNvCxnSpPr>
            <a:cxnSpLocks/>
          </p:cNvCxnSpPr>
          <p:nvPr userDrawn="1"/>
        </p:nvCxnSpPr>
        <p:spPr>
          <a:xfrm>
            <a:off x="8139534" y="2794373"/>
            <a:ext cx="300510" cy="0"/>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346AC17-FE2C-31D6-9719-E109FF876852}"/>
              </a:ext>
            </a:extLst>
          </p:cNvPr>
          <p:cNvCxnSpPr>
            <a:cxnSpLocks/>
            <a:stCxn id="19" idx="1"/>
            <a:endCxn id="16" idx="3"/>
          </p:cNvCxnSpPr>
          <p:nvPr userDrawn="1"/>
        </p:nvCxnSpPr>
        <p:spPr>
          <a:xfrm flipH="1" flipV="1">
            <a:off x="8132950" y="4884430"/>
            <a:ext cx="300511" cy="521"/>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A7903A9-4CC6-5CEF-A6D0-A822D3DC6653}"/>
              </a:ext>
            </a:extLst>
          </p:cNvPr>
          <p:cNvCxnSpPr>
            <a:cxnSpLocks/>
          </p:cNvCxnSpPr>
          <p:nvPr userDrawn="1"/>
        </p:nvCxnSpPr>
        <p:spPr>
          <a:xfrm flipH="1" flipV="1">
            <a:off x="5555213" y="4884430"/>
            <a:ext cx="300511" cy="521"/>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ABE540-6011-9613-CD4D-AA9CEB5338A6}"/>
              </a:ext>
            </a:extLst>
          </p:cNvPr>
          <p:cNvCxnSpPr>
            <a:cxnSpLocks/>
          </p:cNvCxnSpPr>
          <p:nvPr userDrawn="1"/>
        </p:nvCxnSpPr>
        <p:spPr>
          <a:xfrm flipH="1" flipV="1">
            <a:off x="2986184" y="4884430"/>
            <a:ext cx="300511" cy="521"/>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3E35E3E-CBED-9DEA-0A68-1825A6105399}"/>
              </a:ext>
            </a:extLst>
          </p:cNvPr>
          <p:cNvCxnSpPr>
            <a:cxnSpLocks/>
            <a:stCxn id="13" idx="2"/>
            <a:endCxn id="19" idx="0"/>
          </p:cNvCxnSpPr>
          <p:nvPr userDrawn="1"/>
        </p:nvCxnSpPr>
        <p:spPr>
          <a:xfrm>
            <a:off x="9568783" y="3579878"/>
            <a:ext cx="0" cy="520089"/>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643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tatistics">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E1F1074-8D8A-0342-90EC-2F2B0EF7C8D3}"/>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9" name="Picture 18">
            <a:extLst>
              <a:ext uri="{FF2B5EF4-FFF2-40B4-BE49-F238E27FC236}">
                <a16:creationId xmlns:a16="http://schemas.microsoft.com/office/drawing/2014/main" id="{78893CC7-41E5-B642-81EB-9AE999AC10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4" name="Picture Placeholder 3">
            <a:extLst>
              <a:ext uri="{FF2B5EF4-FFF2-40B4-BE49-F238E27FC236}">
                <a16:creationId xmlns:a16="http://schemas.microsoft.com/office/drawing/2014/main" id="{903A3659-0DD6-234F-AE0A-D5BBA92BE59C}"/>
              </a:ext>
            </a:extLst>
          </p:cNvPr>
          <p:cNvSpPr>
            <a:spLocks noGrp="1"/>
          </p:cNvSpPr>
          <p:nvPr>
            <p:ph type="pic" sz="quarter" idx="13" hasCustomPrompt="1"/>
          </p:nvPr>
        </p:nvSpPr>
        <p:spPr>
          <a:xfrm>
            <a:off x="1108841" y="1445172"/>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15" name="Text Placeholder 14">
            <a:extLst>
              <a:ext uri="{FF2B5EF4-FFF2-40B4-BE49-F238E27FC236}">
                <a16:creationId xmlns:a16="http://schemas.microsoft.com/office/drawing/2014/main" id="{03251F72-69DE-384B-8F82-D1B0AA8DF059}"/>
              </a:ext>
            </a:extLst>
          </p:cNvPr>
          <p:cNvSpPr>
            <a:spLocks noGrp="1"/>
          </p:cNvSpPr>
          <p:nvPr>
            <p:ph type="body" sz="quarter" idx="14" hasCustomPrompt="1"/>
          </p:nvPr>
        </p:nvSpPr>
        <p:spPr>
          <a:xfrm>
            <a:off x="3013841" y="1445172"/>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18" name="Text Placeholder 17">
            <a:extLst>
              <a:ext uri="{FF2B5EF4-FFF2-40B4-BE49-F238E27FC236}">
                <a16:creationId xmlns:a16="http://schemas.microsoft.com/office/drawing/2014/main" id="{A83D8957-7517-C240-B622-A7D7FEF32857}"/>
              </a:ext>
            </a:extLst>
          </p:cNvPr>
          <p:cNvSpPr>
            <a:spLocks noGrp="1"/>
          </p:cNvSpPr>
          <p:nvPr>
            <p:ph type="body" sz="quarter" idx="15" hasCustomPrompt="1"/>
          </p:nvPr>
        </p:nvSpPr>
        <p:spPr>
          <a:xfrm>
            <a:off x="3013841" y="2359572"/>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sp>
        <p:nvSpPr>
          <p:cNvPr id="20" name="Picture Placeholder 3">
            <a:extLst>
              <a:ext uri="{FF2B5EF4-FFF2-40B4-BE49-F238E27FC236}">
                <a16:creationId xmlns:a16="http://schemas.microsoft.com/office/drawing/2014/main" id="{50C3339F-AECF-1548-A3D2-C6D884CB2C9E}"/>
              </a:ext>
            </a:extLst>
          </p:cNvPr>
          <p:cNvSpPr>
            <a:spLocks noGrp="1"/>
          </p:cNvSpPr>
          <p:nvPr>
            <p:ph type="pic" sz="quarter" idx="16" hasCustomPrompt="1"/>
          </p:nvPr>
        </p:nvSpPr>
        <p:spPr>
          <a:xfrm>
            <a:off x="1108841" y="3649717"/>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1" name="Text Placeholder 14">
            <a:extLst>
              <a:ext uri="{FF2B5EF4-FFF2-40B4-BE49-F238E27FC236}">
                <a16:creationId xmlns:a16="http://schemas.microsoft.com/office/drawing/2014/main" id="{5E2AF152-1237-0846-AB2B-E2FF724D07DE}"/>
              </a:ext>
            </a:extLst>
          </p:cNvPr>
          <p:cNvSpPr>
            <a:spLocks noGrp="1"/>
          </p:cNvSpPr>
          <p:nvPr>
            <p:ph type="body" sz="quarter" idx="17" hasCustomPrompt="1"/>
          </p:nvPr>
        </p:nvSpPr>
        <p:spPr>
          <a:xfrm>
            <a:off x="3013841" y="3649717"/>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22" name="Text Placeholder 17">
            <a:extLst>
              <a:ext uri="{FF2B5EF4-FFF2-40B4-BE49-F238E27FC236}">
                <a16:creationId xmlns:a16="http://schemas.microsoft.com/office/drawing/2014/main" id="{45B022C7-1E16-1448-BA51-7BFC8470E5E3}"/>
              </a:ext>
            </a:extLst>
          </p:cNvPr>
          <p:cNvSpPr>
            <a:spLocks noGrp="1"/>
          </p:cNvSpPr>
          <p:nvPr>
            <p:ph type="body" sz="quarter" idx="18" hasCustomPrompt="1"/>
          </p:nvPr>
        </p:nvSpPr>
        <p:spPr>
          <a:xfrm>
            <a:off x="3013841" y="4564117"/>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sp>
        <p:nvSpPr>
          <p:cNvPr id="23" name="Picture Placeholder 3">
            <a:extLst>
              <a:ext uri="{FF2B5EF4-FFF2-40B4-BE49-F238E27FC236}">
                <a16:creationId xmlns:a16="http://schemas.microsoft.com/office/drawing/2014/main" id="{04979BE4-F011-4C4D-BC34-80D86BC7E678}"/>
              </a:ext>
            </a:extLst>
          </p:cNvPr>
          <p:cNvSpPr>
            <a:spLocks noGrp="1"/>
          </p:cNvSpPr>
          <p:nvPr>
            <p:ph type="pic" sz="quarter" idx="19" hasCustomPrompt="1"/>
          </p:nvPr>
        </p:nvSpPr>
        <p:spPr>
          <a:xfrm>
            <a:off x="5791200" y="1447800"/>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4" name="Text Placeholder 14">
            <a:extLst>
              <a:ext uri="{FF2B5EF4-FFF2-40B4-BE49-F238E27FC236}">
                <a16:creationId xmlns:a16="http://schemas.microsoft.com/office/drawing/2014/main" id="{B0E951E9-8200-9A43-8C1D-F5773E42154A}"/>
              </a:ext>
            </a:extLst>
          </p:cNvPr>
          <p:cNvSpPr>
            <a:spLocks noGrp="1"/>
          </p:cNvSpPr>
          <p:nvPr>
            <p:ph type="body" sz="quarter" idx="20" hasCustomPrompt="1"/>
          </p:nvPr>
        </p:nvSpPr>
        <p:spPr>
          <a:xfrm>
            <a:off x="7696200" y="1447800"/>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25" name="Text Placeholder 17">
            <a:extLst>
              <a:ext uri="{FF2B5EF4-FFF2-40B4-BE49-F238E27FC236}">
                <a16:creationId xmlns:a16="http://schemas.microsoft.com/office/drawing/2014/main" id="{C6272C27-B526-EE4D-8DE0-7459808B60BE}"/>
              </a:ext>
            </a:extLst>
          </p:cNvPr>
          <p:cNvSpPr>
            <a:spLocks noGrp="1"/>
          </p:cNvSpPr>
          <p:nvPr>
            <p:ph type="body" sz="quarter" idx="21" hasCustomPrompt="1"/>
          </p:nvPr>
        </p:nvSpPr>
        <p:spPr>
          <a:xfrm>
            <a:off x="7696200" y="2362200"/>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sp>
        <p:nvSpPr>
          <p:cNvPr id="26" name="Picture Placeholder 3">
            <a:extLst>
              <a:ext uri="{FF2B5EF4-FFF2-40B4-BE49-F238E27FC236}">
                <a16:creationId xmlns:a16="http://schemas.microsoft.com/office/drawing/2014/main" id="{AE25CA42-715C-EC48-93E1-EB8FB9081C32}"/>
              </a:ext>
            </a:extLst>
          </p:cNvPr>
          <p:cNvSpPr>
            <a:spLocks noGrp="1"/>
          </p:cNvSpPr>
          <p:nvPr>
            <p:ph type="pic" sz="quarter" idx="22" hasCustomPrompt="1"/>
          </p:nvPr>
        </p:nvSpPr>
        <p:spPr>
          <a:xfrm>
            <a:off x="5791200" y="3652345"/>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7" name="Text Placeholder 14">
            <a:extLst>
              <a:ext uri="{FF2B5EF4-FFF2-40B4-BE49-F238E27FC236}">
                <a16:creationId xmlns:a16="http://schemas.microsoft.com/office/drawing/2014/main" id="{5D275FD4-8B72-2949-98BC-0728BA36B180}"/>
              </a:ext>
            </a:extLst>
          </p:cNvPr>
          <p:cNvSpPr>
            <a:spLocks noGrp="1"/>
          </p:cNvSpPr>
          <p:nvPr>
            <p:ph type="body" sz="quarter" idx="23" hasCustomPrompt="1"/>
          </p:nvPr>
        </p:nvSpPr>
        <p:spPr>
          <a:xfrm>
            <a:off x="7696200" y="3652345"/>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28" name="Text Placeholder 17">
            <a:extLst>
              <a:ext uri="{FF2B5EF4-FFF2-40B4-BE49-F238E27FC236}">
                <a16:creationId xmlns:a16="http://schemas.microsoft.com/office/drawing/2014/main" id="{92E3E9E7-6998-8141-8EFE-956B83CD6278}"/>
              </a:ext>
            </a:extLst>
          </p:cNvPr>
          <p:cNvSpPr>
            <a:spLocks noGrp="1"/>
          </p:cNvSpPr>
          <p:nvPr>
            <p:ph type="body" sz="quarter" idx="24" hasCustomPrompt="1"/>
          </p:nvPr>
        </p:nvSpPr>
        <p:spPr>
          <a:xfrm>
            <a:off x="7696200" y="4566745"/>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pic>
        <p:nvPicPr>
          <p:cNvPr id="35" name="Picture 34">
            <a:extLst>
              <a:ext uri="{FF2B5EF4-FFF2-40B4-BE49-F238E27FC236}">
                <a16:creationId xmlns:a16="http://schemas.microsoft.com/office/drawing/2014/main" id="{FE1E37FC-7365-0442-BBFD-E1F4E90DAAE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9" name="object 2">
            <a:extLst>
              <a:ext uri="{FF2B5EF4-FFF2-40B4-BE49-F238E27FC236}">
                <a16:creationId xmlns:a16="http://schemas.microsoft.com/office/drawing/2014/main" id="{8324D00C-1268-9344-9271-090DD8246237}"/>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30" name="Slide Number Placeholder 5">
            <a:extLst>
              <a:ext uri="{FF2B5EF4-FFF2-40B4-BE49-F238E27FC236}">
                <a16:creationId xmlns:a16="http://schemas.microsoft.com/office/drawing/2014/main" id="{5E6656EA-68BD-D149-8B59-50CFA3FEDB23}"/>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406338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30DC14-91F6-5E4F-8B58-196138542B6E}"/>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9" name="Picture 8">
            <a:extLst>
              <a:ext uri="{FF2B5EF4-FFF2-40B4-BE49-F238E27FC236}">
                <a16:creationId xmlns:a16="http://schemas.microsoft.com/office/drawing/2014/main" id="{3AA15696-C3B4-8C48-A38A-4D8C0AD095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8" name="object 2">
            <a:extLst>
              <a:ext uri="{FF2B5EF4-FFF2-40B4-BE49-F238E27FC236}">
                <a16:creationId xmlns:a16="http://schemas.microsoft.com/office/drawing/2014/main" id="{3919DEEC-81C8-DD4A-9F32-43D68F01A92A}"/>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0C3E5F27-EC3C-B845-A5AD-3199097F8EFC}"/>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109990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a:t>
            </a:r>
            <a:r>
              <a:rPr sz="1200" b="0" i="0" err="1">
                <a:solidFill>
                  <a:srgbClr val="FFFFFF"/>
                </a:solidFill>
                <a:latin typeface="Avenir Book" panose="02000503020000020003" pitchFamily="2" charset="0"/>
                <a:cs typeface="GothamRounded-Book"/>
              </a:rPr>
              <a:t>HINSouth</a:t>
            </a:r>
            <a:r>
              <a:rPr sz="1200" b="0" i="0" spc="-5" err="1">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11" name="Title 1">
            <a:extLst>
              <a:ext uri="{FF2B5EF4-FFF2-40B4-BE49-F238E27FC236}">
                <a16:creationId xmlns:a16="http://schemas.microsoft.com/office/drawing/2014/main" id="{ADE904F8-9B44-C847-92F7-0351952C47AE}"/>
              </a:ext>
            </a:extLst>
          </p:cNvPr>
          <p:cNvSpPr>
            <a:spLocks noGrp="1"/>
          </p:cNvSpPr>
          <p:nvPr>
            <p:ph type="ctrTitle" hasCustomPrompt="1"/>
          </p:nvPr>
        </p:nvSpPr>
        <p:spPr>
          <a:xfrm>
            <a:off x="609600" y="965200"/>
            <a:ext cx="109728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3" name="Subtitle 2">
            <a:extLst>
              <a:ext uri="{FF2B5EF4-FFF2-40B4-BE49-F238E27FC236}">
                <a16:creationId xmlns:a16="http://schemas.microsoft.com/office/drawing/2014/main" id="{FD11A360-64B4-A849-AD3F-BA40A39A0814}"/>
              </a:ext>
            </a:extLst>
          </p:cNvPr>
          <p:cNvSpPr>
            <a:spLocks noGrp="1"/>
          </p:cNvSpPr>
          <p:nvPr>
            <p:ph type="subTitle" idx="1" hasCustomPrompt="1"/>
          </p:nvPr>
        </p:nvSpPr>
        <p:spPr>
          <a:xfrm>
            <a:off x="644611" y="3577151"/>
            <a:ext cx="10937789"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14" name="Text Placeholder 4">
            <a:extLst>
              <a:ext uri="{FF2B5EF4-FFF2-40B4-BE49-F238E27FC236}">
                <a16:creationId xmlns:a16="http://schemas.microsoft.com/office/drawing/2014/main" id="{B4EA1067-AD94-4441-BED0-8B620379B5C7}"/>
              </a:ext>
            </a:extLst>
          </p:cNvPr>
          <p:cNvSpPr>
            <a:spLocks noGrp="1"/>
          </p:cNvSpPr>
          <p:nvPr>
            <p:ph type="body" sz="quarter" idx="15" hasCustomPrompt="1"/>
          </p:nvPr>
        </p:nvSpPr>
        <p:spPr>
          <a:xfrm>
            <a:off x="644611" y="3886200"/>
            <a:ext cx="10937789"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2" name="Rectangle 1">
            <a:extLst>
              <a:ext uri="{FF2B5EF4-FFF2-40B4-BE49-F238E27FC236}">
                <a16:creationId xmlns:a16="http://schemas.microsoft.com/office/drawing/2014/main" id="{9FDAFEEB-CD60-A48C-1D82-1423CB649EA7}"/>
              </a:ext>
            </a:extLst>
          </p:cNvPr>
          <p:cNvSpPr/>
          <p:nvPr userDrawn="1"/>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3" name="Picture 2" descr="A picture containing logo&#10;&#10;Description automatically generated">
            <a:extLst>
              <a:ext uri="{FF2B5EF4-FFF2-40B4-BE49-F238E27FC236}">
                <a16:creationId xmlns:a16="http://schemas.microsoft.com/office/drawing/2014/main" id="{219A8904-EDF9-1C42-8697-78DD8462BA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4" name="Text Placeholder 12">
            <a:extLst>
              <a:ext uri="{FF2B5EF4-FFF2-40B4-BE49-F238E27FC236}">
                <a16:creationId xmlns:a16="http://schemas.microsoft.com/office/drawing/2014/main" id="{F8278FD7-28CA-36CC-8600-271B0464F30D}"/>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Tree>
    <p:extLst>
      <p:ext uri="{BB962C8B-B14F-4D97-AF65-F5344CB8AC3E}">
        <p14:creationId xmlns:p14="http://schemas.microsoft.com/office/powerpoint/2010/main" val="2948915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04807E-1106-3A40-9B80-424F82CF9E2B}"/>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9" name="Picture 8">
            <a:extLst>
              <a:ext uri="{FF2B5EF4-FFF2-40B4-BE49-F238E27FC236}">
                <a16:creationId xmlns:a16="http://schemas.microsoft.com/office/drawing/2014/main" id="{397F31DC-856F-F24C-8718-15E07DEF41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02</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1" name="object 2">
            <a:extLst>
              <a:ext uri="{FF2B5EF4-FFF2-40B4-BE49-F238E27FC236}">
                <a16:creationId xmlns:a16="http://schemas.microsoft.com/office/drawing/2014/main" id="{C0573008-A8F2-D343-95C7-76A26DCFB75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2" name="Slide Number Placeholder 5">
            <a:extLst>
              <a:ext uri="{FF2B5EF4-FFF2-40B4-BE49-F238E27FC236}">
                <a16:creationId xmlns:a16="http://schemas.microsoft.com/office/drawing/2014/main" id="{7EA05DEE-A2D0-D24D-9189-C5D43AEBD42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2717939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64DB24-538A-FA46-A9CB-8C0FE313E291}"/>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0" name="Picture 9">
            <a:extLst>
              <a:ext uri="{FF2B5EF4-FFF2-40B4-BE49-F238E27FC236}">
                <a16:creationId xmlns:a16="http://schemas.microsoft.com/office/drawing/2014/main" id="{47DF8C7F-94EE-6943-A8D5-239D9C4F9D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03</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8" name="object 2">
            <a:extLst>
              <a:ext uri="{FF2B5EF4-FFF2-40B4-BE49-F238E27FC236}">
                <a16:creationId xmlns:a16="http://schemas.microsoft.com/office/drawing/2014/main" id="{ACB78B03-4FDF-A441-9B51-A969E48EEE6E}"/>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9" name="Slide Number Placeholder 5">
            <a:extLst>
              <a:ext uri="{FF2B5EF4-FFF2-40B4-BE49-F238E27FC236}">
                <a16:creationId xmlns:a16="http://schemas.microsoft.com/office/drawing/2014/main" id="{6FE568DC-CBF2-CE43-99E9-F16F300CD5F0}"/>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585228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C8A1A-2547-EE43-9318-CA731400811B}"/>
              </a:ext>
            </a:extLst>
          </p:cNvPr>
          <p:cNvSpPr/>
          <p:nvPr userDrawn="1"/>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0" name="Picture 9">
            <a:extLst>
              <a:ext uri="{FF2B5EF4-FFF2-40B4-BE49-F238E27FC236}">
                <a16:creationId xmlns:a16="http://schemas.microsoft.com/office/drawing/2014/main" id="{88BBF8D5-9132-3D4E-B5DD-A30339E7A8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1252"/>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accent2"/>
                </a:solidFill>
                <a:latin typeface="Avenir Book" panose="02000503020000020003" pitchFamily="2" charset="0"/>
              </a:defRPr>
            </a:lvl1pPr>
          </a:lstStyle>
          <a:p>
            <a:r>
              <a:rPr lang="en-US"/>
              <a:t>04</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accent2"/>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4" name="Picture 13">
            <a:extLst>
              <a:ext uri="{FF2B5EF4-FFF2-40B4-BE49-F238E27FC236}">
                <a16:creationId xmlns:a16="http://schemas.microsoft.com/office/drawing/2014/main" id="{90B9CB78-4F79-A440-9F49-D02C0DC9901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8" name="object 2">
            <a:extLst>
              <a:ext uri="{FF2B5EF4-FFF2-40B4-BE49-F238E27FC236}">
                <a16:creationId xmlns:a16="http://schemas.microsoft.com/office/drawing/2014/main" id="{86036F75-3787-FA47-AC60-D62520681284}"/>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9" name="Slide Number Placeholder 5">
            <a:extLst>
              <a:ext uri="{FF2B5EF4-FFF2-40B4-BE49-F238E27FC236}">
                <a16:creationId xmlns:a16="http://schemas.microsoft.com/office/drawing/2014/main" id="{983EDDE0-90EC-784C-BF55-1E8C55F1AE7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2182589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1A71B4-0DFC-C44B-ABD5-165235E0BE98}"/>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9" name="Picture 8">
            <a:extLst>
              <a:ext uri="{FF2B5EF4-FFF2-40B4-BE49-F238E27FC236}">
                <a16:creationId xmlns:a16="http://schemas.microsoft.com/office/drawing/2014/main" id="{B1D9153A-C30F-E842-BCF8-225C673F5CB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05</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8" name="object 2">
            <a:extLst>
              <a:ext uri="{FF2B5EF4-FFF2-40B4-BE49-F238E27FC236}">
                <a16:creationId xmlns:a16="http://schemas.microsoft.com/office/drawing/2014/main" id="{98EA4B59-DE7C-8342-B785-5FD3FA8AAFB8}"/>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E02B0691-90D5-474D-9141-4F6B9AB91169}"/>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4155844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6" name="object 2">
            <a:extLst>
              <a:ext uri="{FF2B5EF4-FFF2-40B4-BE49-F238E27FC236}">
                <a16:creationId xmlns:a16="http://schemas.microsoft.com/office/drawing/2014/main" id="{85B00EF7-B84B-3B4C-8CD7-493817B840E1}"/>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7" name="Slide Number Placeholder 5">
            <a:extLst>
              <a:ext uri="{FF2B5EF4-FFF2-40B4-BE49-F238E27FC236}">
                <a16:creationId xmlns:a16="http://schemas.microsoft.com/office/drawing/2014/main" id="{78689290-DEEE-A342-B55B-C13AA831E76E}"/>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957946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accent2"/>
        </a:solidFill>
        <a:effectLst/>
      </p:bgPr>
    </p:bg>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15968"/>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02</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9" name="object 2">
            <a:extLst>
              <a:ext uri="{FF2B5EF4-FFF2-40B4-BE49-F238E27FC236}">
                <a16:creationId xmlns:a16="http://schemas.microsoft.com/office/drawing/2014/main" id="{F9EED865-6A7E-584E-8E17-A151515479C9}"/>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B1DDCCF4-1028-2544-A81A-4A307025A4EB}"/>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2123759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03</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9" name="object 2">
            <a:extLst>
              <a:ext uri="{FF2B5EF4-FFF2-40B4-BE49-F238E27FC236}">
                <a16:creationId xmlns:a16="http://schemas.microsoft.com/office/drawing/2014/main" id="{F7D9D0D5-C1D8-4742-B8A0-F761267E7B2E}"/>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40F5F0E8-A818-304B-A449-E1A04D293B33}"/>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991180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489"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4"/>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04</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9" name="object 2">
            <a:extLst>
              <a:ext uri="{FF2B5EF4-FFF2-40B4-BE49-F238E27FC236}">
                <a16:creationId xmlns:a16="http://schemas.microsoft.com/office/drawing/2014/main" id="{7C724FB2-E6D8-C345-BE84-75A299A1810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7BE1C2AF-7B96-6942-9C45-9F03853C39EA}"/>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2373838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05</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9" name="object 2">
            <a:extLst>
              <a:ext uri="{FF2B5EF4-FFF2-40B4-BE49-F238E27FC236}">
                <a16:creationId xmlns:a16="http://schemas.microsoft.com/office/drawing/2014/main" id="{99F7A7BF-92E3-3C4A-8370-1AB0B129429D}"/>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8ADBAF1D-2DD8-DC49-A17F-960C7FCFF34A}"/>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3518118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09933F-32ED-A94F-9711-AFC5AE83EB8D}"/>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5" name="Picture 14">
            <a:extLst>
              <a:ext uri="{FF2B5EF4-FFF2-40B4-BE49-F238E27FC236}">
                <a16:creationId xmlns:a16="http://schemas.microsoft.com/office/drawing/2014/main" id="{219DC051-577E-3E4D-A131-48A91AB777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01364" y="0"/>
            <a:ext cx="290636" cy="6858000"/>
          </a:xfrm>
          <a:prstGeom prst="rect">
            <a:avLst/>
          </a:prstGeom>
        </p:spPr>
      </p:pic>
      <p:sp>
        <p:nvSpPr>
          <p:cNvPr id="9" name="Picture Placeholder 4">
            <a:extLst>
              <a:ext uri="{FF2B5EF4-FFF2-40B4-BE49-F238E27FC236}">
                <a16:creationId xmlns:a16="http://schemas.microsoft.com/office/drawing/2014/main" id="{2B51E3E1-B90B-414D-97A7-F9D6AA7FF2E1}"/>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3719091"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3719091"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0" name="object 2">
            <a:extLst>
              <a:ext uri="{FF2B5EF4-FFF2-40B4-BE49-F238E27FC236}">
                <a16:creationId xmlns:a16="http://schemas.microsoft.com/office/drawing/2014/main" id="{5FB36441-EEE7-9144-B354-68427B83B9DA}"/>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FB00A021-C896-1F40-B278-EBE934C3B050}"/>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86916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a:t>
            </a:r>
            <a:r>
              <a:rPr sz="1200" b="0" i="0" err="1">
                <a:solidFill>
                  <a:srgbClr val="FFFFFF"/>
                </a:solidFill>
                <a:latin typeface="Avenir Book" panose="02000503020000020003" pitchFamily="2" charset="0"/>
                <a:cs typeface="GothamRounded-Book"/>
              </a:rPr>
              <a:t>HINSouth</a:t>
            </a:r>
            <a:r>
              <a:rPr sz="1200" b="0" i="0" spc="-5" err="1">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109728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1" y="3577151"/>
            <a:ext cx="10937789"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1" y="3886200"/>
            <a:ext cx="10937789"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2" name="Rectangle 1">
            <a:extLst>
              <a:ext uri="{FF2B5EF4-FFF2-40B4-BE49-F238E27FC236}">
                <a16:creationId xmlns:a16="http://schemas.microsoft.com/office/drawing/2014/main" id="{E99FD0A3-F40E-117B-A50A-F7461BB0496E}"/>
              </a:ext>
            </a:extLst>
          </p:cNvPr>
          <p:cNvSpPr/>
          <p:nvPr userDrawn="1"/>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4" name="Text Placeholder 12">
            <a:extLst>
              <a:ext uri="{FF2B5EF4-FFF2-40B4-BE49-F238E27FC236}">
                <a16:creationId xmlns:a16="http://schemas.microsoft.com/office/drawing/2014/main" id="{B786BB2C-0712-83C8-CA2E-203A7442390D}"/>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Tree>
    <p:extLst>
      <p:ext uri="{BB962C8B-B14F-4D97-AF65-F5344CB8AC3E}">
        <p14:creationId xmlns:p14="http://schemas.microsoft.com/office/powerpoint/2010/main" val="211074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 Gree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CD8107-122B-AD44-B4E8-E635DD6F3D17}"/>
              </a:ext>
            </a:extLst>
          </p:cNvPr>
          <p:cNvSpPr/>
          <p:nvPr userDrawn="1"/>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25" name="Picture 24">
            <a:extLst>
              <a:ext uri="{FF2B5EF4-FFF2-40B4-BE49-F238E27FC236}">
                <a16:creationId xmlns:a16="http://schemas.microsoft.com/office/drawing/2014/main" id="{CA15A499-D78D-064F-AFF2-53BCCDE019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Ground Floor, Minerva House, </a:t>
            </a:r>
            <a:br>
              <a:rPr lang="en-GB">
                <a:effectLst/>
                <a:latin typeface="Gotham Rounded Bold" panose="02000000000000000000" pitchFamily="2" charset="0"/>
              </a:rPr>
            </a:br>
            <a:r>
              <a:rPr lang="en-GB">
                <a:effectLst/>
                <a:latin typeface="Gotham Rounded Bold" panose="02000000000000000000" pitchFamily="2" charset="0"/>
              </a:rPr>
              <a:t>5 Montague Close, London SE1 9BB</a:t>
            </a:r>
          </a:p>
          <a:p>
            <a:r>
              <a:rPr lang="en-GB">
                <a:effectLst/>
                <a:latin typeface="Gotham Rounded Bold" panose="02000000000000000000" pitchFamily="2" charset="0"/>
              </a:rPr>
              <a:t>Closest stations: </a:t>
            </a:r>
            <a:br>
              <a:rPr lang="en-GB">
                <a:effectLst/>
                <a:latin typeface="Gotham Rounded Bold" panose="02000000000000000000" pitchFamily="2" charset="0"/>
              </a:rPr>
            </a:br>
            <a:r>
              <a:rPr lang="en-GB">
                <a:effectLst/>
                <a:latin typeface="Gotham Rounded Bold" panose="02000000000000000000" pitchFamily="2" charset="0"/>
              </a:rPr>
              <a:t>London Bridge or Monument</a:t>
            </a:r>
          </a:p>
        </p:txBody>
      </p:sp>
      <p:sp>
        <p:nvSpPr>
          <p:cNvPr id="20" name="Text Placeholder 13">
            <a:extLst>
              <a:ext uri="{FF2B5EF4-FFF2-40B4-BE49-F238E27FC236}">
                <a16:creationId xmlns:a16="http://schemas.microsoft.com/office/drawing/2014/main" id="{E08BD95A-531E-9F4F-8E77-436A1A7FF86A}"/>
              </a:ext>
            </a:extLst>
          </p:cNvPr>
          <p:cNvSpPr>
            <a:spLocks noGrp="1"/>
          </p:cNvSpPr>
          <p:nvPr>
            <p:ph type="body" sz="quarter" idx="14" hasCustomPrompt="1"/>
          </p:nvPr>
        </p:nvSpPr>
        <p:spPr>
          <a:xfrm>
            <a:off x="1297458" y="408651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020 7188 9805</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a:t>
            </a:r>
            <a:r>
              <a:rPr lang="en-GB" err="1">
                <a:effectLst/>
                <a:latin typeface="Gotham Rounded Bold" panose="02000000000000000000" pitchFamily="2" charset="0"/>
              </a:rPr>
              <a:t>HINSouthLondon</a:t>
            </a:r>
            <a:endParaRPr lang="en-GB">
              <a:effectLst/>
              <a:latin typeface="Gotham Rounded Bold" panose="02000000000000000000" pitchFamily="2" charset="0"/>
            </a:endParaRP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535849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26" name="Graphic 4">
            <a:extLst>
              <a:ext uri="{FF2B5EF4-FFF2-40B4-BE49-F238E27FC236}">
                <a16:creationId xmlns:a16="http://schemas.microsoft.com/office/drawing/2014/main" id="{67D4503A-3EA7-DD41-AA76-E3CA5285AF33}"/>
              </a:ext>
            </a:extLst>
          </p:cNvPr>
          <p:cNvSpPr/>
          <p:nvPr userDrawn="1"/>
        </p:nvSpPr>
        <p:spPr>
          <a:xfrm>
            <a:off x="719999" y="250364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sp>
        <p:nvSpPr>
          <p:cNvPr id="27" name="Graphic 6">
            <a:extLst>
              <a:ext uri="{FF2B5EF4-FFF2-40B4-BE49-F238E27FC236}">
                <a16:creationId xmlns:a16="http://schemas.microsoft.com/office/drawing/2014/main" id="{4A5AAFF6-8118-5F49-8DC3-860FD465B8C2}"/>
              </a:ext>
            </a:extLst>
          </p:cNvPr>
          <p:cNvSpPr/>
          <p:nvPr userDrawn="1"/>
        </p:nvSpPr>
        <p:spPr>
          <a:xfrm>
            <a:off x="695222" y="4139515"/>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sp>
        <p:nvSpPr>
          <p:cNvPr id="28" name="Graphic 12">
            <a:extLst>
              <a:ext uri="{FF2B5EF4-FFF2-40B4-BE49-F238E27FC236}">
                <a16:creationId xmlns:a16="http://schemas.microsoft.com/office/drawing/2014/main" id="{90661621-C0E6-884A-8FE2-70FBFCA46797}"/>
              </a:ext>
            </a:extLst>
          </p:cNvPr>
          <p:cNvSpPr/>
          <p:nvPr userDrawn="1"/>
        </p:nvSpPr>
        <p:spPr>
          <a:xfrm>
            <a:off x="692752" y="4835309"/>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sp>
        <p:nvSpPr>
          <p:cNvPr id="29" name="Graphic 8">
            <a:extLst>
              <a:ext uri="{FF2B5EF4-FFF2-40B4-BE49-F238E27FC236}">
                <a16:creationId xmlns:a16="http://schemas.microsoft.com/office/drawing/2014/main" id="{81BBA17A-BE21-4542-9C63-F0C58638C25D}"/>
              </a:ext>
            </a:extLst>
          </p:cNvPr>
          <p:cNvSpPr/>
          <p:nvPr userDrawn="1"/>
        </p:nvSpPr>
        <p:spPr>
          <a:xfrm>
            <a:off x="708141" y="539311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pic>
        <p:nvPicPr>
          <p:cNvPr id="30" name="Picture 29">
            <a:extLst>
              <a:ext uri="{FF2B5EF4-FFF2-40B4-BE49-F238E27FC236}">
                <a16:creationId xmlns:a16="http://schemas.microsoft.com/office/drawing/2014/main" id="{69790BF1-483B-EF40-A2E5-9F12F5EADEB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33" name="Graphic 4">
            <a:extLst>
              <a:ext uri="{FF2B5EF4-FFF2-40B4-BE49-F238E27FC236}">
                <a16:creationId xmlns:a16="http://schemas.microsoft.com/office/drawing/2014/main" id="{36E3FACB-7195-3140-B7A0-8BA94A5937F0}"/>
              </a:ext>
            </a:extLst>
          </p:cNvPr>
          <p:cNvSpPr/>
          <p:nvPr userDrawn="1"/>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2"/>
          </a:solidFill>
          <a:ln w="9525" cap="flat">
            <a:noFill/>
            <a:prstDash val="solid"/>
            <a:miter/>
          </a:ln>
        </p:spPr>
        <p:txBody>
          <a:bodyPr rtlCol="0" anchor="ctr"/>
          <a:lstStyle/>
          <a:p>
            <a:endParaRPr lang="en-US" b="0" i="0">
              <a:latin typeface="Avenir Book" panose="02000503020000020003" pitchFamily="2" charset="0"/>
            </a:endParaRPr>
          </a:p>
        </p:txBody>
      </p:sp>
      <p:sp>
        <p:nvSpPr>
          <p:cNvPr id="34" name="Graphic 6">
            <a:extLst>
              <a:ext uri="{FF2B5EF4-FFF2-40B4-BE49-F238E27FC236}">
                <a16:creationId xmlns:a16="http://schemas.microsoft.com/office/drawing/2014/main" id="{CDB40037-7112-4245-9FEE-A5D36D978468}"/>
              </a:ext>
            </a:extLst>
          </p:cNvPr>
          <p:cNvSpPr/>
          <p:nvPr userDrawn="1"/>
        </p:nvSpPr>
        <p:spPr>
          <a:xfrm>
            <a:off x="847622" y="4096199"/>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accent2"/>
          </a:solidFill>
          <a:ln w="9525" cap="flat">
            <a:noFill/>
            <a:prstDash val="solid"/>
            <a:miter/>
          </a:ln>
        </p:spPr>
        <p:txBody>
          <a:bodyPr rtlCol="0" anchor="ctr"/>
          <a:lstStyle/>
          <a:p>
            <a:endParaRPr lang="en-US" b="0" i="0">
              <a:latin typeface="Avenir Book" panose="02000503020000020003" pitchFamily="2" charset="0"/>
            </a:endParaRPr>
          </a:p>
        </p:txBody>
      </p:sp>
      <p:sp>
        <p:nvSpPr>
          <p:cNvPr id="35" name="Graphic 12">
            <a:extLst>
              <a:ext uri="{FF2B5EF4-FFF2-40B4-BE49-F238E27FC236}">
                <a16:creationId xmlns:a16="http://schemas.microsoft.com/office/drawing/2014/main" id="{4B10CB72-F6C0-4540-925C-E5009CDA4DFB}"/>
              </a:ext>
            </a:extLst>
          </p:cNvPr>
          <p:cNvSpPr/>
          <p:nvPr userDrawn="1"/>
        </p:nvSpPr>
        <p:spPr>
          <a:xfrm>
            <a:off x="845152" y="4792412"/>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accent2"/>
          </a:solidFill>
          <a:ln w="9525" cap="flat">
            <a:noFill/>
            <a:prstDash val="solid"/>
            <a:miter/>
          </a:ln>
        </p:spPr>
        <p:txBody>
          <a:bodyPr rtlCol="0" anchor="ctr"/>
          <a:lstStyle/>
          <a:p>
            <a:endParaRPr lang="en-US" b="0" i="0">
              <a:latin typeface="Avenir Book" panose="02000503020000020003" pitchFamily="2" charset="0"/>
            </a:endParaRPr>
          </a:p>
        </p:txBody>
      </p:sp>
      <p:sp>
        <p:nvSpPr>
          <p:cNvPr id="36" name="Graphic 8">
            <a:extLst>
              <a:ext uri="{FF2B5EF4-FFF2-40B4-BE49-F238E27FC236}">
                <a16:creationId xmlns:a16="http://schemas.microsoft.com/office/drawing/2014/main" id="{5D081F13-C1A2-D749-9902-9DF9B80F1EDC}"/>
              </a:ext>
            </a:extLst>
          </p:cNvPr>
          <p:cNvSpPr/>
          <p:nvPr userDrawn="1"/>
        </p:nvSpPr>
        <p:spPr>
          <a:xfrm>
            <a:off x="860541" y="539145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2"/>
          </a:solidFill>
          <a:ln w="9525" cap="flat">
            <a:noFill/>
            <a:prstDash val="solid"/>
            <a:miter/>
          </a:ln>
        </p:spPr>
        <p:txBody>
          <a:bodyPr rtlCol="0" anchor="ctr"/>
          <a:lstStyle/>
          <a:p>
            <a:endParaRPr lang="en-US" b="0" i="0">
              <a:latin typeface="Avenir Book" panose="02000503020000020003" pitchFamily="2" charset="0"/>
            </a:endParaRPr>
          </a:p>
        </p:txBody>
      </p:sp>
      <p:sp>
        <p:nvSpPr>
          <p:cNvPr id="23" name="object 2">
            <a:extLst>
              <a:ext uri="{FF2B5EF4-FFF2-40B4-BE49-F238E27FC236}">
                <a16:creationId xmlns:a16="http://schemas.microsoft.com/office/drawing/2014/main" id="{2CB080B7-88F9-1D46-9B83-EF55BE7095E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24" name="Slide Number Placeholder 5">
            <a:extLst>
              <a:ext uri="{FF2B5EF4-FFF2-40B4-BE49-F238E27FC236}">
                <a16:creationId xmlns:a16="http://schemas.microsoft.com/office/drawing/2014/main" id="{4C566711-D10F-034D-AFB4-F9E217707FA7}"/>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Tree>
    <p:extLst>
      <p:ext uri="{BB962C8B-B14F-4D97-AF65-F5344CB8AC3E}">
        <p14:creationId xmlns:p14="http://schemas.microsoft.com/office/powerpoint/2010/main" val="3357952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 Purpl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0ADA3F-B609-CC4D-AA15-7FBE38B80B5A}"/>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9C39A50B-16E0-D749-9F83-53E62178DC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Ground Floor, Minerva House, </a:t>
            </a:r>
            <a:br>
              <a:rPr lang="en-GB">
                <a:effectLst/>
                <a:latin typeface="Gotham Rounded Bold" panose="02000000000000000000" pitchFamily="2" charset="0"/>
              </a:rPr>
            </a:br>
            <a:r>
              <a:rPr lang="en-GB">
                <a:effectLst/>
                <a:latin typeface="Gotham Rounded Bold" panose="02000000000000000000" pitchFamily="2" charset="0"/>
              </a:rPr>
              <a:t>5 Montague Close, London SE1 9BB</a:t>
            </a:r>
          </a:p>
          <a:p>
            <a:r>
              <a:rPr lang="en-GB">
                <a:effectLst/>
                <a:latin typeface="Gotham Rounded Bold" panose="02000000000000000000" pitchFamily="2" charset="0"/>
              </a:rPr>
              <a:t>Closest stations: </a:t>
            </a:r>
            <a:br>
              <a:rPr lang="en-GB">
                <a:effectLst/>
                <a:latin typeface="Gotham Rounded Bold" panose="02000000000000000000" pitchFamily="2" charset="0"/>
              </a:rPr>
            </a:br>
            <a:r>
              <a:rPr lang="en-GB">
                <a:effectLst/>
                <a:latin typeface="Gotham Rounded Bold" panose="02000000000000000000" pitchFamily="2" charset="0"/>
              </a:rPr>
              <a:t>London Bridge or Monument</a:t>
            </a:r>
          </a:p>
        </p:txBody>
      </p:sp>
      <p:sp>
        <p:nvSpPr>
          <p:cNvPr id="20" name="Text Placeholder 13">
            <a:extLst>
              <a:ext uri="{FF2B5EF4-FFF2-40B4-BE49-F238E27FC236}">
                <a16:creationId xmlns:a16="http://schemas.microsoft.com/office/drawing/2014/main" id="{E08BD95A-531E-9F4F-8E77-436A1A7FF86A}"/>
              </a:ext>
            </a:extLst>
          </p:cNvPr>
          <p:cNvSpPr>
            <a:spLocks noGrp="1"/>
          </p:cNvSpPr>
          <p:nvPr>
            <p:ph type="body" sz="quarter" idx="14" hasCustomPrompt="1"/>
          </p:nvPr>
        </p:nvSpPr>
        <p:spPr>
          <a:xfrm>
            <a:off x="1297458" y="408651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020 7188 9805</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a:t>
            </a:r>
            <a:r>
              <a:rPr lang="en-GB" err="1">
                <a:effectLst/>
                <a:latin typeface="Gotham Rounded Bold" panose="02000000000000000000" pitchFamily="2" charset="0"/>
              </a:rPr>
              <a:t>HINSouthLondon</a:t>
            </a:r>
            <a:endParaRPr lang="en-GB">
              <a:effectLst/>
              <a:latin typeface="Gotham Rounded Bold" panose="02000000000000000000" pitchFamily="2" charset="0"/>
            </a:endParaRP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535849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pic>
        <p:nvPicPr>
          <p:cNvPr id="31" name="Picture 30">
            <a:extLst>
              <a:ext uri="{FF2B5EF4-FFF2-40B4-BE49-F238E27FC236}">
                <a16:creationId xmlns:a16="http://schemas.microsoft.com/office/drawing/2014/main" id="{BCEC1BC3-DEF4-4047-9224-648B3EEE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6" name="object 2">
            <a:extLst>
              <a:ext uri="{FF2B5EF4-FFF2-40B4-BE49-F238E27FC236}">
                <a16:creationId xmlns:a16="http://schemas.microsoft.com/office/drawing/2014/main" id="{309A4A60-3981-8B4E-8703-A0EBC8DCDED7}"/>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9" name="Slide Number Placeholder 5">
            <a:extLst>
              <a:ext uri="{FF2B5EF4-FFF2-40B4-BE49-F238E27FC236}">
                <a16:creationId xmlns:a16="http://schemas.microsoft.com/office/drawing/2014/main" id="{61266220-A4B2-6B49-9764-059632C3933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
        <p:nvSpPr>
          <p:cNvPr id="2" name="Graphic 4">
            <a:extLst>
              <a:ext uri="{FF2B5EF4-FFF2-40B4-BE49-F238E27FC236}">
                <a16:creationId xmlns:a16="http://schemas.microsoft.com/office/drawing/2014/main" id="{6B7D5F4D-FB15-23A3-BE70-409C3E874681}"/>
              </a:ext>
            </a:extLst>
          </p:cNvPr>
          <p:cNvSpPr/>
          <p:nvPr userDrawn="1"/>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sp>
        <p:nvSpPr>
          <p:cNvPr id="3" name="Graphic 6">
            <a:extLst>
              <a:ext uri="{FF2B5EF4-FFF2-40B4-BE49-F238E27FC236}">
                <a16:creationId xmlns:a16="http://schemas.microsoft.com/office/drawing/2014/main" id="{07287C44-CE75-1A19-207E-CEED7A7C45DA}"/>
              </a:ext>
            </a:extLst>
          </p:cNvPr>
          <p:cNvSpPr/>
          <p:nvPr userDrawn="1"/>
        </p:nvSpPr>
        <p:spPr>
          <a:xfrm>
            <a:off x="847622" y="4096199"/>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sp>
        <p:nvSpPr>
          <p:cNvPr id="4" name="Graphic 12">
            <a:extLst>
              <a:ext uri="{FF2B5EF4-FFF2-40B4-BE49-F238E27FC236}">
                <a16:creationId xmlns:a16="http://schemas.microsoft.com/office/drawing/2014/main" id="{E097E1EF-4048-0358-5E6E-8DBBBA98629F}"/>
              </a:ext>
            </a:extLst>
          </p:cNvPr>
          <p:cNvSpPr/>
          <p:nvPr userDrawn="1"/>
        </p:nvSpPr>
        <p:spPr>
          <a:xfrm>
            <a:off x="845152" y="4792412"/>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sp>
        <p:nvSpPr>
          <p:cNvPr id="5" name="Graphic 8">
            <a:extLst>
              <a:ext uri="{FF2B5EF4-FFF2-40B4-BE49-F238E27FC236}">
                <a16:creationId xmlns:a16="http://schemas.microsoft.com/office/drawing/2014/main" id="{6F1252CF-EA0E-1B03-9BB7-C6BA5DB2781D}"/>
              </a:ext>
            </a:extLst>
          </p:cNvPr>
          <p:cNvSpPr/>
          <p:nvPr userDrawn="1"/>
        </p:nvSpPr>
        <p:spPr>
          <a:xfrm>
            <a:off x="860541" y="539145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spTree>
    <p:extLst>
      <p:ext uri="{BB962C8B-B14F-4D97-AF65-F5344CB8AC3E}">
        <p14:creationId xmlns:p14="http://schemas.microsoft.com/office/powerpoint/2010/main" val="1865144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01D2E8-7744-E645-8BF1-B650A4165058}"/>
              </a:ext>
            </a:extLst>
          </p:cNvPr>
          <p:cNvSpPr/>
          <p:nvPr userDrawn="1"/>
        </p:nvSpPr>
        <p:spPr>
          <a:xfrm>
            <a:off x="-1" y="6723"/>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BC8973F6-E6A3-CA47-9251-7C6825FAC6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Ground Floor, Minerva House, </a:t>
            </a:r>
            <a:br>
              <a:rPr lang="en-GB">
                <a:effectLst/>
                <a:latin typeface="Gotham Rounded Bold" panose="02000000000000000000" pitchFamily="2" charset="0"/>
              </a:rPr>
            </a:br>
            <a:r>
              <a:rPr lang="en-GB">
                <a:effectLst/>
                <a:latin typeface="Gotham Rounded Bold" panose="02000000000000000000" pitchFamily="2" charset="0"/>
              </a:rPr>
              <a:t>5 Montague Close, London SE1 9BB</a:t>
            </a:r>
          </a:p>
          <a:p>
            <a:r>
              <a:rPr lang="en-GB">
                <a:effectLst/>
                <a:latin typeface="Gotham Rounded Bold" panose="02000000000000000000" pitchFamily="2" charset="0"/>
              </a:rPr>
              <a:t>Closest stations: </a:t>
            </a:r>
            <a:br>
              <a:rPr lang="en-GB">
                <a:effectLst/>
                <a:latin typeface="Gotham Rounded Bold" panose="02000000000000000000" pitchFamily="2" charset="0"/>
              </a:rPr>
            </a:br>
            <a:r>
              <a:rPr lang="en-GB">
                <a:effectLst/>
                <a:latin typeface="Gotham Rounded Bold" panose="02000000000000000000" pitchFamily="2" charset="0"/>
              </a:rPr>
              <a:t>London Bridge or Monument</a:t>
            </a:r>
          </a:p>
        </p:txBody>
      </p:sp>
      <p:sp>
        <p:nvSpPr>
          <p:cNvPr id="20" name="Text Placeholder 13">
            <a:extLst>
              <a:ext uri="{FF2B5EF4-FFF2-40B4-BE49-F238E27FC236}">
                <a16:creationId xmlns:a16="http://schemas.microsoft.com/office/drawing/2014/main" id="{E08BD95A-531E-9F4F-8E77-436A1A7FF86A}"/>
              </a:ext>
            </a:extLst>
          </p:cNvPr>
          <p:cNvSpPr>
            <a:spLocks noGrp="1"/>
          </p:cNvSpPr>
          <p:nvPr>
            <p:ph type="body" sz="quarter" idx="14" hasCustomPrompt="1"/>
          </p:nvPr>
        </p:nvSpPr>
        <p:spPr>
          <a:xfrm>
            <a:off x="1297458" y="408651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020 7188 9805</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a:t>
            </a:r>
            <a:r>
              <a:rPr lang="en-GB" err="1">
                <a:effectLst/>
                <a:latin typeface="Gotham Rounded Bold" panose="02000000000000000000" pitchFamily="2" charset="0"/>
              </a:rPr>
              <a:t>HINSouthLondon</a:t>
            </a:r>
            <a:endParaRPr lang="en-GB">
              <a:effectLst/>
              <a:latin typeface="Gotham Rounded Bold" panose="02000000000000000000" pitchFamily="2" charset="0"/>
            </a:endParaRP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535849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25" name="object 2">
            <a:extLst>
              <a:ext uri="{FF2B5EF4-FFF2-40B4-BE49-F238E27FC236}">
                <a16:creationId xmlns:a16="http://schemas.microsoft.com/office/drawing/2014/main" id="{D745A30B-2CFD-D24C-9392-78F0E6214185}"/>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30" name="Slide Number Placeholder 5">
            <a:extLst>
              <a:ext uri="{FF2B5EF4-FFF2-40B4-BE49-F238E27FC236}">
                <a16:creationId xmlns:a16="http://schemas.microsoft.com/office/drawing/2014/main" id="{31539658-A3BA-C044-98A0-76CB7A8B1812}"/>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pic>
        <p:nvPicPr>
          <p:cNvPr id="31" name="Picture 30">
            <a:extLst>
              <a:ext uri="{FF2B5EF4-FFF2-40B4-BE49-F238E27FC236}">
                <a16:creationId xmlns:a16="http://schemas.microsoft.com/office/drawing/2014/main" id="{7CC94D47-BD4D-814D-912E-180DE30677D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 name="Graphic 4">
            <a:extLst>
              <a:ext uri="{FF2B5EF4-FFF2-40B4-BE49-F238E27FC236}">
                <a16:creationId xmlns:a16="http://schemas.microsoft.com/office/drawing/2014/main" id="{A518AF62-F4F9-56CA-0B20-C0953631F0B0}"/>
              </a:ext>
            </a:extLst>
          </p:cNvPr>
          <p:cNvSpPr/>
          <p:nvPr userDrawn="1"/>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tx1"/>
          </a:solidFill>
          <a:ln w="9525" cap="flat">
            <a:noFill/>
            <a:prstDash val="solid"/>
            <a:miter/>
          </a:ln>
        </p:spPr>
        <p:txBody>
          <a:bodyPr rtlCol="0" anchor="ctr"/>
          <a:lstStyle/>
          <a:p>
            <a:endParaRPr lang="en-US" b="0" i="0">
              <a:latin typeface="Avenir Book" panose="02000503020000020003" pitchFamily="2" charset="0"/>
            </a:endParaRPr>
          </a:p>
        </p:txBody>
      </p:sp>
      <p:sp>
        <p:nvSpPr>
          <p:cNvPr id="3" name="Graphic 6">
            <a:extLst>
              <a:ext uri="{FF2B5EF4-FFF2-40B4-BE49-F238E27FC236}">
                <a16:creationId xmlns:a16="http://schemas.microsoft.com/office/drawing/2014/main" id="{6BC3FCA8-2B77-2A74-523E-03E7720BA419}"/>
              </a:ext>
            </a:extLst>
          </p:cNvPr>
          <p:cNvSpPr/>
          <p:nvPr userDrawn="1"/>
        </p:nvSpPr>
        <p:spPr>
          <a:xfrm>
            <a:off x="847622" y="4096199"/>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tx1"/>
          </a:solidFill>
          <a:ln w="9525" cap="flat">
            <a:noFill/>
            <a:prstDash val="solid"/>
            <a:miter/>
          </a:ln>
        </p:spPr>
        <p:txBody>
          <a:bodyPr rtlCol="0" anchor="ctr"/>
          <a:lstStyle/>
          <a:p>
            <a:endParaRPr lang="en-US" b="0" i="0">
              <a:latin typeface="Avenir Book" panose="02000503020000020003" pitchFamily="2" charset="0"/>
            </a:endParaRPr>
          </a:p>
        </p:txBody>
      </p:sp>
      <p:sp>
        <p:nvSpPr>
          <p:cNvPr id="4" name="Graphic 12">
            <a:extLst>
              <a:ext uri="{FF2B5EF4-FFF2-40B4-BE49-F238E27FC236}">
                <a16:creationId xmlns:a16="http://schemas.microsoft.com/office/drawing/2014/main" id="{3D26F38A-F3CF-4BFA-6F78-73E26637286A}"/>
              </a:ext>
            </a:extLst>
          </p:cNvPr>
          <p:cNvSpPr/>
          <p:nvPr userDrawn="1"/>
        </p:nvSpPr>
        <p:spPr>
          <a:xfrm>
            <a:off x="845152" y="4792412"/>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tx1"/>
          </a:solidFill>
          <a:ln w="9525" cap="flat">
            <a:noFill/>
            <a:prstDash val="solid"/>
            <a:miter/>
          </a:ln>
        </p:spPr>
        <p:txBody>
          <a:bodyPr rtlCol="0" anchor="ctr"/>
          <a:lstStyle/>
          <a:p>
            <a:endParaRPr lang="en-US" b="0" i="0">
              <a:latin typeface="Avenir Book" panose="02000503020000020003" pitchFamily="2" charset="0"/>
            </a:endParaRPr>
          </a:p>
        </p:txBody>
      </p:sp>
      <p:sp>
        <p:nvSpPr>
          <p:cNvPr id="5" name="Graphic 8">
            <a:extLst>
              <a:ext uri="{FF2B5EF4-FFF2-40B4-BE49-F238E27FC236}">
                <a16:creationId xmlns:a16="http://schemas.microsoft.com/office/drawing/2014/main" id="{26CC79BC-7CDD-C541-FE0E-014A63521317}"/>
              </a:ext>
            </a:extLst>
          </p:cNvPr>
          <p:cNvSpPr/>
          <p:nvPr userDrawn="1"/>
        </p:nvSpPr>
        <p:spPr>
          <a:xfrm>
            <a:off x="860541" y="539145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tx1"/>
          </a:solidFill>
          <a:ln w="9525" cap="flat">
            <a:noFill/>
            <a:prstDash val="solid"/>
            <a:miter/>
          </a:ln>
        </p:spPr>
        <p:txBody>
          <a:bodyPr rtlCol="0" anchor="ctr"/>
          <a:lstStyle/>
          <a:p>
            <a:endParaRPr lang="en-US" b="0" i="0">
              <a:latin typeface="Avenir Book" panose="02000503020000020003" pitchFamily="2" charset="0"/>
            </a:endParaRPr>
          </a:p>
        </p:txBody>
      </p:sp>
    </p:spTree>
    <p:extLst>
      <p:ext uri="{BB962C8B-B14F-4D97-AF65-F5344CB8AC3E}">
        <p14:creationId xmlns:p14="http://schemas.microsoft.com/office/powerpoint/2010/main" val="2687354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1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29487B-A1C2-2740-9166-23D3328EEF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190969"/>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solidFill>
                <a:latin typeface="Avenir Book" panose="02000503020000020003" pitchFamily="2" charset="0"/>
              </a:defRPr>
            </a:lvl1pPr>
            <a:lvl2pPr>
              <a:defRPr b="0" i="0">
                <a:solidFill>
                  <a:schemeClr val="bg2"/>
                </a:solidFill>
                <a:latin typeface="Avenir Book" panose="02000503020000020003" pitchFamily="2" charset="0"/>
              </a:defRPr>
            </a:lvl2pPr>
            <a:lvl3pPr>
              <a:defRPr b="0" i="0">
                <a:solidFill>
                  <a:schemeClr val="bg2"/>
                </a:solidFill>
                <a:latin typeface="Avenir Book" panose="02000503020000020003" pitchFamily="2" charset="0"/>
              </a:defRPr>
            </a:lvl3pPr>
            <a:lvl4pPr>
              <a:defRPr b="0" i="0">
                <a:solidFill>
                  <a:schemeClr val="bg2"/>
                </a:solidFill>
                <a:latin typeface="Avenir Book" panose="02000503020000020003" pitchFamily="2" charset="0"/>
              </a:defRPr>
            </a:lvl4pPr>
            <a:lvl5pPr>
              <a:defRPr b="0" i="0">
                <a:solidFill>
                  <a:schemeClr val="bg2"/>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2">
            <a:extLst>
              <a:ext uri="{FF2B5EF4-FFF2-40B4-BE49-F238E27FC236}">
                <a16:creationId xmlns:a16="http://schemas.microsoft.com/office/drawing/2014/main" id="{490476E1-322F-F147-9FCF-4F677B4E4E8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36560569-ED10-474B-82EB-6BC0CB6924A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pic>
        <p:nvPicPr>
          <p:cNvPr id="5" name="Picture 4" descr="Logo&#10;&#10;Description automatically generated">
            <a:extLst>
              <a:ext uri="{FF2B5EF4-FFF2-40B4-BE49-F238E27FC236}">
                <a16:creationId xmlns:a16="http://schemas.microsoft.com/office/drawing/2014/main" id="{7E6D5F2C-495C-644C-B984-A725C8B1F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
        <p:nvSpPr>
          <p:cNvPr id="3" name="Text Placeholder 13">
            <a:extLst>
              <a:ext uri="{FF2B5EF4-FFF2-40B4-BE49-F238E27FC236}">
                <a16:creationId xmlns:a16="http://schemas.microsoft.com/office/drawing/2014/main" id="{00F1E83F-2611-0416-3362-DE8657CB65D3}"/>
              </a:ext>
            </a:extLst>
          </p:cNvPr>
          <p:cNvSpPr>
            <a:spLocks noGrp="1"/>
          </p:cNvSpPr>
          <p:nvPr>
            <p:ph type="body" sz="quarter" idx="14"/>
          </p:nvPr>
        </p:nvSpPr>
        <p:spPr>
          <a:xfrm>
            <a:off x="596452" y="6008580"/>
            <a:ext cx="10107204" cy="303136"/>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None/>
              <a:tabLst/>
              <a:defRPr sz="1200" b="0" i="0">
                <a:solidFill>
                  <a:schemeClr val="bg2"/>
                </a:solidFill>
                <a:latin typeface="Avenir Book" panose="02000503020000020003" pitchFamily="2" charset="0"/>
              </a:defRPr>
            </a:lvl1pPr>
            <a:lvl2pPr>
              <a:defRPr b="0" i="0">
                <a:solidFill>
                  <a:schemeClr val="bg2"/>
                </a:solidFill>
                <a:latin typeface="Avenir Book" panose="02000503020000020003" pitchFamily="2" charset="0"/>
              </a:defRPr>
            </a:lvl2pPr>
            <a:lvl3pPr>
              <a:defRPr b="0" i="0">
                <a:solidFill>
                  <a:schemeClr val="bg2"/>
                </a:solidFill>
                <a:latin typeface="Avenir Book" panose="02000503020000020003" pitchFamily="2" charset="0"/>
              </a:defRPr>
            </a:lvl3pPr>
            <a:lvl4pPr marL="1371600" indent="0">
              <a:buNone/>
              <a:defRPr b="0" i="0">
                <a:solidFill>
                  <a:schemeClr val="bg2"/>
                </a:solidFill>
                <a:latin typeface="Avenir Book" panose="02000503020000020003" pitchFamily="2" charset="0"/>
              </a:defRPr>
            </a:lvl4pPr>
            <a:lvl5pPr>
              <a:defRPr b="0" i="0">
                <a:solidFill>
                  <a:schemeClr val="bg2"/>
                </a:solidFill>
                <a:latin typeface="Avenir Book" panose="02000503020000020003" pitchFamily="2" charset="0"/>
              </a:defRPr>
            </a:lvl5pPr>
          </a:lstStyle>
          <a:p>
            <a:pPr lvl="0"/>
            <a:endParaRPr lang="en-US"/>
          </a:p>
        </p:txBody>
      </p:sp>
      <p:pic>
        <p:nvPicPr>
          <p:cNvPr id="4" name="Picture 3" descr="Logo&#10;&#10;Description automatically generated">
            <a:extLst>
              <a:ext uri="{FF2B5EF4-FFF2-40B4-BE49-F238E27FC236}">
                <a16:creationId xmlns:a16="http://schemas.microsoft.com/office/drawing/2014/main" id="{2A9A187B-8256-5567-B303-7585B6DE9E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pic>
        <p:nvPicPr>
          <p:cNvPr id="6" name="Picture 2" descr="Race Equality Foundation – a national ...">
            <a:extLst>
              <a:ext uri="{FF2B5EF4-FFF2-40B4-BE49-F238E27FC236}">
                <a16:creationId xmlns:a16="http://schemas.microsoft.com/office/drawing/2014/main" id="{2E73D9CF-D100-CFD3-D0E3-084F47A2B33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011938" y="5458578"/>
            <a:ext cx="731594" cy="73159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14.jpeg">
            <a:extLst>
              <a:ext uri="{FF2B5EF4-FFF2-40B4-BE49-F238E27FC236}">
                <a16:creationId xmlns:a16="http://schemas.microsoft.com/office/drawing/2014/main" id="{B9D2BCDF-3DD9-CD07-3863-6B866ABAF8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5963" y="4999109"/>
            <a:ext cx="1206000" cy="508075"/>
          </a:xfrm>
          <a:prstGeom prst="rect">
            <a:avLst/>
          </a:prstGeom>
        </p:spPr>
      </p:pic>
    </p:spTree>
    <p:extLst>
      <p:ext uri="{BB962C8B-B14F-4D97-AF65-F5344CB8AC3E}">
        <p14:creationId xmlns:p14="http://schemas.microsoft.com/office/powerpoint/2010/main" val="380976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49ADC-3DF7-4A4C-9AEC-EAE516E7B0C9}" type="datetimeFigureOut">
              <a:rPr lang="en-GB" smtClean="0"/>
              <a:t>28/05/2025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636176-7347-42ED-8DE1-A62D29BBB945}" type="slidenum">
              <a:rPr lang="en-GB" smtClean="0"/>
              <a:t>‹nr.›</a:t>
            </a:fld>
            <a:endParaRPr lang="en-GB"/>
          </a:p>
        </p:txBody>
      </p:sp>
    </p:spTree>
    <p:extLst>
      <p:ext uri="{BB962C8B-B14F-4D97-AF65-F5344CB8AC3E}">
        <p14:creationId xmlns:p14="http://schemas.microsoft.com/office/powerpoint/2010/main" val="2000637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5A1A9A-F62A-214A-A5A5-35C0300A3410}"/>
              </a:ext>
            </a:extLst>
          </p:cNvPr>
          <p:cNvPicPr>
            <a:picLocks noChangeAspect="1"/>
          </p:cNvPicPr>
          <p:nvPr userDrawn="1"/>
        </p:nvPicPr>
        <p:blipFill rotWithShape="1">
          <a:blip r:embed="rId2"/>
          <a:srcRect t="77254"/>
          <a:stretch/>
        </p:blipFill>
        <p:spPr>
          <a:xfrm>
            <a:off x="0" y="5313055"/>
            <a:ext cx="12192000" cy="1559449"/>
          </a:xfrm>
          <a:prstGeom prst="rect">
            <a:avLst/>
          </a:prstGeom>
        </p:spPr>
      </p:pic>
      <p:pic>
        <p:nvPicPr>
          <p:cNvPr id="11" name="Picture 10">
            <a:extLst>
              <a:ext uri="{FF2B5EF4-FFF2-40B4-BE49-F238E27FC236}">
                <a16:creationId xmlns:a16="http://schemas.microsoft.com/office/drawing/2014/main" id="{3E706B7B-1565-7948-A9FC-6D786E187B09}"/>
              </a:ext>
            </a:extLst>
          </p:cNvPr>
          <p:cNvPicPr>
            <a:picLocks noChangeAspect="1"/>
          </p:cNvPicPr>
          <p:nvPr userDrawn="1"/>
        </p:nvPicPr>
        <p:blipFill>
          <a:blip r:embed="rId3"/>
          <a:stretch>
            <a:fillRect/>
          </a:stretch>
        </p:blipFill>
        <p:spPr>
          <a:xfrm>
            <a:off x="15498" y="5945349"/>
            <a:ext cx="1983783" cy="690557"/>
          </a:xfrm>
          <a:prstGeom prst="rect">
            <a:avLst/>
          </a:prstGeom>
        </p:spPr>
      </p:pic>
    </p:spTree>
    <p:extLst>
      <p:ext uri="{BB962C8B-B14F-4D97-AF65-F5344CB8AC3E}">
        <p14:creationId xmlns:p14="http://schemas.microsoft.com/office/powerpoint/2010/main" val="1760319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DCCF-7338-4300-B7BD-2122714E2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5FFCA2-63AD-418B-8BA3-B7B2907F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8F2CFA-C32A-464B-B1F1-A0BB3C5745AA}"/>
              </a:ext>
            </a:extLst>
          </p:cNvPr>
          <p:cNvSpPr>
            <a:spLocks noGrp="1"/>
          </p:cNvSpPr>
          <p:nvPr>
            <p:ph type="dt" sz="half" idx="10"/>
          </p:nvPr>
        </p:nvSpPr>
        <p:spPr/>
        <p:txBody>
          <a:bodyPr/>
          <a:lstStyle/>
          <a:p>
            <a:fld id="{AF445922-562A-4E51-A00C-7E4F292EB7AF}" type="datetimeFigureOut">
              <a:rPr lang="en-GB" smtClean="0"/>
              <a:t>28/05/2025</a:t>
            </a:fld>
            <a:endParaRPr lang="en-GB"/>
          </a:p>
        </p:txBody>
      </p:sp>
      <p:sp>
        <p:nvSpPr>
          <p:cNvPr id="5" name="Footer Placeholder 4">
            <a:extLst>
              <a:ext uri="{FF2B5EF4-FFF2-40B4-BE49-F238E27FC236}">
                <a16:creationId xmlns:a16="http://schemas.microsoft.com/office/drawing/2014/main" id="{3DF5D4DB-D551-4B63-A018-ABEBC81A5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A3068-0DD4-4CC9-9E54-9F3463296A95}"/>
              </a:ext>
            </a:extLst>
          </p:cNvPr>
          <p:cNvSpPr>
            <a:spLocks noGrp="1"/>
          </p:cNvSpPr>
          <p:nvPr>
            <p:ph type="sldNum" sz="quarter" idx="12"/>
          </p:nvPr>
        </p:nvSpPr>
        <p:spPr/>
        <p:txBody>
          <a:bodyPr/>
          <a:lstStyle/>
          <a:p>
            <a:fld id="{DA8D74DB-ACF9-4D44-B516-B20BC482378A}" type="slidenum">
              <a:rPr lang="en-GB" smtClean="0"/>
              <a:t>‹nr.›</a:t>
            </a:fld>
            <a:endParaRPr lang="en-GB"/>
          </a:p>
        </p:txBody>
      </p:sp>
    </p:spTree>
    <p:extLst>
      <p:ext uri="{BB962C8B-B14F-4D97-AF65-F5344CB8AC3E}">
        <p14:creationId xmlns:p14="http://schemas.microsoft.com/office/powerpoint/2010/main" val="2583312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8D4CB-EAF6-4A59-9222-E1B3F7E21E75}"/>
              </a:ext>
            </a:extLst>
          </p:cNvPr>
          <p:cNvSpPr>
            <a:spLocks noGrp="1"/>
          </p:cNvSpPr>
          <p:nvPr>
            <p:ph type="dt" sz="half" idx="10"/>
          </p:nvPr>
        </p:nvSpPr>
        <p:spPr/>
        <p:txBody>
          <a:bodyPr/>
          <a:lstStyle/>
          <a:p>
            <a:fld id="{AF445922-562A-4E51-A00C-7E4F292EB7AF}" type="datetimeFigureOut">
              <a:rPr lang="en-GB" smtClean="0"/>
              <a:t>28/05/2025</a:t>
            </a:fld>
            <a:endParaRPr lang="en-GB"/>
          </a:p>
        </p:txBody>
      </p:sp>
      <p:sp>
        <p:nvSpPr>
          <p:cNvPr id="3" name="Footer Placeholder 2">
            <a:extLst>
              <a:ext uri="{FF2B5EF4-FFF2-40B4-BE49-F238E27FC236}">
                <a16:creationId xmlns:a16="http://schemas.microsoft.com/office/drawing/2014/main" id="{6240EDCB-D9A9-4AC1-A153-5904C45C6B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021DDE-5175-4166-BC52-2BE63694E2F4}"/>
              </a:ext>
            </a:extLst>
          </p:cNvPr>
          <p:cNvSpPr>
            <a:spLocks noGrp="1"/>
          </p:cNvSpPr>
          <p:nvPr>
            <p:ph type="sldNum" sz="quarter" idx="12"/>
          </p:nvPr>
        </p:nvSpPr>
        <p:spPr/>
        <p:txBody>
          <a:bodyPr/>
          <a:lstStyle/>
          <a:p>
            <a:fld id="{DA8D74DB-ACF9-4D44-B516-B20BC482378A}" type="slidenum">
              <a:rPr lang="en-GB" smtClean="0"/>
              <a:t>‹nr.›</a:t>
            </a:fld>
            <a:endParaRPr lang="en-GB"/>
          </a:p>
        </p:txBody>
      </p:sp>
    </p:spTree>
    <p:extLst>
      <p:ext uri="{BB962C8B-B14F-4D97-AF65-F5344CB8AC3E}">
        <p14:creationId xmlns:p14="http://schemas.microsoft.com/office/powerpoint/2010/main" val="3221133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492B17-3198-487E-93BE-A3156EA8012D}"/>
              </a:ext>
            </a:extLst>
          </p:cNvPr>
          <p:cNvSpPr>
            <a:spLocks noGrp="1"/>
          </p:cNvSpPr>
          <p:nvPr>
            <p:ph type="title" hasCustomPrompt="1"/>
          </p:nvPr>
        </p:nvSpPr>
        <p:spPr>
          <a:xfrm>
            <a:off x="487017" y="586136"/>
            <a:ext cx="11066029"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cxnSp>
        <p:nvCxnSpPr>
          <p:cNvPr id="9" name="Straight Connector 8">
            <a:extLst>
              <a:ext uri="{FF2B5EF4-FFF2-40B4-BE49-F238E27FC236}">
                <a16:creationId xmlns:a16="http://schemas.microsoft.com/office/drawing/2014/main" id="{5929F877-F91B-49F5-9736-D6663912CAF5}"/>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51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4" cy="4351338"/>
          </a:xfrm>
          <a:prstGeom prst="rect">
            <a:avLst/>
          </a:prstGeom>
        </p:spPr>
        <p:txBody>
          <a:bodyPr/>
          <a:lstStyle>
            <a:lvl1pPr marL="0" indent="0">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143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 Gree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A1630467-391E-4223-00F5-79494C09DEF8}"/>
              </a:ext>
            </a:extLst>
          </p:cNvPr>
          <p:cNvSpPr>
            <a:spLocks noGrp="1"/>
          </p:cNvSpPr>
          <p:nvPr>
            <p:ph type="pic" sz="quarter" idx="16" hasCustomPrompt="1"/>
          </p:nvPr>
        </p:nvSpPr>
        <p:spPr>
          <a:xfrm>
            <a:off x="0" y="0"/>
            <a:ext cx="12192000" cy="5049838"/>
          </a:xfrm>
          <a:solidFill>
            <a:schemeClr val="bg1">
              <a:lumMod val="50000"/>
            </a:schemeClr>
          </a:solidFill>
          <a:ln>
            <a:noFill/>
          </a:ln>
        </p:spPr>
        <p:txBody>
          <a:bodyPr/>
          <a:lstStyle>
            <a:lvl1pPr marL="0" indent="0" algn="r">
              <a:buFontTx/>
              <a:buNone/>
              <a:defRPr>
                <a:solidFill>
                  <a:schemeClr val="bg1"/>
                </a:solidFill>
              </a:defRPr>
            </a:lvl1pPr>
          </a:lstStyle>
          <a:p>
            <a:r>
              <a:rPr lang="en-GB"/>
              <a:t>Click on box to add image</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a:t>
            </a:r>
            <a:r>
              <a:rPr sz="1200" b="0" i="0" err="1">
                <a:solidFill>
                  <a:srgbClr val="FFFFFF"/>
                </a:solidFill>
                <a:latin typeface="Avenir Book" panose="02000503020000020003" pitchFamily="2" charset="0"/>
                <a:cs typeface="GothamRounded-Book"/>
              </a:rPr>
              <a:t>HINSouth</a:t>
            </a:r>
            <a:r>
              <a:rPr sz="1200" b="0" i="0" spc="-5" err="1">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6897189" cy="2387600"/>
          </a:xfrm>
        </p:spPr>
        <p:txBody>
          <a:bodyPr anchor="t" anchorCtr="0">
            <a:normAutofit/>
          </a:bodyPr>
          <a:lstStyle>
            <a:lvl1pPr algn="l">
              <a:lnSpc>
                <a:spcPct val="100000"/>
              </a:lnSpc>
              <a:defRPr sz="5000" b="0" i="0">
                <a:solidFill>
                  <a:schemeClr val="tx2"/>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2" y="3577151"/>
            <a:ext cx="6191618"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2" y="3886200"/>
            <a:ext cx="6191618"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pic>
        <p:nvPicPr>
          <p:cNvPr id="6" name="Picture 5">
            <a:extLst>
              <a:ext uri="{FF2B5EF4-FFF2-40B4-BE49-F238E27FC236}">
                <a16:creationId xmlns:a16="http://schemas.microsoft.com/office/drawing/2014/main" id="{82D6F852-4B99-99D5-C529-8A2B81915C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3893"/>
          <a:stretch/>
        </p:blipFill>
        <p:spPr>
          <a:xfrm>
            <a:off x="0" y="5067632"/>
            <a:ext cx="12192000" cy="1790367"/>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pic>
        <p:nvPicPr>
          <p:cNvPr id="8" name="Picture 7">
            <a:extLst>
              <a:ext uri="{FF2B5EF4-FFF2-40B4-BE49-F238E27FC236}">
                <a16:creationId xmlns:a16="http://schemas.microsoft.com/office/drawing/2014/main" id="{C6E718A0-9C6F-8107-56A8-3BF629E303E8}"/>
              </a:ext>
            </a:extLst>
          </p:cNvPr>
          <p:cNvPicPr>
            <a:picLocks noChangeAspect="1"/>
          </p:cNvPicPr>
          <p:nvPr userDrawn="1"/>
        </p:nvPicPr>
        <p:blipFill rotWithShape="1">
          <a:blip r:embed="rId3">
            <a:alphaModFix amt="27000"/>
          </a:blip>
          <a:srcRect r="17737"/>
          <a:stretch/>
        </p:blipFill>
        <p:spPr>
          <a:xfrm>
            <a:off x="6052455" y="1302343"/>
            <a:ext cx="6139545" cy="4834800"/>
          </a:xfrm>
          <a:prstGeom prst="rect">
            <a:avLst/>
          </a:prstGeom>
        </p:spPr>
      </p:pic>
      <p:sp>
        <p:nvSpPr>
          <p:cNvPr id="14" name="Text Placeholder 12">
            <a:extLst>
              <a:ext uri="{FF2B5EF4-FFF2-40B4-BE49-F238E27FC236}">
                <a16:creationId xmlns:a16="http://schemas.microsoft.com/office/drawing/2014/main" id="{0DD27C88-F60E-D4B0-2F7F-D5A1CCD966D1}"/>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
        <p:nvSpPr>
          <p:cNvPr id="2" name="Rectangle 1">
            <a:extLst>
              <a:ext uri="{FF2B5EF4-FFF2-40B4-BE49-F238E27FC236}">
                <a16:creationId xmlns:a16="http://schemas.microsoft.com/office/drawing/2014/main" id="{E99FD0A3-F40E-117B-A50A-F7461BB0496E}"/>
              </a:ext>
            </a:extLst>
          </p:cNvPr>
          <p:cNvSpPr/>
          <p:nvPr userDrawn="1"/>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Tree>
    <p:extLst>
      <p:ext uri="{BB962C8B-B14F-4D97-AF65-F5344CB8AC3E}">
        <p14:creationId xmlns:p14="http://schemas.microsoft.com/office/powerpoint/2010/main" val="15563299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act - Purpl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0ADA3F-B609-CC4D-AA15-7FBE38B80B5A}"/>
              </a:ext>
            </a:extLst>
          </p:cNvPr>
          <p:cNvSpPr/>
          <p:nvPr userDrawn="1"/>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9C39A50B-16E0-D749-9F83-53E62178DC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Floor 10, Becket House, </a:t>
            </a:r>
          </a:p>
          <a:p>
            <a:r>
              <a:rPr lang="en-GB">
                <a:effectLst/>
                <a:latin typeface="Gotham Rounded Bold" panose="02000000000000000000" pitchFamily="2" charset="0"/>
              </a:rPr>
              <a:t>1 Lambeth Palace Road, London, SE1 7EU</a:t>
            </a:r>
          </a:p>
          <a:p>
            <a:r>
              <a:rPr lang="en-GB">
                <a:effectLst/>
                <a:latin typeface="Gotham Rounded Bold" panose="02000000000000000000" pitchFamily="2" charset="0"/>
              </a:rPr>
              <a:t>Closest station: Waterloo</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Health Innovation Network South London</a:t>
            </a: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1079" y="4133995"/>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pic>
        <p:nvPicPr>
          <p:cNvPr id="31" name="Picture 30">
            <a:extLst>
              <a:ext uri="{FF2B5EF4-FFF2-40B4-BE49-F238E27FC236}">
                <a16:creationId xmlns:a16="http://schemas.microsoft.com/office/drawing/2014/main" id="{BCEC1BC3-DEF4-4047-9224-648B3EEE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6" name="object 2">
            <a:extLst>
              <a:ext uri="{FF2B5EF4-FFF2-40B4-BE49-F238E27FC236}">
                <a16:creationId xmlns:a16="http://schemas.microsoft.com/office/drawing/2014/main" id="{309A4A60-3981-8B4E-8703-A0EBC8DCDED7}"/>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9" name="Slide Number Placeholder 5">
            <a:extLst>
              <a:ext uri="{FF2B5EF4-FFF2-40B4-BE49-F238E27FC236}">
                <a16:creationId xmlns:a16="http://schemas.microsoft.com/office/drawing/2014/main" id="{61266220-A4B2-6B49-9764-059632C3933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B6F15528-21DE-4FAA-801E-634DDDAF4B2B}" type="slidenum">
              <a:rPr lang="en-GB" smtClean="0"/>
              <a:pPr/>
              <a:t>‹nr.›</a:t>
            </a:fld>
            <a:endParaRPr lang="en-GB"/>
          </a:p>
        </p:txBody>
      </p:sp>
      <p:sp>
        <p:nvSpPr>
          <p:cNvPr id="2" name="Graphic 4">
            <a:extLst>
              <a:ext uri="{FF2B5EF4-FFF2-40B4-BE49-F238E27FC236}">
                <a16:creationId xmlns:a16="http://schemas.microsoft.com/office/drawing/2014/main" id="{6B7D5F4D-FB15-23A3-BE70-409C3E874681}"/>
              </a:ext>
            </a:extLst>
          </p:cNvPr>
          <p:cNvSpPr/>
          <p:nvPr userDrawn="1"/>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sp>
        <p:nvSpPr>
          <p:cNvPr id="5" name="Graphic 8">
            <a:extLst>
              <a:ext uri="{FF2B5EF4-FFF2-40B4-BE49-F238E27FC236}">
                <a16:creationId xmlns:a16="http://schemas.microsoft.com/office/drawing/2014/main" id="{6F1252CF-EA0E-1B03-9BB7-C6BA5DB2781D}"/>
              </a:ext>
            </a:extLst>
          </p:cNvPr>
          <p:cNvSpPr/>
          <p:nvPr userDrawn="1"/>
        </p:nvSpPr>
        <p:spPr>
          <a:xfrm>
            <a:off x="856221" y="4166957"/>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pic>
        <p:nvPicPr>
          <p:cNvPr id="7" name="Picture 6" descr="A green circle with white letters on it&#10;&#10;AI-generated content may be incorrect.">
            <a:extLst>
              <a:ext uri="{FF2B5EF4-FFF2-40B4-BE49-F238E27FC236}">
                <a16:creationId xmlns:a16="http://schemas.microsoft.com/office/drawing/2014/main" id="{2EB6134A-51DC-DEB1-8ADD-DC8A4C58C0D9}"/>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2315" b="97778" l="2963" r="97315">
                        <a14:foregroundMark x1="34815" y1="30185" x2="34815" y2="30185"/>
                        <a14:foregroundMark x1="33796" y1="59907" x2="33796" y2="59907"/>
                        <a14:foregroundMark x1="51204" y1="17870" x2="69630" y2="15741"/>
                        <a14:foregroundMark x1="60463" y1="23981" x2="86111" y2="29074"/>
                        <a14:foregroundMark x1="20463" y1="26019" x2="19352" y2="70185"/>
                        <a14:foregroundMark x1="42963" y1="17870" x2="67593" y2="10648"/>
                        <a14:foregroundMark x1="49167" y1="2407" x2="62500" y2="2407"/>
                        <a14:foregroundMark x1="7037" y1="31204" x2="8148" y2="72222"/>
                        <a14:foregroundMark x1="33796" y1="97870" x2="72778" y2="92778"/>
                        <a14:foregroundMark x1="93241" y1="21944" x2="97407" y2="77315"/>
                        <a14:foregroundMark x1="9167" y1="73241" x2="10185" y2="51667"/>
                        <a14:foregroundMark x1="2963" y1="50648" x2="2963" y2="39352"/>
                        <a14:foregroundMark x1="59444" y1="60926" x2="59444" y2="60926"/>
                        <a14:foregroundMark x1="61481" y1="68148" x2="61481" y2="68148"/>
                        <a14:foregroundMark x1="60463" y1="61944" x2="61481" y2="72222"/>
                        <a14:foregroundMark x1="59444" y1="62963" x2="58426" y2="74259"/>
                        <a14:foregroundMark x1="60463" y1="58889" x2="62500" y2="73241"/>
                        <a14:foregroundMark x1="62500" y1="58889" x2="64537" y2="75278"/>
                        <a14:backgroundMark x1="30926" y1="29352" x2="30926" y2="29352"/>
                        <a14:backgroundMark x1="32407" y1="59907" x2="33796" y2="69630"/>
                        <a14:backgroundMark x1="30926" y1="49537" x2="32407" y2="59907"/>
                        <a14:backgroundMark x1="65302" y1="68668" x2="68611" y2="68148"/>
                        <a14:backgroundMark x1="49167" y1="71204" x2="57234" y2="69936"/>
                      </a14:backgroundRemoval>
                    </a14:imgEffect>
                  </a14:imgLayer>
                </a14:imgProps>
              </a:ext>
              <a:ext uri="{28A0092B-C50C-407E-A947-70E740481C1C}">
                <a14:useLocalDpi xmlns:a14="http://schemas.microsoft.com/office/drawing/2010/main" val="0"/>
              </a:ext>
            </a:extLst>
          </a:blip>
          <a:stretch>
            <a:fillRect/>
          </a:stretch>
        </p:blipFill>
        <p:spPr>
          <a:xfrm>
            <a:off x="856221" y="4777126"/>
            <a:ext cx="300037" cy="300037"/>
          </a:xfrm>
          <a:prstGeom prst="rect">
            <a:avLst/>
          </a:prstGeom>
        </p:spPr>
      </p:pic>
    </p:spTree>
    <p:extLst>
      <p:ext uri="{BB962C8B-B14F-4D97-AF65-F5344CB8AC3E}">
        <p14:creationId xmlns:p14="http://schemas.microsoft.com/office/powerpoint/2010/main" val="3556183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6639-759A-05E5-F0AE-E4BF7D90DE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EBFACF-1590-9512-EF33-7D32C0AA7D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B55B0B-05DA-39AC-1F0E-7A54E9568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8D9A1D-49BB-7B7A-5456-8ABB7BE219BE}"/>
              </a:ext>
            </a:extLst>
          </p:cNvPr>
          <p:cNvSpPr>
            <a:spLocks noGrp="1"/>
          </p:cNvSpPr>
          <p:nvPr>
            <p:ph type="dt" sz="half" idx="10"/>
          </p:nvPr>
        </p:nvSpPr>
        <p:spPr/>
        <p:txBody>
          <a:bodyPr/>
          <a:lstStyle/>
          <a:p>
            <a:fld id="{1E78D6CC-80BF-4FDC-991F-EDAFB80A3DE3}" type="datetimeFigureOut">
              <a:rPr lang="en-GB" smtClean="0"/>
              <a:t>28/05/2025</a:t>
            </a:fld>
            <a:endParaRPr lang="en-GB"/>
          </a:p>
        </p:txBody>
      </p:sp>
      <p:sp>
        <p:nvSpPr>
          <p:cNvPr id="6" name="Footer Placeholder 5">
            <a:extLst>
              <a:ext uri="{FF2B5EF4-FFF2-40B4-BE49-F238E27FC236}">
                <a16:creationId xmlns:a16="http://schemas.microsoft.com/office/drawing/2014/main" id="{03A63D7E-B809-CFD9-B8FE-F4C52CF077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3F4419-AFDB-2715-2010-559091C267C0}"/>
              </a:ext>
            </a:extLst>
          </p:cNvPr>
          <p:cNvSpPr>
            <a:spLocks noGrp="1"/>
          </p:cNvSpPr>
          <p:nvPr>
            <p:ph type="sldNum" sz="quarter" idx="12"/>
          </p:nvPr>
        </p:nvSpPr>
        <p:spPr/>
        <p:txBody>
          <a:bodyPr/>
          <a:lstStyle/>
          <a:p>
            <a:fld id="{CD0E9254-0767-4884-A985-46539F4D05D1}" type="slidenum">
              <a:rPr lang="en-GB" smtClean="0"/>
              <a:t>‹nr.›</a:t>
            </a:fld>
            <a:endParaRPr lang="en-GB"/>
          </a:p>
        </p:txBody>
      </p:sp>
    </p:spTree>
    <p:extLst>
      <p:ext uri="{BB962C8B-B14F-4D97-AF65-F5344CB8AC3E}">
        <p14:creationId xmlns:p14="http://schemas.microsoft.com/office/powerpoint/2010/main" val="1409110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 Gree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A1630467-391E-4223-00F5-79494C09DEF8}"/>
              </a:ext>
            </a:extLst>
          </p:cNvPr>
          <p:cNvSpPr>
            <a:spLocks noGrp="1"/>
          </p:cNvSpPr>
          <p:nvPr>
            <p:ph type="pic" sz="quarter" idx="16" hasCustomPrompt="1"/>
          </p:nvPr>
        </p:nvSpPr>
        <p:spPr>
          <a:xfrm>
            <a:off x="0" y="0"/>
            <a:ext cx="12192000" cy="5049838"/>
          </a:xfrm>
          <a:solidFill>
            <a:schemeClr val="bg1">
              <a:lumMod val="50000"/>
            </a:schemeClr>
          </a:solidFill>
          <a:ln>
            <a:noFill/>
          </a:ln>
        </p:spPr>
        <p:txBody>
          <a:bodyPr/>
          <a:lstStyle>
            <a:lvl1pPr marL="0" indent="0" algn="r">
              <a:buFontTx/>
              <a:buNone/>
              <a:defRPr>
                <a:solidFill>
                  <a:schemeClr val="bg1"/>
                </a:solidFill>
              </a:defRPr>
            </a:lvl1pPr>
          </a:lstStyle>
          <a:p>
            <a:r>
              <a:rPr lang="en-GB"/>
              <a:t>Click on box to add image</a:t>
            </a:r>
          </a:p>
        </p:txBody>
      </p:sp>
      <p:sp>
        <p:nvSpPr>
          <p:cNvPr id="7" name="Round Same-side Corner of Rectangle 6">
            <a:extLst>
              <a:ext uri="{FF2B5EF4-FFF2-40B4-BE49-F238E27FC236}">
                <a16:creationId xmlns:a16="http://schemas.microsoft.com/office/drawing/2014/main" id="{3B8F03B1-E2B3-31A4-C4BB-241FA7AC40B8}"/>
              </a:ext>
            </a:extLst>
          </p:cNvPr>
          <p:cNvSpPr/>
          <p:nvPr userDrawn="1"/>
        </p:nvSpPr>
        <p:spPr>
          <a:xfrm rot="5400000">
            <a:off x="2073267" y="-445016"/>
            <a:ext cx="4646308" cy="8792842"/>
          </a:xfrm>
          <a:prstGeom prst="round2SameRect">
            <a:avLst>
              <a:gd name="adj1" fmla="val 50000"/>
              <a:gd name="adj2" fmla="val 0"/>
            </a:avLst>
          </a:prstGeom>
          <a:solidFill>
            <a:schemeClr val="accent2">
              <a:alpha val="77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2235200"/>
            <a:ext cx="6862353"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2" y="4847151"/>
            <a:ext cx="6823766"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2" y="5156200"/>
            <a:ext cx="6823766"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14" name="Text Placeholder 12">
            <a:extLst>
              <a:ext uri="{FF2B5EF4-FFF2-40B4-BE49-F238E27FC236}">
                <a16:creationId xmlns:a16="http://schemas.microsoft.com/office/drawing/2014/main" id="{0DD27C88-F60E-D4B0-2F7F-D5A1CCD966D1}"/>
              </a:ext>
            </a:extLst>
          </p:cNvPr>
          <p:cNvSpPr>
            <a:spLocks noGrp="1"/>
          </p:cNvSpPr>
          <p:nvPr>
            <p:ph type="body" sz="quarter" idx="17" hasCustomPrompt="1"/>
          </p:nvPr>
        </p:nvSpPr>
        <p:spPr>
          <a:xfrm>
            <a:off x="644612" y="258272"/>
            <a:ext cx="6897688" cy="290513"/>
          </a:xfrm>
        </p:spPr>
        <p:txBody>
          <a:bodyPr/>
          <a:lstStyle>
            <a:lvl1pPr marL="0" indent="0">
              <a:buNone/>
              <a:defRPr>
                <a:solidFill>
                  <a:schemeClr val="bg1"/>
                </a:solidFill>
              </a:defRPr>
            </a:lvl1pPr>
          </a:lstStyle>
          <a:p>
            <a:pPr lvl="0"/>
            <a:r>
              <a:rPr lang="en-GB"/>
              <a:t>Click to edit presentation date</a:t>
            </a:r>
            <a:endParaRPr lang="en-US"/>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4872" y="5616575"/>
            <a:ext cx="2309477" cy="742949"/>
          </a:xfrm>
          <a:prstGeom prst="rect">
            <a:avLst/>
          </a:prstGeom>
        </p:spPr>
      </p:pic>
      <p:pic>
        <p:nvPicPr>
          <p:cNvPr id="9" name="Picture 8">
            <a:extLst>
              <a:ext uri="{FF2B5EF4-FFF2-40B4-BE49-F238E27FC236}">
                <a16:creationId xmlns:a16="http://schemas.microsoft.com/office/drawing/2014/main" id="{9039760E-02F3-540D-514A-09523DDDCCE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577" t="27793" b="45842"/>
          <a:stretch/>
        </p:blipFill>
        <p:spPr>
          <a:xfrm>
            <a:off x="11891962" y="5049838"/>
            <a:ext cx="300037" cy="1808162"/>
          </a:xfrm>
          <a:prstGeom prst="rect">
            <a:avLst/>
          </a:prstGeom>
        </p:spPr>
      </p:pic>
    </p:spTree>
    <p:extLst>
      <p:ext uri="{BB962C8B-B14F-4D97-AF65-F5344CB8AC3E}">
        <p14:creationId xmlns:p14="http://schemas.microsoft.com/office/powerpoint/2010/main" val="213611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 Gree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A1630467-391E-4223-00F5-79494C09DEF8}"/>
              </a:ext>
            </a:extLst>
          </p:cNvPr>
          <p:cNvSpPr>
            <a:spLocks noGrp="1"/>
          </p:cNvSpPr>
          <p:nvPr>
            <p:ph type="pic" sz="quarter" idx="16" hasCustomPrompt="1"/>
          </p:nvPr>
        </p:nvSpPr>
        <p:spPr>
          <a:xfrm>
            <a:off x="0" y="0"/>
            <a:ext cx="12192000" cy="5049838"/>
          </a:xfrm>
          <a:solidFill>
            <a:schemeClr val="bg1">
              <a:lumMod val="50000"/>
            </a:schemeClr>
          </a:solidFill>
          <a:ln>
            <a:noFill/>
          </a:ln>
        </p:spPr>
        <p:txBody>
          <a:bodyPr/>
          <a:lstStyle>
            <a:lvl1pPr marL="0" indent="0" algn="r">
              <a:buFontTx/>
              <a:buNone/>
              <a:defRPr>
                <a:solidFill>
                  <a:schemeClr val="bg1"/>
                </a:solidFill>
              </a:defRPr>
            </a:lvl1pPr>
          </a:lstStyle>
          <a:p>
            <a:r>
              <a:rPr lang="en-GB"/>
              <a:t>Click on box to add image</a:t>
            </a: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2235200"/>
            <a:ext cx="6862353"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2" y="4847151"/>
            <a:ext cx="6823766"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2" y="5156200"/>
            <a:ext cx="6823766"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14" name="Text Placeholder 12">
            <a:extLst>
              <a:ext uri="{FF2B5EF4-FFF2-40B4-BE49-F238E27FC236}">
                <a16:creationId xmlns:a16="http://schemas.microsoft.com/office/drawing/2014/main" id="{0DD27C88-F60E-D4B0-2F7F-D5A1CCD966D1}"/>
              </a:ext>
            </a:extLst>
          </p:cNvPr>
          <p:cNvSpPr>
            <a:spLocks noGrp="1"/>
          </p:cNvSpPr>
          <p:nvPr>
            <p:ph type="body" sz="quarter" idx="17" hasCustomPrompt="1"/>
          </p:nvPr>
        </p:nvSpPr>
        <p:spPr>
          <a:xfrm>
            <a:off x="644612" y="258272"/>
            <a:ext cx="6897688" cy="290513"/>
          </a:xfrm>
        </p:spPr>
        <p:txBody>
          <a:bodyPr/>
          <a:lstStyle>
            <a:lvl1pPr marL="0" indent="0">
              <a:buNone/>
              <a:defRPr>
                <a:solidFill>
                  <a:schemeClr val="bg1"/>
                </a:solidFill>
              </a:defRPr>
            </a:lvl1pPr>
          </a:lstStyle>
          <a:p>
            <a:pPr lvl="0"/>
            <a:r>
              <a:rPr lang="en-GB"/>
              <a:t>Click to edit presentation date</a:t>
            </a:r>
            <a:endParaRPr lang="en-US"/>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4872" y="5616575"/>
            <a:ext cx="2309477" cy="742949"/>
          </a:xfrm>
          <a:prstGeom prst="rect">
            <a:avLst/>
          </a:prstGeom>
        </p:spPr>
      </p:pic>
      <p:pic>
        <p:nvPicPr>
          <p:cNvPr id="9" name="Picture 8">
            <a:extLst>
              <a:ext uri="{FF2B5EF4-FFF2-40B4-BE49-F238E27FC236}">
                <a16:creationId xmlns:a16="http://schemas.microsoft.com/office/drawing/2014/main" id="{9039760E-02F3-540D-514A-09523DDDCCE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577" t="27793" b="45842"/>
          <a:stretch/>
        </p:blipFill>
        <p:spPr>
          <a:xfrm>
            <a:off x="11891962" y="5049838"/>
            <a:ext cx="300037" cy="1808162"/>
          </a:xfrm>
          <a:prstGeom prst="rect">
            <a:avLst/>
          </a:prstGeom>
        </p:spPr>
      </p:pic>
    </p:spTree>
    <p:extLst>
      <p:ext uri="{BB962C8B-B14F-4D97-AF65-F5344CB8AC3E}">
        <p14:creationId xmlns:p14="http://schemas.microsoft.com/office/powerpoint/2010/main" val="97031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29487B-A1C2-2740-9166-23D3328EEF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9" name="object 2">
            <a:extLst>
              <a:ext uri="{FF2B5EF4-FFF2-40B4-BE49-F238E27FC236}">
                <a16:creationId xmlns:a16="http://schemas.microsoft.com/office/drawing/2014/main" id="{490476E1-322F-F147-9FCF-4F677B4E4E8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36560569-ED10-474B-82EB-6BC0CB6924A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pic>
        <p:nvPicPr>
          <p:cNvPr id="5" name="Picture 4" descr="Logo&#10;&#10;Description automatically generated">
            <a:extLst>
              <a:ext uri="{FF2B5EF4-FFF2-40B4-BE49-F238E27FC236}">
                <a16:creationId xmlns:a16="http://schemas.microsoft.com/office/drawing/2014/main" id="{7E6D5F2C-495C-644C-B984-A725C8B1F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
        <p:nvSpPr>
          <p:cNvPr id="3" name="Text Placeholder 13">
            <a:extLst>
              <a:ext uri="{FF2B5EF4-FFF2-40B4-BE49-F238E27FC236}">
                <a16:creationId xmlns:a16="http://schemas.microsoft.com/office/drawing/2014/main" id="{F99DF2AB-A4BF-BA81-E99D-6C49FAB5E029}"/>
              </a:ext>
            </a:extLst>
          </p:cNvPr>
          <p:cNvSpPr>
            <a:spLocks noGrp="1"/>
          </p:cNvSpPr>
          <p:nvPr>
            <p:ph type="body" sz="quarter" idx="13"/>
          </p:nvPr>
        </p:nvSpPr>
        <p:spPr>
          <a:xfrm>
            <a:off x="1230701" y="2016990"/>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4" name="Oval 3">
            <a:extLst>
              <a:ext uri="{FF2B5EF4-FFF2-40B4-BE49-F238E27FC236}">
                <a16:creationId xmlns:a16="http://schemas.microsoft.com/office/drawing/2014/main" id="{21FEAB29-B371-2BA8-DE66-06701E631FA0}"/>
              </a:ext>
            </a:extLst>
          </p:cNvPr>
          <p:cNvSpPr/>
          <p:nvPr userDrawn="1"/>
        </p:nvSpPr>
        <p:spPr>
          <a:xfrm>
            <a:off x="720001" y="2016991"/>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endParaRPr lang="en-US" sz="1800"/>
          </a:p>
        </p:txBody>
      </p:sp>
      <p:sp>
        <p:nvSpPr>
          <p:cNvPr id="6" name="object 6">
            <a:extLst>
              <a:ext uri="{FF2B5EF4-FFF2-40B4-BE49-F238E27FC236}">
                <a16:creationId xmlns:a16="http://schemas.microsoft.com/office/drawing/2014/main" id="{0526176A-35ED-D5E7-4158-1BFD6699087A}"/>
              </a:ext>
            </a:extLst>
          </p:cNvPr>
          <p:cNvSpPr/>
          <p:nvPr userDrawn="1"/>
        </p:nvSpPr>
        <p:spPr>
          <a:xfrm>
            <a:off x="720001" y="2466543"/>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7" name="Text Placeholder 13">
            <a:extLst>
              <a:ext uri="{FF2B5EF4-FFF2-40B4-BE49-F238E27FC236}">
                <a16:creationId xmlns:a16="http://schemas.microsoft.com/office/drawing/2014/main" id="{530B07CF-D168-8768-5932-865D34540868}"/>
              </a:ext>
            </a:extLst>
          </p:cNvPr>
          <p:cNvSpPr>
            <a:spLocks noGrp="1"/>
          </p:cNvSpPr>
          <p:nvPr>
            <p:ph type="body" sz="quarter" idx="14"/>
          </p:nvPr>
        </p:nvSpPr>
        <p:spPr>
          <a:xfrm>
            <a:off x="1230701" y="2586334"/>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8" name="Oval 7">
            <a:extLst>
              <a:ext uri="{FF2B5EF4-FFF2-40B4-BE49-F238E27FC236}">
                <a16:creationId xmlns:a16="http://schemas.microsoft.com/office/drawing/2014/main" id="{0FD50F61-0E3F-B53D-9DF9-4E2D603C8347}"/>
              </a:ext>
            </a:extLst>
          </p:cNvPr>
          <p:cNvSpPr/>
          <p:nvPr userDrawn="1"/>
        </p:nvSpPr>
        <p:spPr>
          <a:xfrm>
            <a:off x="720001" y="2586335"/>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endParaRPr lang="en-US" sz="1800"/>
          </a:p>
        </p:txBody>
      </p:sp>
      <p:sp>
        <p:nvSpPr>
          <p:cNvPr id="13" name="object 6">
            <a:extLst>
              <a:ext uri="{FF2B5EF4-FFF2-40B4-BE49-F238E27FC236}">
                <a16:creationId xmlns:a16="http://schemas.microsoft.com/office/drawing/2014/main" id="{4013DA77-A450-8781-2DDD-75DFB7C909C9}"/>
              </a:ext>
            </a:extLst>
          </p:cNvPr>
          <p:cNvSpPr/>
          <p:nvPr userDrawn="1"/>
        </p:nvSpPr>
        <p:spPr>
          <a:xfrm>
            <a:off x="720001" y="3035887"/>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15" name="Text Placeholder 13">
            <a:extLst>
              <a:ext uri="{FF2B5EF4-FFF2-40B4-BE49-F238E27FC236}">
                <a16:creationId xmlns:a16="http://schemas.microsoft.com/office/drawing/2014/main" id="{2457BB5A-56C7-0330-74E2-DE17AC858C27}"/>
              </a:ext>
            </a:extLst>
          </p:cNvPr>
          <p:cNvSpPr>
            <a:spLocks noGrp="1"/>
          </p:cNvSpPr>
          <p:nvPr>
            <p:ph type="body" sz="quarter" idx="15"/>
          </p:nvPr>
        </p:nvSpPr>
        <p:spPr>
          <a:xfrm>
            <a:off x="1230701" y="3172679"/>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16" name="Oval 15">
            <a:extLst>
              <a:ext uri="{FF2B5EF4-FFF2-40B4-BE49-F238E27FC236}">
                <a16:creationId xmlns:a16="http://schemas.microsoft.com/office/drawing/2014/main" id="{B4542A8A-D424-22F6-8CFF-6F8CC4899D6B}"/>
              </a:ext>
            </a:extLst>
          </p:cNvPr>
          <p:cNvSpPr/>
          <p:nvPr userDrawn="1"/>
        </p:nvSpPr>
        <p:spPr>
          <a:xfrm>
            <a:off x="720001" y="3172680"/>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endParaRPr lang="en-US" sz="1800"/>
          </a:p>
        </p:txBody>
      </p:sp>
      <p:sp>
        <p:nvSpPr>
          <p:cNvPr id="17" name="object 6">
            <a:extLst>
              <a:ext uri="{FF2B5EF4-FFF2-40B4-BE49-F238E27FC236}">
                <a16:creationId xmlns:a16="http://schemas.microsoft.com/office/drawing/2014/main" id="{795E8C35-369B-AE9B-4117-5A23147235B9}"/>
              </a:ext>
            </a:extLst>
          </p:cNvPr>
          <p:cNvSpPr/>
          <p:nvPr userDrawn="1"/>
        </p:nvSpPr>
        <p:spPr>
          <a:xfrm>
            <a:off x="720001" y="3622232"/>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18" name="Text Placeholder 13">
            <a:extLst>
              <a:ext uri="{FF2B5EF4-FFF2-40B4-BE49-F238E27FC236}">
                <a16:creationId xmlns:a16="http://schemas.microsoft.com/office/drawing/2014/main" id="{4BD4FA00-CD6D-1A72-60A2-3E656EF20065}"/>
              </a:ext>
            </a:extLst>
          </p:cNvPr>
          <p:cNvSpPr>
            <a:spLocks noGrp="1"/>
          </p:cNvSpPr>
          <p:nvPr>
            <p:ph type="body" sz="quarter" idx="16"/>
          </p:nvPr>
        </p:nvSpPr>
        <p:spPr>
          <a:xfrm>
            <a:off x="1230701" y="3740987"/>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19" name="Oval 18">
            <a:extLst>
              <a:ext uri="{FF2B5EF4-FFF2-40B4-BE49-F238E27FC236}">
                <a16:creationId xmlns:a16="http://schemas.microsoft.com/office/drawing/2014/main" id="{CCEBE214-6B2F-1B7E-A922-4DA13891148B}"/>
              </a:ext>
            </a:extLst>
          </p:cNvPr>
          <p:cNvSpPr/>
          <p:nvPr userDrawn="1"/>
        </p:nvSpPr>
        <p:spPr>
          <a:xfrm>
            <a:off x="720001" y="3740989"/>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a:t>
            </a:r>
            <a:endParaRPr lang="en-US" sz="1800"/>
          </a:p>
        </p:txBody>
      </p:sp>
      <p:sp>
        <p:nvSpPr>
          <p:cNvPr id="20" name="object 6">
            <a:extLst>
              <a:ext uri="{FF2B5EF4-FFF2-40B4-BE49-F238E27FC236}">
                <a16:creationId xmlns:a16="http://schemas.microsoft.com/office/drawing/2014/main" id="{267D6891-D855-5701-ED16-CDCB2E56B298}"/>
              </a:ext>
            </a:extLst>
          </p:cNvPr>
          <p:cNvSpPr/>
          <p:nvPr userDrawn="1"/>
        </p:nvSpPr>
        <p:spPr>
          <a:xfrm>
            <a:off x="720001" y="4190541"/>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21" name="Text Placeholder 13">
            <a:extLst>
              <a:ext uri="{FF2B5EF4-FFF2-40B4-BE49-F238E27FC236}">
                <a16:creationId xmlns:a16="http://schemas.microsoft.com/office/drawing/2014/main" id="{92A27D97-5CB6-14B8-D7B1-0F59F5208248}"/>
              </a:ext>
            </a:extLst>
          </p:cNvPr>
          <p:cNvSpPr>
            <a:spLocks noGrp="1"/>
          </p:cNvSpPr>
          <p:nvPr>
            <p:ph type="body" sz="quarter" idx="17"/>
          </p:nvPr>
        </p:nvSpPr>
        <p:spPr>
          <a:xfrm>
            <a:off x="1230701" y="4310709"/>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22" name="Oval 21">
            <a:extLst>
              <a:ext uri="{FF2B5EF4-FFF2-40B4-BE49-F238E27FC236}">
                <a16:creationId xmlns:a16="http://schemas.microsoft.com/office/drawing/2014/main" id="{127C3B20-6B66-2428-C598-65653A6A0B81}"/>
              </a:ext>
            </a:extLst>
          </p:cNvPr>
          <p:cNvSpPr/>
          <p:nvPr userDrawn="1"/>
        </p:nvSpPr>
        <p:spPr>
          <a:xfrm>
            <a:off x="720001" y="4310710"/>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a:t>
            </a:r>
            <a:endParaRPr lang="en-US" sz="1800"/>
          </a:p>
        </p:txBody>
      </p:sp>
      <p:sp>
        <p:nvSpPr>
          <p:cNvPr id="23" name="object 6">
            <a:extLst>
              <a:ext uri="{FF2B5EF4-FFF2-40B4-BE49-F238E27FC236}">
                <a16:creationId xmlns:a16="http://schemas.microsoft.com/office/drawing/2014/main" id="{D3A558EE-6C8F-5771-A1F7-26738089E4CB}"/>
              </a:ext>
            </a:extLst>
          </p:cNvPr>
          <p:cNvSpPr/>
          <p:nvPr userDrawn="1"/>
        </p:nvSpPr>
        <p:spPr>
          <a:xfrm>
            <a:off x="720001" y="4760262"/>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24" name="Text Placeholder 13">
            <a:extLst>
              <a:ext uri="{FF2B5EF4-FFF2-40B4-BE49-F238E27FC236}">
                <a16:creationId xmlns:a16="http://schemas.microsoft.com/office/drawing/2014/main" id="{F5073CD6-0AEF-57A8-AAFF-E2CBDE6D4287}"/>
              </a:ext>
            </a:extLst>
          </p:cNvPr>
          <p:cNvSpPr>
            <a:spLocks noGrp="1"/>
          </p:cNvSpPr>
          <p:nvPr>
            <p:ph type="body" sz="quarter" idx="18"/>
          </p:nvPr>
        </p:nvSpPr>
        <p:spPr>
          <a:xfrm>
            <a:off x="1230701" y="4880429"/>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25" name="Oval 24">
            <a:extLst>
              <a:ext uri="{FF2B5EF4-FFF2-40B4-BE49-F238E27FC236}">
                <a16:creationId xmlns:a16="http://schemas.microsoft.com/office/drawing/2014/main" id="{7766F3C0-C1A1-7122-42FF-536478350D63}"/>
              </a:ext>
            </a:extLst>
          </p:cNvPr>
          <p:cNvSpPr/>
          <p:nvPr userDrawn="1"/>
        </p:nvSpPr>
        <p:spPr>
          <a:xfrm>
            <a:off x="720001" y="4880430"/>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6</a:t>
            </a:r>
            <a:endParaRPr lang="en-US" sz="1800"/>
          </a:p>
        </p:txBody>
      </p:sp>
      <p:sp>
        <p:nvSpPr>
          <p:cNvPr id="26" name="object 6">
            <a:extLst>
              <a:ext uri="{FF2B5EF4-FFF2-40B4-BE49-F238E27FC236}">
                <a16:creationId xmlns:a16="http://schemas.microsoft.com/office/drawing/2014/main" id="{70FBB748-A0CF-A03C-5B33-FA117E9CBE06}"/>
              </a:ext>
            </a:extLst>
          </p:cNvPr>
          <p:cNvSpPr/>
          <p:nvPr userDrawn="1"/>
        </p:nvSpPr>
        <p:spPr>
          <a:xfrm>
            <a:off x="720001" y="5329982"/>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27" name="Text Placeholder 13">
            <a:extLst>
              <a:ext uri="{FF2B5EF4-FFF2-40B4-BE49-F238E27FC236}">
                <a16:creationId xmlns:a16="http://schemas.microsoft.com/office/drawing/2014/main" id="{FAD61B82-1697-111F-55F9-DE83F834C353}"/>
              </a:ext>
            </a:extLst>
          </p:cNvPr>
          <p:cNvSpPr>
            <a:spLocks noGrp="1"/>
          </p:cNvSpPr>
          <p:nvPr>
            <p:ph type="body" sz="quarter" idx="19"/>
          </p:nvPr>
        </p:nvSpPr>
        <p:spPr>
          <a:xfrm>
            <a:off x="1230701" y="5450148"/>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28" name="Oval 27">
            <a:extLst>
              <a:ext uri="{FF2B5EF4-FFF2-40B4-BE49-F238E27FC236}">
                <a16:creationId xmlns:a16="http://schemas.microsoft.com/office/drawing/2014/main" id="{5F05D0C2-7CA4-F092-EB00-B1F35B1849A1}"/>
              </a:ext>
            </a:extLst>
          </p:cNvPr>
          <p:cNvSpPr/>
          <p:nvPr userDrawn="1"/>
        </p:nvSpPr>
        <p:spPr>
          <a:xfrm>
            <a:off x="720001" y="5450149"/>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7</a:t>
            </a:r>
            <a:endParaRPr lang="en-US" sz="1800"/>
          </a:p>
        </p:txBody>
      </p:sp>
    </p:spTree>
    <p:extLst>
      <p:ext uri="{BB962C8B-B14F-4D97-AF65-F5344CB8AC3E}">
        <p14:creationId xmlns:p14="http://schemas.microsoft.com/office/powerpoint/2010/main" val="312921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1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29487B-A1C2-2740-9166-23D3328EEF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solidFill>
                <a:latin typeface="Avenir Book" panose="02000503020000020003" pitchFamily="2" charset="0"/>
              </a:defRPr>
            </a:lvl1pPr>
            <a:lvl2pPr>
              <a:defRPr b="0" i="0">
                <a:solidFill>
                  <a:schemeClr val="bg2"/>
                </a:solidFill>
                <a:latin typeface="Avenir Book" panose="02000503020000020003" pitchFamily="2" charset="0"/>
              </a:defRPr>
            </a:lvl2pPr>
            <a:lvl3pPr>
              <a:defRPr b="0" i="0">
                <a:solidFill>
                  <a:schemeClr val="bg2"/>
                </a:solidFill>
                <a:latin typeface="Avenir Book" panose="02000503020000020003" pitchFamily="2" charset="0"/>
              </a:defRPr>
            </a:lvl3pPr>
            <a:lvl4pPr>
              <a:defRPr b="0" i="0">
                <a:solidFill>
                  <a:schemeClr val="bg2"/>
                </a:solidFill>
                <a:latin typeface="Avenir Book" panose="02000503020000020003" pitchFamily="2" charset="0"/>
              </a:defRPr>
            </a:lvl4pPr>
            <a:lvl5pPr>
              <a:defRPr b="0" i="0">
                <a:solidFill>
                  <a:schemeClr val="bg2"/>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2">
            <a:extLst>
              <a:ext uri="{FF2B5EF4-FFF2-40B4-BE49-F238E27FC236}">
                <a16:creationId xmlns:a16="http://schemas.microsoft.com/office/drawing/2014/main" id="{490476E1-322F-F147-9FCF-4F677B4E4E8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36560569-ED10-474B-82EB-6BC0CB6924A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B6F15528-21DE-4FAA-801E-634DDDAF4B2B}" type="slidenum">
              <a:rPr lang="en-GB" smtClean="0"/>
              <a:pPr/>
              <a:t>‹nr.›</a:t>
            </a:fld>
            <a:endParaRPr lang="en-GB"/>
          </a:p>
        </p:txBody>
      </p:sp>
      <p:pic>
        <p:nvPicPr>
          <p:cNvPr id="5" name="Picture 4" descr="Logo&#10;&#10;Description automatically generated">
            <a:extLst>
              <a:ext uri="{FF2B5EF4-FFF2-40B4-BE49-F238E27FC236}">
                <a16:creationId xmlns:a16="http://schemas.microsoft.com/office/drawing/2014/main" id="{7E6D5F2C-495C-644C-B984-A725C8B1F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3663582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69CD89-E44D-1E4A-BFF0-7284CEB2ABB1}"/>
              </a:ext>
            </a:extLst>
          </p:cNvPr>
          <p:cNvSpPr>
            <a:spLocks noGrp="1"/>
          </p:cNvSpPr>
          <p:nvPr>
            <p:ph type="title"/>
          </p:nvPr>
        </p:nvSpPr>
        <p:spPr>
          <a:xfrm>
            <a:off x="838200" y="365125"/>
            <a:ext cx="10515600" cy="900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35917-7C7B-6141-AB69-93473CB39E72}"/>
              </a:ext>
            </a:extLst>
          </p:cNvPr>
          <p:cNvSpPr>
            <a:spLocks noGrp="1"/>
          </p:cNvSpPr>
          <p:nvPr>
            <p:ph type="body" idx="1"/>
          </p:nvPr>
        </p:nvSpPr>
        <p:spPr>
          <a:xfrm>
            <a:off x="838200" y="1556792"/>
            <a:ext cx="10515600" cy="46201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0FDBD-9393-D247-96A9-74F1EB506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endParaRPr lang="en-US"/>
          </a:p>
        </p:txBody>
      </p:sp>
      <p:sp>
        <p:nvSpPr>
          <p:cNvPr id="5" name="Footer Placeholder 4">
            <a:extLst>
              <a:ext uri="{FF2B5EF4-FFF2-40B4-BE49-F238E27FC236}">
                <a16:creationId xmlns:a16="http://schemas.microsoft.com/office/drawing/2014/main" id="{42317FD8-5BA3-414B-9C83-604642F36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GB"/>
          </a:p>
        </p:txBody>
      </p:sp>
      <p:sp>
        <p:nvSpPr>
          <p:cNvPr id="6" name="Slide Number Placeholder 5">
            <a:extLst>
              <a:ext uri="{FF2B5EF4-FFF2-40B4-BE49-F238E27FC236}">
                <a16:creationId xmlns:a16="http://schemas.microsoft.com/office/drawing/2014/main" id="{697F756F-99DE-0D48-A2CE-14E1F1DEF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B6F15528-21DE-4FAA-801E-634DDDAF4B2B}" type="slidenum">
              <a:rPr lang="en-GB" smtClean="0"/>
              <a:pPr/>
              <a:t>‹nr.›</a:t>
            </a:fld>
            <a:endParaRPr lang="en-GB"/>
          </a:p>
        </p:txBody>
      </p:sp>
      <p:pic>
        <p:nvPicPr>
          <p:cNvPr id="7" name="Picture 6">
            <a:extLst>
              <a:ext uri="{FF2B5EF4-FFF2-40B4-BE49-F238E27FC236}">
                <a16:creationId xmlns:a16="http://schemas.microsoft.com/office/drawing/2014/main" id="{4A1E988A-D01A-7440-84DF-04758A02E207}"/>
              </a:ext>
            </a:extLst>
          </p:cNvPr>
          <p:cNvPicPr>
            <a:picLocks noChangeAspect="1"/>
          </p:cNvPicPr>
          <p:nvPr userDrawn="1"/>
        </p:nvPicPr>
        <p:blipFill rotWithShape="1">
          <a:blip r:embed="rId53" cstate="print">
            <a:extLst>
              <a:ext uri="{28A0092B-C50C-407E-A947-70E740481C1C}">
                <a14:useLocalDpi xmlns:a14="http://schemas.microsoft.com/office/drawing/2010/main"/>
              </a:ext>
            </a:extLst>
          </a:blip>
          <a:srcRect/>
          <a:stretch/>
        </p:blipFill>
        <p:spPr>
          <a:xfrm>
            <a:off x="11877574" y="0"/>
            <a:ext cx="314425" cy="6858000"/>
          </a:xfrm>
          <a:prstGeom prst="rect">
            <a:avLst/>
          </a:prstGeom>
        </p:spPr>
      </p:pic>
    </p:spTree>
    <p:extLst>
      <p:ext uri="{BB962C8B-B14F-4D97-AF65-F5344CB8AC3E}">
        <p14:creationId xmlns:p14="http://schemas.microsoft.com/office/powerpoint/2010/main" val="2607567199"/>
      </p:ext>
    </p:extLst>
  </p:cSld>
  <p:clrMap bg1="lt1" tx1="dk1" bg2="lt2" tx2="dk2" accent1="accent1" accent2="accent2" accent3="accent3" accent4="accent4" accent5="accent5" accent6="accent6" hlink="hlink" folHlink="folHlink"/>
  <p:sldLayoutIdLst>
    <p:sldLayoutId id="2147483667" r:id="rId1"/>
    <p:sldLayoutId id="2147483680" r:id="rId2"/>
    <p:sldLayoutId id="2147483693" r:id="rId3"/>
    <p:sldLayoutId id="2147483694" r:id="rId4"/>
    <p:sldLayoutId id="2147483714" r:id="rId5"/>
    <p:sldLayoutId id="2147483716" r:id="rId6"/>
    <p:sldLayoutId id="2147483715" r:id="rId7"/>
    <p:sldLayoutId id="2147483668" r:id="rId8"/>
    <p:sldLayoutId id="2147483710" r:id="rId9"/>
    <p:sldLayoutId id="2147483709" r:id="rId10"/>
    <p:sldLayoutId id="2147483708" r:id="rId11"/>
    <p:sldLayoutId id="2147483681" r:id="rId12"/>
    <p:sldLayoutId id="2147483712" r:id="rId13"/>
    <p:sldLayoutId id="2147483682" r:id="rId14"/>
    <p:sldLayoutId id="2147483687" r:id="rId15"/>
    <p:sldLayoutId id="2147483688" r:id="rId16"/>
    <p:sldLayoutId id="2147483713" r:id="rId17"/>
    <p:sldLayoutId id="2147483689" r:id="rId18"/>
    <p:sldLayoutId id="2147483698" r:id="rId19"/>
    <p:sldLayoutId id="2147483699" r:id="rId20"/>
    <p:sldLayoutId id="2147483683" r:id="rId21"/>
    <p:sldLayoutId id="2147483684" r:id="rId22"/>
    <p:sldLayoutId id="2147483692" r:id="rId23"/>
    <p:sldLayoutId id="2147483685" r:id="rId24"/>
    <p:sldLayoutId id="2147483717" r:id="rId25"/>
    <p:sldLayoutId id="2147483718" r:id="rId26"/>
    <p:sldLayoutId id="2147483719" r:id="rId27"/>
    <p:sldLayoutId id="2147483711" r:id="rId28"/>
    <p:sldLayoutId id="2147483695" r:id="rId29"/>
    <p:sldLayoutId id="2147483696" r:id="rId30"/>
    <p:sldLayoutId id="2147483697" r:id="rId31"/>
    <p:sldLayoutId id="2147483704" r:id="rId32"/>
    <p:sldLayoutId id="2147483706" r:id="rId33"/>
    <p:sldLayoutId id="2147483701" r:id="rId34"/>
    <p:sldLayoutId id="2147483702" r:id="rId35"/>
    <p:sldLayoutId id="2147483703" r:id="rId36"/>
    <p:sldLayoutId id="2147483705" r:id="rId37"/>
    <p:sldLayoutId id="2147483707" r:id="rId38"/>
    <p:sldLayoutId id="2147483700" r:id="rId39"/>
    <p:sldLayoutId id="2147483686" r:id="rId40"/>
    <p:sldLayoutId id="2147483690" r:id="rId41"/>
    <p:sldLayoutId id="2147483691"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Lst>
  <p:hf hdr="0" ftr="0" dt="0"/>
  <p:txStyles>
    <p:titleStyle>
      <a:lvl1pPr algn="l" defTabSz="914400" rtl="0" eaLnBrk="1" latinLnBrk="0" hangingPunct="1">
        <a:lnSpc>
          <a:spcPct val="90000"/>
        </a:lnSpc>
        <a:spcBef>
          <a:spcPct val="0"/>
        </a:spcBef>
        <a:buNone/>
        <a:defRPr sz="3000" b="1"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9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4.xml"/><Relationship Id="rId6" Type="http://schemas.openxmlformats.org/officeDocument/2006/relationships/image" Target="../media/image28.pn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35.jpeg"/><Relationship Id="rId11" Type="http://schemas.openxmlformats.org/officeDocument/2006/relationships/image" Target="../media/image37.jpeg"/><Relationship Id="rId5" Type="http://schemas.openxmlformats.org/officeDocument/2006/relationships/image" Target="../media/image34.jpeg"/><Relationship Id="rId10" Type="http://schemas.openxmlformats.org/officeDocument/2006/relationships/image" Target="../media/image28.png"/><Relationship Id="rId4" Type="http://schemas.openxmlformats.org/officeDocument/2006/relationships/image" Target="../media/image33.jpe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png"/><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8.pn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1186/s12913-018-3348-7" TargetMode="External"/><Relationship Id="rId3" Type="http://schemas.openxmlformats.org/officeDocument/2006/relationships/diagramLayout" Target="../diagrams/layout6.xml"/><Relationship Id="rId7" Type="http://schemas.openxmlformats.org/officeDocument/2006/relationships/hyperlink" Target="https://pubmed.ncbi.nlm.nih.gov/21835762/" TargetMode="Externa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diagramLayout" Target="../diagrams/layout7.xml"/><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diagramData" Target="../diagrams/data7.xml"/><Relationship Id="rId1" Type="http://schemas.openxmlformats.org/officeDocument/2006/relationships/slideLayout" Target="../slideLayouts/slideLayout51.xml"/><Relationship Id="rId6" Type="http://schemas.microsoft.com/office/2007/relationships/diagramDrawing" Target="../diagrams/drawing7.xml"/><Relationship Id="rId11" Type="http://schemas.openxmlformats.org/officeDocument/2006/relationships/image" Target="../media/image62.png"/><Relationship Id="rId5" Type="http://schemas.openxmlformats.org/officeDocument/2006/relationships/diagramColors" Target="../diagrams/colors7.xml"/><Relationship Id="rId10" Type="http://schemas.openxmlformats.org/officeDocument/2006/relationships/image" Target="../media/image61.svg"/><Relationship Id="rId4" Type="http://schemas.openxmlformats.org/officeDocument/2006/relationships/diagramQuickStyle" Target="../diagrams/quickStyle7.xml"/><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28.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5.xml"/><Relationship Id="rId16" Type="http://schemas.openxmlformats.org/officeDocument/2006/relationships/diagramColors" Target="../diagrams/colors11.xml"/><Relationship Id="rId1" Type="http://schemas.openxmlformats.org/officeDocument/2006/relationships/slideLayout" Target="../slideLayouts/slideLayout24.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08A3AF-6417-E946-9C98-9E9500521932}"/>
              </a:ext>
            </a:extLst>
          </p:cNvPr>
          <p:cNvSpPr>
            <a:spLocks noGrp="1"/>
          </p:cNvSpPr>
          <p:nvPr>
            <p:ph type="ctrTitle"/>
          </p:nvPr>
        </p:nvSpPr>
        <p:spPr/>
        <p:txBody>
          <a:bodyPr>
            <a:normAutofit fontScale="90000"/>
          </a:bodyPr>
          <a:lstStyle/>
          <a:p>
            <a:r>
              <a:rPr lang="en-GB" sz="4000"/>
              <a:t>Anti-racist quality improvement in maternal care: </a:t>
            </a:r>
            <a:br>
              <a:rPr lang="en-GB" sz="2800"/>
            </a:br>
            <a:r>
              <a:rPr lang="en-GB" sz="2700"/>
              <a:t>Adapting MUSIQ to embed anti-racist principles to evaluate maternal and neonatal care quality improvement projects in England</a:t>
            </a:r>
            <a:endParaRPr lang="en-US" sz="2700"/>
          </a:p>
        </p:txBody>
      </p:sp>
      <p:sp>
        <p:nvSpPr>
          <p:cNvPr id="4" name="Subtitle 3">
            <a:extLst>
              <a:ext uri="{FF2B5EF4-FFF2-40B4-BE49-F238E27FC236}">
                <a16:creationId xmlns:a16="http://schemas.microsoft.com/office/drawing/2014/main" id="{4E80A203-5B9F-CE40-9218-C76002CC3C62}"/>
              </a:ext>
            </a:extLst>
          </p:cNvPr>
          <p:cNvSpPr>
            <a:spLocks noGrp="1"/>
          </p:cNvSpPr>
          <p:nvPr>
            <p:ph type="subTitle" idx="1"/>
          </p:nvPr>
        </p:nvSpPr>
        <p:spPr/>
        <p:txBody>
          <a:bodyPr>
            <a:normAutofit fontScale="92500" lnSpcReduction="10000"/>
          </a:bodyPr>
          <a:lstStyle/>
          <a:p>
            <a:r>
              <a:rPr lang="en-US"/>
              <a:t>European Implementation Event 2025</a:t>
            </a:r>
          </a:p>
        </p:txBody>
      </p:sp>
      <p:sp>
        <p:nvSpPr>
          <p:cNvPr id="5" name="Text Placeholder 4">
            <a:extLst>
              <a:ext uri="{FF2B5EF4-FFF2-40B4-BE49-F238E27FC236}">
                <a16:creationId xmlns:a16="http://schemas.microsoft.com/office/drawing/2014/main" id="{63F01AAF-AD3B-6243-B1C8-282E72ED88DD}"/>
              </a:ext>
            </a:extLst>
          </p:cNvPr>
          <p:cNvSpPr>
            <a:spLocks noGrp="1"/>
          </p:cNvSpPr>
          <p:nvPr>
            <p:ph type="body" sz="quarter" idx="15"/>
          </p:nvPr>
        </p:nvSpPr>
        <p:spPr/>
        <p:txBody>
          <a:bodyPr>
            <a:normAutofit fontScale="92500"/>
          </a:bodyPr>
          <a:lstStyle/>
          <a:p>
            <a:r>
              <a:rPr lang="en-US"/>
              <a:t>Minara Chowdhury, Rob Lee, Helen Sheldon, Nandi Simpson, Andrew Walker</a:t>
            </a:r>
          </a:p>
        </p:txBody>
      </p:sp>
      <p:pic>
        <p:nvPicPr>
          <p:cNvPr id="6" name="Picture 5">
            <a:extLst>
              <a:ext uri="{FF2B5EF4-FFF2-40B4-BE49-F238E27FC236}">
                <a16:creationId xmlns:a16="http://schemas.microsoft.com/office/drawing/2014/main" id="{0B0CB5AC-DEF6-1A51-7BBB-4F1B4E8280E2}"/>
              </a:ext>
            </a:extLst>
          </p:cNvPr>
          <p:cNvPicPr>
            <a:picLocks noChangeAspect="1"/>
          </p:cNvPicPr>
          <p:nvPr/>
        </p:nvPicPr>
        <p:blipFill>
          <a:blip r:embed="rId2"/>
          <a:stretch>
            <a:fillRect/>
          </a:stretch>
        </p:blipFill>
        <p:spPr>
          <a:xfrm>
            <a:off x="5349490" y="117805"/>
            <a:ext cx="6648013" cy="847395"/>
          </a:xfrm>
          <a:prstGeom prst="rect">
            <a:avLst/>
          </a:prstGeom>
        </p:spPr>
      </p:pic>
      <p:pic>
        <p:nvPicPr>
          <p:cNvPr id="7" name="Picture Placeholder 6">
            <a:extLst>
              <a:ext uri="{FF2B5EF4-FFF2-40B4-BE49-F238E27FC236}">
                <a16:creationId xmlns:a16="http://schemas.microsoft.com/office/drawing/2014/main" id="{E3412DD5-7ECE-797A-8BAA-938D44012B9C}"/>
              </a:ext>
            </a:extLst>
          </p:cNvPr>
          <p:cNvPicPr>
            <a:picLocks noGrp="1" noChangeAspect="1"/>
          </p:cNvPicPr>
          <p:nvPr>
            <p:ph type="pic" sz="quarter" idx="14"/>
          </p:nvPr>
        </p:nvPicPr>
        <p:blipFill>
          <a:blip r:embed="rId3"/>
          <a:srcRect t="6605" b="6605"/>
          <a:stretch>
            <a:fillRect/>
          </a:stretch>
        </p:blipFill>
        <p:spPr>
          <a:xfrm>
            <a:off x="9753600" y="5638800"/>
            <a:ext cx="1828800" cy="685800"/>
          </a:xfrm>
          <a:prstGeom prst="rect">
            <a:avLst/>
          </a:prstGeom>
        </p:spPr>
      </p:pic>
      <p:pic>
        <p:nvPicPr>
          <p:cNvPr id="8" name="Picture 7" descr="A logo for a race equality foundation&#10;&#10;AI-generated content may be incorrect.">
            <a:extLst>
              <a:ext uri="{FF2B5EF4-FFF2-40B4-BE49-F238E27FC236}">
                <a16:creationId xmlns:a16="http://schemas.microsoft.com/office/drawing/2014/main" id="{9F993139-4BD0-266E-5526-6902EB261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7" y="5499251"/>
            <a:ext cx="1702817" cy="1005601"/>
          </a:xfrm>
          <a:prstGeom prst="rect">
            <a:avLst/>
          </a:prstGeom>
        </p:spPr>
      </p:pic>
    </p:spTree>
    <p:extLst>
      <p:ext uri="{BB962C8B-B14F-4D97-AF65-F5344CB8AC3E}">
        <p14:creationId xmlns:p14="http://schemas.microsoft.com/office/powerpoint/2010/main" val="2812945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CD53-2904-156D-12EB-BC9A3E533C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C4AB3-9459-FB7A-B133-D49EFEA454D7}"/>
              </a:ext>
            </a:extLst>
          </p:cNvPr>
          <p:cNvSpPr>
            <a:spLocks noGrp="1"/>
          </p:cNvSpPr>
          <p:nvPr>
            <p:ph type="sldNum" sz="quarter" idx="12"/>
          </p:nvPr>
        </p:nvSpPr>
        <p:spPr/>
        <p:txBody>
          <a:bodyPr/>
          <a:lstStyle/>
          <a:p>
            <a:fld id="{B6F15528-21DE-4FAA-801E-634DDDAF4B2B}" type="slidenum">
              <a:rPr lang="en-GB" smtClean="0"/>
              <a:pPr/>
              <a:t>10</a:t>
            </a:fld>
            <a:endParaRPr lang="en-GB"/>
          </a:p>
        </p:txBody>
      </p:sp>
      <p:sp>
        <p:nvSpPr>
          <p:cNvPr id="5" name="Text Placeholder 4">
            <a:extLst>
              <a:ext uri="{FF2B5EF4-FFF2-40B4-BE49-F238E27FC236}">
                <a16:creationId xmlns:a16="http://schemas.microsoft.com/office/drawing/2014/main" id="{5794FCE4-0F47-A5E8-3956-B0DE1E369D29}"/>
              </a:ext>
            </a:extLst>
          </p:cNvPr>
          <p:cNvSpPr>
            <a:spLocks noGrp="1"/>
          </p:cNvSpPr>
          <p:nvPr>
            <p:ph type="body" sz="quarter" idx="13"/>
          </p:nvPr>
        </p:nvSpPr>
        <p:spPr>
          <a:xfrm>
            <a:off x="596901" y="1628800"/>
            <a:ext cx="10622787" cy="4619600"/>
          </a:xfrm>
        </p:spPr>
        <p:txBody>
          <a:bodyPr/>
          <a:lstStyle/>
          <a:p>
            <a:r>
              <a:rPr lang="en-GB" sz="4800"/>
              <a:t>www.slido.com code: 3600895 </a:t>
            </a:r>
          </a:p>
          <a:p>
            <a:endParaRPr lang="en-GB" sz="4800"/>
          </a:p>
          <a:p>
            <a:r>
              <a:rPr lang="en-GB" sz="4800"/>
              <a:t>Which of these 7 anti-racism principles do you have experience of applying?</a:t>
            </a:r>
          </a:p>
          <a:p>
            <a:endParaRPr lang="en-GB"/>
          </a:p>
        </p:txBody>
      </p:sp>
      <p:pic>
        <p:nvPicPr>
          <p:cNvPr id="2" name="Picture 1">
            <a:extLst>
              <a:ext uri="{FF2B5EF4-FFF2-40B4-BE49-F238E27FC236}">
                <a16:creationId xmlns:a16="http://schemas.microsoft.com/office/drawing/2014/main" id="{60B16FD3-6976-8C75-CF62-293A1A88A47D}"/>
              </a:ext>
            </a:extLst>
          </p:cNvPr>
          <p:cNvPicPr>
            <a:picLocks noChangeAspect="1"/>
          </p:cNvPicPr>
          <p:nvPr/>
        </p:nvPicPr>
        <p:blipFill>
          <a:blip r:embed="rId2"/>
          <a:stretch>
            <a:fillRect/>
          </a:stretch>
        </p:blipFill>
        <p:spPr>
          <a:xfrm>
            <a:off x="8997696" y="161262"/>
            <a:ext cx="2865274" cy="2629772"/>
          </a:xfrm>
          <a:prstGeom prst="rect">
            <a:avLst/>
          </a:prstGeom>
        </p:spPr>
      </p:pic>
    </p:spTree>
    <p:extLst>
      <p:ext uri="{BB962C8B-B14F-4D97-AF65-F5344CB8AC3E}">
        <p14:creationId xmlns:p14="http://schemas.microsoft.com/office/powerpoint/2010/main" val="172718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5747A-0A99-033F-FB3A-E20815F273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255DA8-FBB2-B9F2-D233-F0C1A299AA8D}"/>
              </a:ext>
            </a:extLst>
          </p:cNvPr>
          <p:cNvSpPr>
            <a:spLocks noGrp="1"/>
          </p:cNvSpPr>
          <p:nvPr>
            <p:ph type="sldNum" sz="quarter" idx="12"/>
          </p:nvPr>
        </p:nvSpPr>
        <p:spPr/>
        <p:txBody>
          <a:bodyPr/>
          <a:lstStyle/>
          <a:p>
            <a:fld id="{B6F15528-21DE-4FAA-801E-634DDDAF4B2B}" type="slidenum">
              <a:rPr lang="en-GB" smtClean="0"/>
              <a:pPr/>
              <a:t>11</a:t>
            </a:fld>
            <a:endParaRPr lang="en-GB"/>
          </a:p>
        </p:txBody>
      </p:sp>
      <p:sp>
        <p:nvSpPr>
          <p:cNvPr id="5" name="Text Placeholder 4">
            <a:extLst>
              <a:ext uri="{FF2B5EF4-FFF2-40B4-BE49-F238E27FC236}">
                <a16:creationId xmlns:a16="http://schemas.microsoft.com/office/drawing/2014/main" id="{C5FD8587-DDE4-C90F-47E4-30F04EC02A23}"/>
              </a:ext>
            </a:extLst>
          </p:cNvPr>
          <p:cNvSpPr>
            <a:spLocks noGrp="1"/>
          </p:cNvSpPr>
          <p:nvPr>
            <p:ph type="body" sz="quarter" idx="13"/>
          </p:nvPr>
        </p:nvSpPr>
        <p:spPr>
          <a:xfrm>
            <a:off x="596901" y="1628800"/>
            <a:ext cx="10622787" cy="4619600"/>
          </a:xfrm>
        </p:spPr>
        <p:txBody>
          <a:bodyPr>
            <a:normAutofit/>
          </a:bodyPr>
          <a:lstStyle/>
          <a:p>
            <a:r>
              <a:rPr lang="en-GB" sz="4800"/>
              <a:t>Talk to person next to you about…</a:t>
            </a:r>
          </a:p>
          <a:p>
            <a:endParaRPr lang="en-GB" sz="4800"/>
          </a:p>
          <a:p>
            <a:r>
              <a:rPr lang="en-GB" sz="4800"/>
              <a:t>What reflections do you have on implementing the 7 anti-racism principles?​</a:t>
            </a:r>
          </a:p>
          <a:p>
            <a:endParaRPr lang="en-GB"/>
          </a:p>
        </p:txBody>
      </p:sp>
    </p:spTree>
    <p:extLst>
      <p:ext uri="{BB962C8B-B14F-4D97-AF65-F5344CB8AC3E}">
        <p14:creationId xmlns:p14="http://schemas.microsoft.com/office/powerpoint/2010/main" val="211627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E31A0-C5F6-6BFD-AA7B-B123C91ABC4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20EFE28-C8BD-B8FA-FE47-745CB7949FB9}"/>
              </a:ext>
            </a:extLst>
          </p:cNvPr>
          <p:cNvSpPr>
            <a:spLocks noGrp="1"/>
          </p:cNvSpPr>
          <p:nvPr>
            <p:ph type="body" sz="quarter" idx="13"/>
          </p:nvPr>
        </p:nvSpPr>
        <p:spPr/>
        <p:txBody>
          <a:bodyPr vert="horz" lIns="91440" tIns="45720" rIns="91440" bIns="45720" rtlCol="0" anchor="t">
            <a:normAutofit/>
          </a:bodyPr>
          <a:lstStyle/>
          <a:p>
            <a:r>
              <a:rPr lang="en-GB">
                <a:latin typeface="Avenir Book"/>
              </a:rPr>
              <a:t>Examples from the Learning Action Network</a:t>
            </a:r>
          </a:p>
        </p:txBody>
      </p:sp>
      <p:sp>
        <p:nvSpPr>
          <p:cNvPr id="4" name="Slide Number Placeholder 3">
            <a:extLst>
              <a:ext uri="{FF2B5EF4-FFF2-40B4-BE49-F238E27FC236}">
                <a16:creationId xmlns:a16="http://schemas.microsoft.com/office/drawing/2014/main" id="{43B7EDC4-53F7-5FEF-DE4B-1616BFFE8513}"/>
              </a:ext>
            </a:extLst>
          </p:cNvPr>
          <p:cNvSpPr>
            <a:spLocks noGrp="1"/>
          </p:cNvSpPr>
          <p:nvPr>
            <p:ph type="sldNum" sz="quarter" idx="12"/>
          </p:nvPr>
        </p:nvSpPr>
        <p:spPr/>
        <p:txBody>
          <a:bodyPr/>
          <a:lstStyle/>
          <a:p>
            <a:fld id="{B6F15528-21DE-4FAA-801E-634DDDAF4B2B}" type="slidenum">
              <a:rPr lang="en-GB" smtClean="0"/>
              <a:pPr/>
              <a:t>12</a:t>
            </a:fld>
            <a:endParaRPr lang="en-GB"/>
          </a:p>
        </p:txBody>
      </p:sp>
      <p:pic>
        <p:nvPicPr>
          <p:cNvPr id="8" name="Picture 7">
            <a:extLst>
              <a:ext uri="{FF2B5EF4-FFF2-40B4-BE49-F238E27FC236}">
                <a16:creationId xmlns:a16="http://schemas.microsoft.com/office/drawing/2014/main" id="{C31E2432-6330-4A09-CEB4-31A5C78DFE73}"/>
              </a:ext>
            </a:extLst>
          </p:cNvPr>
          <p:cNvPicPr>
            <a:picLocks noChangeAspect="1"/>
          </p:cNvPicPr>
          <p:nvPr/>
        </p:nvPicPr>
        <p:blipFill>
          <a:blip r:embed="rId2"/>
          <a:stretch>
            <a:fillRect/>
          </a:stretch>
        </p:blipFill>
        <p:spPr>
          <a:xfrm>
            <a:off x="283640" y="6054519"/>
            <a:ext cx="4760779" cy="606837"/>
          </a:xfrm>
          <a:prstGeom prst="rect">
            <a:avLst/>
          </a:prstGeom>
        </p:spPr>
      </p:pic>
    </p:spTree>
    <p:extLst>
      <p:ext uri="{BB962C8B-B14F-4D97-AF65-F5344CB8AC3E}">
        <p14:creationId xmlns:p14="http://schemas.microsoft.com/office/powerpoint/2010/main" val="340063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146D87C-A97C-4279-67B4-C54813FA7598}"/>
              </a:ext>
            </a:extLst>
          </p:cNvPr>
          <p:cNvSpPr>
            <a:spLocks noGrp="1"/>
          </p:cNvSpPr>
          <p:nvPr>
            <p:ph type="title"/>
          </p:nvPr>
        </p:nvSpPr>
        <p:spPr>
          <a:xfrm>
            <a:off x="477923" y="416982"/>
            <a:ext cx="11029616" cy="745878"/>
          </a:xfrm>
        </p:spPr>
        <p:txBody>
          <a:bodyPr vert="horz" lIns="68580" tIns="34290" rIns="68580" bIns="34290" rtlCol="0" anchor="t">
            <a:normAutofit fontScale="90000"/>
          </a:bodyPr>
          <a:lstStyle/>
          <a:p>
            <a:r>
              <a:rPr lang="en-GB" b="1">
                <a:latin typeface="+mj-lt"/>
                <a:ea typeface="Roboto Medium"/>
                <a:cs typeface="Roboto Medium"/>
              </a:rPr>
              <a:t>Driver Diagram focused on key clinical areas</a:t>
            </a:r>
            <a:endParaRPr lang="en-GB">
              <a:latin typeface="+mj-lt"/>
              <a:ea typeface="Roboto Medium"/>
              <a:cs typeface="Roboto Medium"/>
            </a:endParaRPr>
          </a:p>
        </p:txBody>
      </p:sp>
      <p:grpSp>
        <p:nvGrpSpPr>
          <p:cNvPr id="10" name="Group 9">
            <a:extLst>
              <a:ext uri="{FF2B5EF4-FFF2-40B4-BE49-F238E27FC236}">
                <a16:creationId xmlns:a16="http://schemas.microsoft.com/office/drawing/2014/main" id="{C21286E0-CA88-9CD3-4EC0-F40DB7D8DD7C}"/>
              </a:ext>
            </a:extLst>
          </p:cNvPr>
          <p:cNvGrpSpPr/>
          <p:nvPr/>
        </p:nvGrpSpPr>
        <p:grpSpPr>
          <a:xfrm>
            <a:off x="772886" y="1447800"/>
            <a:ext cx="10896598" cy="5159828"/>
            <a:chOff x="1693607" y="1770627"/>
            <a:chExt cx="8610121" cy="4127246"/>
          </a:xfrm>
        </p:grpSpPr>
        <p:sp>
          <p:nvSpPr>
            <p:cNvPr id="4" name="Rectangle 3">
              <a:extLst>
                <a:ext uri="{FF2B5EF4-FFF2-40B4-BE49-F238E27FC236}">
                  <a16:creationId xmlns:a16="http://schemas.microsoft.com/office/drawing/2014/main" id="{5B74A0C1-1A1F-4626-1342-979C03479131}"/>
                </a:ext>
              </a:extLst>
            </p:cNvPr>
            <p:cNvSpPr/>
            <p:nvPr/>
          </p:nvSpPr>
          <p:spPr>
            <a:xfrm>
              <a:off x="1693607" y="2500646"/>
              <a:ext cx="1883431" cy="3137032"/>
            </a:xfrm>
            <a:prstGeom prst="rect">
              <a:avLst/>
            </a:prstGeom>
            <a:solidFill>
              <a:srgbClr val="41CEFA"/>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b="1"/>
                <a:t>Reduce clinically avoidable severe maternal morbidity, perinatal mortality and neonatal morbidity while improving the experience of care of pregnant women and pregnant people from Black, Asian and minority ethnic groups.</a:t>
              </a:r>
              <a:endParaRPr lang="en-US"/>
            </a:p>
          </p:txBody>
        </p:sp>
        <p:sp>
          <p:nvSpPr>
            <p:cNvPr id="5" name="Rectangle 4">
              <a:extLst>
                <a:ext uri="{FF2B5EF4-FFF2-40B4-BE49-F238E27FC236}">
                  <a16:creationId xmlns:a16="http://schemas.microsoft.com/office/drawing/2014/main" id="{47FF0983-DD18-AC8F-8CC4-3846EE6CA4A1}"/>
                </a:ext>
              </a:extLst>
            </p:cNvPr>
            <p:cNvSpPr/>
            <p:nvPr/>
          </p:nvSpPr>
          <p:spPr>
            <a:xfrm>
              <a:off x="3951313" y="2500646"/>
              <a:ext cx="1552239" cy="7121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b="1">
                  <a:ea typeface="Roboto"/>
                  <a:cs typeface="Roboto"/>
                </a:rPr>
                <a:t>Gestational Diabetes</a:t>
              </a:r>
            </a:p>
          </p:txBody>
        </p:sp>
        <p:sp>
          <p:nvSpPr>
            <p:cNvPr id="2" name="Rectangle 1">
              <a:extLst>
                <a:ext uri="{FF2B5EF4-FFF2-40B4-BE49-F238E27FC236}">
                  <a16:creationId xmlns:a16="http://schemas.microsoft.com/office/drawing/2014/main" id="{AE5049DF-EC81-2265-6A4E-27E3009A27EA}"/>
                </a:ext>
              </a:extLst>
            </p:cNvPr>
            <p:cNvSpPr/>
            <p:nvPr/>
          </p:nvSpPr>
          <p:spPr>
            <a:xfrm>
              <a:off x="3951313" y="3308929"/>
              <a:ext cx="1552239" cy="7121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b="1">
                  <a:ea typeface="Roboto"/>
                  <a:cs typeface="Roboto"/>
                </a:rPr>
                <a:t>Haemorrhage</a:t>
              </a:r>
            </a:p>
          </p:txBody>
        </p:sp>
        <p:sp>
          <p:nvSpPr>
            <p:cNvPr id="3" name="Rectangle 2">
              <a:extLst>
                <a:ext uri="{FF2B5EF4-FFF2-40B4-BE49-F238E27FC236}">
                  <a16:creationId xmlns:a16="http://schemas.microsoft.com/office/drawing/2014/main" id="{235A8F70-1FF8-92B0-24CA-34D7E75F6E49}"/>
                </a:ext>
              </a:extLst>
            </p:cNvPr>
            <p:cNvSpPr/>
            <p:nvPr/>
          </p:nvSpPr>
          <p:spPr>
            <a:xfrm>
              <a:off x="3951313" y="4117212"/>
              <a:ext cx="1552239" cy="7121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b="1">
                  <a:ea typeface="Roboto"/>
                  <a:cs typeface="Roboto"/>
                </a:rPr>
                <a:t>Mental Health</a:t>
              </a:r>
              <a:endParaRPr lang="en-US"/>
            </a:p>
          </p:txBody>
        </p:sp>
        <p:sp>
          <p:nvSpPr>
            <p:cNvPr id="6" name="Rectangle 5">
              <a:extLst>
                <a:ext uri="{FF2B5EF4-FFF2-40B4-BE49-F238E27FC236}">
                  <a16:creationId xmlns:a16="http://schemas.microsoft.com/office/drawing/2014/main" id="{DE2DF04D-3EF3-4292-EAC8-1D6781223B9D}"/>
                </a:ext>
              </a:extLst>
            </p:cNvPr>
            <p:cNvSpPr/>
            <p:nvPr/>
          </p:nvSpPr>
          <p:spPr>
            <a:xfrm>
              <a:off x="3951313" y="4925495"/>
              <a:ext cx="1552239" cy="7121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b="1">
                  <a:ea typeface="Roboto"/>
                  <a:cs typeface="Roboto"/>
                </a:rPr>
                <a:t>Preterm Births </a:t>
              </a:r>
            </a:p>
          </p:txBody>
        </p:sp>
        <p:sp>
          <p:nvSpPr>
            <p:cNvPr id="9" name="Rectangle 8">
              <a:extLst>
                <a:ext uri="{FF2B5EF4-FFF2-40B4-BE49-F238E27FC236}">
                  <a16:creationId xmlns:a16="http://schemas.microsoft.com/office/drawing/2014/main" id="{8A2DF8FC-5896-EEF2-FB41-298F61069345}"/>
                </a:ext>
              </a:extLst>
            </p:cNvPr>
            <p:cNvSpPr/>
            <p:nvPr/>
          </p:nvSpPr>
          <p:spPr>
            <a:xfrm>
              <a:off x="6058324" y="1770627"/>
              <a:ext cx="4245404" cy="4127246"/>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00CDF667-CD19-D6ED-10DB-F6FAE1016D70}"/>
                </a:ext>
              </a:extLst>
            </p:cNvPr>
            <p:cNvSpPr txBox="1"/>
            <p:nvPr/>
          </p:nvSpPr>
          <p:spPr>
            <a:xfrm>
              <a:off x="2056658" y="2147159"/>
              <a:ext cx="1019875" cy="295421"/>
            </a:xfrm>
            <a:prstGeom prst="rect">
              <a:avLst/>
            </a:prstGeom>
            <a:noFill/>
          </p:spPr>
          <p:txBody>
            <a:bodyPr wrap="square" rtlCol="0">
              <a:spAutoFit/>
            </a:bodyPr>
            <a:lstStyle/>
            <a:p>
              <a:pPr algn="ctr"/>
              <a:r>
                <a:rPr lang="en-US" b="1"/>
                <a:t>LAN Aim:</a:t>
              </a:r>
            </a:p>
          </p:txBody>
        </p:sp>
        <p:sp>
          <p:nvSpPr>
            <p:cNvPr id="13" name="TextBox 12">
              <a:extLst>
                <a:ext uri="{FF2B5EF4-FFF2-40B4-BE49-F238E27FC236}">
                  <a16:creationId xmlns:a16="http://schemas.microsoft.com/office/drawing/2014/main" id="{29D33D3D-4797-AE5F-8305-6FAC2E3386CD}"/>
                </a:ext>
              </a:extLst>
            </p:cNvPr>
            <p:cNvSpPr txBox="1"/>
            <p:nvPr/>
          </p:nvSpPr>
          <p:spPr>
            <a:xfrm>
              <a:off x="3785717" y="1959634"/>
              <a:ext cx="1883431" cy="516987"/>
            </a:xfrm>
            <a:prstGeom prst="rect">
              <a:avLst/>
            </a:prstGeom>
            <a:noFill/>
          </p:spPr>
          <p:txBody>
            <a:bodyPr wrap="square" rtlCol="0">
              <a:spAutoFit/>
            </a:bodyPr>
            <a:lstStyle/>
            <a:p>
              <a:pPr algn="ctr"/>
              <a:r>
                <a:rPr lang="en-US" b="1"/>
                <a:t>Clinical Focus Areas / Primary Drivers:</a:t>
              </a:r>
            </a:p>
          </p:txBody>
        </p:sp>
        <p:cxnSp>
          <p:nvCxnSpPr>
            <p:cNvPr id="15" name="Connector: Elbow 14">
              <a:extLst>
                <a:ext uri="{FF2B5EF4-FFF2-40B4-BE49-F238E27FC236}">
                  <a16:creationId xmlns:a16="http://schemas.microsoft.com/office/drawing/2014/main" id="{6E5939E8-5A53-1C9B-3D5A-9295185FB5B5}"/>
                </a:ext>
              </a:extLst>
            </p:cNvPr>
            <p:cNvCxnSpPr>
              <a:cxnSpLocks/>
              <a:stCxn id="5" idx="1"/>
              <a:endCxn id="4" idx="3"/>
            </p:cNvCxnSpPr>
            <p:nvPr/>
          </p:nvCxnSpPr>
          <p:spPr>
            <a:xfrm rot="10800000" flipV="1">
              <a:off x="3577039" y="2856737"/>
              <a:ext cx="374275" cy="121242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E0B9CB6A-8704-A20B-5F68-4F27E49EB4D8}"/>
                </a:ext>
              </a:extLst>
            </p:cNvPr>
            <p:cNvCxnSpPr>
              <a:cxnSpLocks/>
              <a:stCxn id="2" idx="1"/>
              <a:endCxn id="4" idx="3"/>
            </p:cNvCxnSpPr>
            <p:nvPr/>
          </p:nvCxnSpPr>
          <p:spPr>
            <a:xfrm rot="10800000" flipV="1">
              <a:off x="3577039" y="3665020"/>
              <a:ext cx="374275" cy="40414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5B94052-F947-5958-010E-38D24DD89EA4}"/>
                </a:ext>
              </a:extLst>
            </p:cNvPr>
            <p:cNvCxnSpPr>
              <a:cxnSpLocks/>
              <a:stCxn id="3" idx="1"/>
              <a:endCxn id="4" idx="3"/>
            </p:cNvCxnSpPr>
            <p:nvPr/>
          </p:nvCxnSpPr>
          <p:spPr>
            <a:xfrm rot="10800000">
              <a:off x="3577039" y="4069164"/>
              <a:ext cx="374275" cy="4041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F9744C55-A328-AA9A-E328-F1AB98FBB0FC}"/>
                </a:ext>
              </a:extLst>
            </p:cNvPr>
            <p:cNvCxnSpPr>
              <a:cxnSpLocks/>
              <a:stCxn id="6" idx="1"/>
              <a:endCxn id="4" idx="3"/>
            </p:cNvCxnSpPr>
            <p:nvPr/>
          </p:nvCxnSpPr>
          <p:spPr>
            <a:xfrm rot="10800000">
              <a:off x="3577039" y="4069162"/>
              <a:ext cx="374275" cy="121242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0799400-9E55-57A9-D2D1-8E5B16872055}"/>
                </a:ext>
              </a:extLst>
            </p:cNvPr>
            <p:cNvSpPr txBox="1">
              <a:spLocks/>
            </p:cNvSpPr>
            <p:nvPr/>
          </p:nvSpPr>
          <p:spPr>
            <a:xfrm>
              <a:off x="6245441" y="1882954"/>
              <a:ext cx="4058287" cy="3881650"/>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a:latin typeface="Roboto Medium"/>
                  <a:ea typeface="Roboto Medium"/>
                  <a:cs typeface="Roboto Medium"/>
                </a:rPr>
                <a:t>Guiding Principles that cut across all drivers:</a:t>
              </a:r>
              <a:endParaRPr lang="en-US" sz="1800">
                <a:latin typeface="Roboto Medium"/>
                <a:ea typeface="Roboto Medium"/>
                <a:cs typeface="Roboto Medium"/>
              </a:endParaRPr>
            </a:p>
            <a:p>
              <a:pPr marL="257175" indent="-257175"/>
              <a:r>
                <a:rPr lang="en-US" sz="1800">
                  <a:latin typeface="Roboto Medium"/>
                  <a:ea typeface="Roboto Medium"/>
                  <a:cs typeface="Roboto Medium"/>
                </a:rPr>
                <a:t>Equity and anti-racism principles</a:t>
              </a:r>
            </a:p>
            <a:p>
              <a:pPr marL="257175" indent="-257175"/>
              <a:r>
                <a:rPr lang="en-US" sz="1800">
                  <a:latin typeface="Roboto Medium"/>
                  <a:ea typeface="Roboto Medium"/>
                  <a:cs typeface="Roboto Medium"/>
                </a:rPr>
                <a:t>Strong and committed leadership</a:t>
              </a:r>
            </a:p>
            <a:p>
              <a:pPr marL="257175" indent="-257175"/>
              <a:r>
                <a:rPr lang="en-US" sz="1800">
                  <a:latin typeface="Roboto Medium"/>
                  <a:ea typeface="Roboto Medium"/>
                  <a:cs typeface="Roboto Medium"/>
                </a:rPr>
                <a:t>Equity in Access </a:t>
              </a:r>
            </a:p>
            <a:p>
              <a:pPr marL="257175" indent="-257175"/>
              <a:r>
                <a:rPr lang="en-US" sz="1800">
                  <a:latin typeface="Roboto Medium"/>
                  <a:ea typeface="Roboto Medium"/>
                  <a:cs typeface="Roboto Medium"/>
                </a:rPr>
                <a:t>Patient &amp; Staff Experience (incl psychological safety)</a:t>
              </a:r>
            </a:p>
            <a:p>
              <a:pPr marL="257175" indent="-257175"/>
              <a:r>
                <a:rPr lang="en-US" sz="1800">
                  <a:latin typeface="Roboto Medium"/>
                  <a:ea typeface="Roboto Medium"/>
                  <a:cs typeface="Roboto Medium"/>
                </a:rPr>
                <a:t>Closing the gap in Outcomes</a:t>
              </a:r>
            </a:p>
            <a:p>
              <a:pPr marL="257175" indent="-257175"/>
              <a:r>
                <a:rPr lang="en-US" sz="1800">
                  <a:latin typeface="Roboto Medium"/>
                  <a:ea typeface="Roboto Medium"/>
                  <a:cs typeface="Roboto Medium"/>
                </a:rPr>
                <a:t>Communication &amp; Bi-Directional Trust</a:t>
              </a:r>
            </a:p>
            <a:p>
              <a:pPr marL="257175" indent="-257175"/>
              <a:r>
                <a:rPr lang="en-US" sz="1800">
                  <a:latin typeface="Roboto Medium"/>
                  <a:ea typeface="Roboto Medium"/>
                  <a:cs typeface="Roboto Medium"/>
                </a:rPr>
                <a:t>Learning &amp; Data segmented by ethnicity</a:t>
              </a:r>
            </a:p>
          </p:txBody>
        </p:sp>
      </p:grpSp>
      <p:sp>
        <p:nvSpPr>
          <p:cNvPr id="8" name="Rectangle 7">
            <a:extLst>
              <a:ext uri="{FF2B5EF4-FFF2-40B4-BE49-F238E27FC236}">
                <a16:creationId xmlns:a16="http://schemas.microsoft.com/office/drawing/2014/main" id="{BA00E31D-1C96-0C82-A766-D878C97FA209}"/>
              </a:ext>
            </a:extLst>
          </p:cNvPr>
          <p:cNvSpPr/>
          <p:nvPr/>
        </p:nvSpPr>
        <p:spPr>
          <a:xfrm>
            <a:off x="374904" y="1162860"/>
            <a:ext cx="1517904" cy="369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0EA9BDD-3320-27C3-9111-B1BA2C29D19C}"/>
              </a:ext>
            </a:extLst>
          </p:cNvPr>
          <p:cNvSpPr/>
          <p:nvPr/>
        </p:nvSpPr>
        <p:spPr>
          <a:xfrm>
            <a:off x="527304" y="1315260"/>
            <a:ext cx="1517904" cy="369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737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3B9A-BEFD-5742-E6EA-BA7344436875}"/>
              </a:ext>
            </a:extLst>
          </p:cNvPr>
          <p:cNvSpPr>
            <a:spLocks noGrp="1"/>
          </p:cNvSpPr>
          <p:nvPr>
            <p:ph type="title"/>
          </p:nvPr>
        </p:nvSpPr>
        <p:spPr/>
        <p:txBody>
          <a:bodyPr/>
          <a:lstStyle/>
          <a:p>
            <a:r>
              <a:rPr lang="en-US" sz="2700" b="0">
                <a:solidFill>
                  <a:srgbClr val="005EB8"/>
                </a:solidFill>
                <a:latin typeface="Avenir Book"/>
                <a:ea typeface="+mj-ea"/>
              </a:rPr>
              <a:t>Understanding the System</a:t>
            </a:r>
            <a:r>
              <a:rPr lang="en-US">
                <a:latin typeface="Roboto Medium"/>
                <a:ea typeface="Roboto Medium"/>
                <a:cs typeface="Roboto Medium"/>
              </a:rPr>
              <a:t> </a:t>
            </a:r>
          </a:p>
        </p:txBody>
      </p:sp>
      <p:graphicFrame>
        <p:nvGraphicFramePr>
          <p:cNvPr id="4" name="Content Placeholder 3">
            <a:extLst>
              <a:ext uri="{FF2B5EF4-FFF2-40B4-BE49-F238E27FC236}">
                <a16:creationId xmlns:a16="http://schemas.microsoft.com/office/drawing/2014/main" id="{3B9EBA45-AE96-59C4-2814-B9F5DC733EB3}"/>
              </a:ext>
            </a:extLst>
          </p:cNvPr>
          <p:cNvGraphicFramePr>
            <a:graphicFrameLocks noGrp="1"/>
          </p:cNvGraphicFramePr>
          <p:nvPr>
            <p:ph idx="1"/>
            <p:extLst>
              <p:ext uri="{D42A27DB-BD31-4B8C-83A1-F6EECF244321}">
                <p14:modId xmlns:p14="http://schemas.microsoft.com/office/powerpoint/2010/main" val="921889054"/>
              </p:ext>
            </p:extLst>
          </p:nvPr>
        </p:nvGraphicFramePr>
        <p:xfrm>
          <a:off x="573881" y="1684591"/>
          <a:ext cx="11044237" cy="3698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12AD00D4-3265-8E00-7289-FD62EC8BAF3D}"/>
              </a:ext>
            </a:extLst>
          </p:cNvPr>
          <p:cNvSpPr/>
          <p:nvPr/>
        </p:nvSpPr>
        <p:spPr>
          <a:xfrm>
            <a:off x="527304" y="1315260"/>
            <a:ext cx="1517904" cy="369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C0416A5-ADC4-F7EF-F494-61945DE124C1}"/>
              </a:ext>
            </a:extLst>
          </p:cNvPr>
          <p:cNvPicPr>
            <a:picLocks noChangeAspect="1"/>
          </p:cNvPicPr>
          <p:nvPr/>
        </p:nvPicPr>
        <p:blipFill>
          <a:blip r:embed="rId7"/>
          <a:stretch>
            <a:fillRect/>
          </a:stretch>
        </p:blipFill>
        <p:spPr>
          <a:xfrm>
            <a:off x="283640" y="6054519"/>
            <a:ext cx="4760779" cy="606837"/>
          </a:xfrm>
          <a:prstGeom prst="rect">
            <a:avLst/>
          </a:prstGeom>
        </p:spPr>
      </p:pic>
    </p:spTree>
    <p:extLst>
      <p:ext uri="{BB962C8B-B14F-4D97-AF65-F5344CB8AC3E}">
        <p14:creationId xmlns:p14="http://schemas.microsoft.com/office/powerpoint/2010/main" val="2582068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0E8B1A-4B39-7B13-44D1-1D7D95AD2DF3}"/>
              </a:ext>
            </a:extLst>
          </p:cNvPr>
          <p:cNvSpPr>
            <a:spLocks noGrp="1"/>
          </p:cNvSpPr>
          <p:nvPr>
            <p:ph type="body" sz="quarter" idx="13"/>
          </p:nvPr>
        </p:nvSpPr>
        <p:spPr/>
        <p:txBody>
          <a:bodyPr vert="horz" lIns="91440" tIns="45720" rIns="91440" bIns="45720" rtlCol="0" anchor="t">
            <a:normAutofit/>
          </a:bodyPr>
          <a:lstStyle/>
          <a:p>
            <a:r>
              <a:rPr lang="en-US">
                <a:latin typeface="Avenir Book"/>
              </a:rPr>
              <a:t>Imperial College Healthcare NHS Trust </a:t>
            </a:r>
            <a:endParaRPr lang="en-US"/>
          </a:p>
        </p:txBody>
      </p:sp>
      <p:sp>
        <p:nvSpPr>
          <p:cNvPr id="4" name="Slide Number Placeholder 3">
            <a:extLst>
              <a:ext uri="{FF2B5EF4-FFF2-40B4-BE49-F238E27FC236}">
                <a16:creationId xmlns:a16="http://schemas.microsoft.com/office/drawing/2014/main" id="{366FCC83-6A97-18A6-ED09-A41AA1E3D7E0}"/>
              </a:ext>
            </a:extLst>
          </p:cNvPr>
          <p:cNvSpPr>
            <a:spLocks noGrp="1"/>
          </p:cNvSpPr>
          <p:nvPr>
            <p:ph type="sldNum" sz="quarter" idx="12"/>
          </p:nvPr>
        </p:nvSpPr>
        <p:spPr/>
        <p:txBody>
          <a:bodyPr/>
          <a:lstStyle/>
          <a:p>
            <a:fld id="{B6F15528-21DE-4FAA-801E-634DDDAF4B2B}" type="slidenum">
              <a:rPr lang="en-GB" smtClean="0"/>
              <a:pPr/>
              <a:t>15</a:t>
            </a:fld>
            <a:endParaRPr lang="en-GB"/>
          </a:p>
        </p:txBody>
      </p:sp>
      <p:pic>
        <p:nvPicPr>
          <p:cNvPr id="5" name="Picture 4">
            <a:extLst>
              <a:ext uri="{FF2B5EF4-FFF2-40B4-BE49-F238E27FC236}">
                <a16:creationId xmlns:a16="http://schemas.microsoft.com/office/drawing/2014/main" id="{20A7BE7F-4927-D7A5-0151-CE4057805A85}"/>
              </a:ext>
            </a:extLst>
          </p:cNvPr>
          <p:cNvPicPr>
            <a:picLocks noChangeAspect="1"/>
          </p:cNvPicPr>
          <p:nvPr/>
        </p:nvPicPr>
        <p:blipFill>
          <a:blip r:embed="rId2"/>
          <a:stretch>
            <a:fillRect/>
          </a:stretch>
        </p:blipFill>
        <p:spPr>
          <a:xfrm>
            <a:off x="283640" y="6054519"/>
            <a:ext cx="4760779" cy="606837"/>
          </a:xfrm>
          <a:prstGeom prst="rect">
            <a:avLst/>
          </a:prstGeom>
        </p:spPr>
      </p:pic>
    </p:spTree>
    <p:extLst>
      <p:ext uri="{BB962C8B-B14F-4D97-AF65-F5344CB8AC3E}">
        <p14:creationId xmlns:p14="http://schemas.microsoft.com/office/powerpoint/2010/main" val="3258089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82D1-40CB-0556-4ED8-984B3232520A}"/>
              </a:ext>
            </a:extLst>
          </p:cNvPr>
          <p:cNvSpPr>
            <a:spLocks noGrp="1"/>
          </p:cNvSpPr>
          <p:nvPr>
            <p:ph type="title"/>
          </p:nvPr>
        </p:nvSpPr>
        <p:spPr/>
        <p:txBody>
          <a:bodyPr>
            <a:normAutofit/>
          </a:bodyPr>
          <a:lstStyle/>
          <a:p>
            <a:r>
              <a:rPr lang="en-GB" sz="3000" b="0">
                <a:solidFill>
                  <a:srgbClr val="005EB8"/>
                </a:solidFill>
                <a:latin typeface="Avenir Book"/>
                <a:ea typeface="+mj-ea"/>
              </a:rPr>
              <a:t>Context </a:t>
            </a:r>
            <a:r>
              <a:rPr lang="en-GB" sz="4800" b="1">
                <a:latin typeface="Roboto Medium"/>
                <a:ea typeface="Roboto Medium"/>
                <a:cs typeface="Roboto Medium"/>
              </a:rPr>
              <a:t> </a:t>
            </a:r>
            <a:endParaRPr lang="en-US" sz="2000">
              <a:latin typeface="Roboto Medium"/>
              <a:ea typeface="Roboto Medium"/>
              <a:cs typeface="Roboto Medium"/>
            </a:endParaRPr>
          </a:p>
        </p:txBody>
      </p:sp>
      <p:sp>
        <p:nvSpPr>
          <p:cNvPr id="3" name="Content Placeholder 2">
            <a:extLst>
              <a:ext uri="{FF2B5EF4-FFF2-40B4-BE49-F238E27FC236}">
                <a16:creationId xmlns:a16="http://schemas.microsoft.com/office/drawing/2014/main" id="{EF5EDB13-4D61-3275-A75D-2F94EC5096A7}"/>
              </a:ext>
            </a:extLst>
          </p:cNvPr>
          <p:cNvSpPr>
            <a:spLocks noGrp="1"/>
          </p:cNvSpPr>
          <p:nvPr>
            <p:ph idx="1"/>
          </p:nvPr>
        </p:nvSpPr>
        <p:spPr>
          <a:xfrm>
            <a:off x="6654255" y="1640977"/>
            <a:ext cx="4944290" cy="4351338"/>
          </a:xfrm>
          <a:ln>
            <a:solidFill>
              <a:schemeClr val="accent6"/>
            </a:solidFill>
          </a:ln>
        </p:spPr>
        <p:txBody>
          <a:bodyPr vert="horz" lIns="91440" tIns="45720" rIns="91440" bIns="45720" rtlCol="0" anchor="t">
            <a:normAutofit/>
          </a:bodyPr>
          <a:lstStyle/>
          <a:p>
            <a:r>
              <a:rPr lang="en-GB" sz="1800" b="1">
                <a:solidFill>
                  <a:schemeClr val="dk1"/>
                </a:solidFill>
                <a:latin typeface="Avenir Book" panose="02000503020000020003"/>
              </a:rPr>
              <a:t>Aim Statement &amp; Driver Diagram  </a:t>
            </a:r>
            <a:r>
              <a:rPr lang="en-GB" sz="1800">
                <a:solidFill>
                  <a:schemeClr val="accent3"/>
                </a:solidFill>
                <a:latin typeface="Avenir Book" panose="02000503020000020003"/>
                <a:ea typeface="Roboto Medium"/>
                <a:cs typeface="Roboto Medium"/>
              </a:rPr>
              <a:t>- To achieve parity in PPH rates in all ethnicities in 12 months</a:t>
            </a:r>
          </a:p>
        </p:txBody>
      </p:sp>
      <p:sp>
        <p:nvSpPr>
          <p:cNvPr id="5" name="Rectangle 4">
            <a:extLst>
              <a:ext uri="{FF2B5EF4-FFF2-40B4-BE49-F238E27FC236}">
                <a16:creationId xmlns:a16="http://schemas.microsoft.com/office/drawing/2014/main" id="{5400C49D-C657-D137-38A6-5EC76370A4D0}"/>
              </a:ext>
            </a:extLst>
          </p:cNvPr>
          <p:cNvSpPr/>
          <p:nvPr/>
        </p:nvSpPr>
        <p:spPr>
          <a:xfrm>
            <a:off x="638954" y="1638871"/>
            <a:ext cx="5878804" cy="2849209"/>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endParaRPr lang="en-GB" b="1"/>
          </a:p>
          <a:p>
            <a:r>
              <a:rPr lang="en-GB" b="1">
                <a:latin typeface="Avenir Book" panose="02000503020000020003"/>
                <a:ea typeface="Roboto Medium"/>
                <a:cs typeface="Roboto Medium"/>
              </a:rPr>
              <a:t>Mission Statement - </a:t>
            </a:r>
            <a:r>
              <a:rPr lang="en-GB">
                <a:solidFill>
                  <a:schemeClr val="accent3"/>
                </a:solidFill>
                <a:latin typeface="Avenir Book" panose="02000503020000020003"/>
                <a:ea typeface="Roboto Medium"/>
                <a:cs typeface="Roboto Medium"/>
              </a:rPr>
              <a:t>Our Health equity project drives advances through awareness, action and understanding, ensuring the right health needs are met and knowledge gaps are addressed.</a:t>
            </a:r>
            <a:br>
              <a:rPr lang="en-GB" b="1">
                <a:latin typeface="Avenir Book" panose="02000503020000020003"/>
                <a:ea typeface="Roboto Medium"/>
                <a:cs typeface="Roboto Medium"/>
              </a:rPr>
            </a:br>
            <a:endParaRPr lang="en-GB">
              <a:solidFill>
                <a:srgbClr val="000000"/>
              </a:solidFill>
              <a:latin typeface="Avenir Book" panose="02000503020000020003"/>
              <a:ea typeface="Roboto Medium"/>
              <a:cs typeface="Roboto Medium"/>
            </a:endParaRPr>
          </a:p>
          <a:p>
            <a:r>
              <a:rPr lang="en-GB" b="1">
                <a:latin typeface="Avenir Book" panose="02000503020000020003"/>
              </a:rPr>
              <a:t>Problem Statement –</a:t>
            </a:r>
            <a:r>
              <a:rPr lang="en-GB">
                <a:solidFill>
                  <a:schemeClr val="accent3"/>
                </a:solidFill>
                <a:latin typeface="Avenir Book" panose="02000503020000020003"/>
                <a:ea typeface="Roboto Medium"/>
                <a:cs typeface="Roboto Medium"/>
              </a:rPr>
              <a:t> PPH rates are higher in Black and Asian communities in comparison to the white population</a:t>
            </a:r>
          </a:p>
          <a:p>
            <a:endParaRPr lang="en-GB"/>
          </a:p>
          <a:p>
            <a:r>
              <a:rPr lang="en-GB"/>
              <a:t> </a:t>
            </a:r>
          </a:p>
        </p:txBody>
      </p:sp>
      <p:sp>
        <p:nvSpPr>
          <p:cNvPr id="6" name="Rectangle 5">
            <a:extLst>
              <a:ext uri="{FF2B5EF4-FFF2-40B4-BE49-F238E27FC236}">
                <a16:creationId xmlns:a16="http://schemas.microsoft.com/office/drawing/2014/main" id="{73C620E5-F5BE-0E2F-ABB7-6B3374DF8E6E}"/>
              </a:ext>
            </a:extLst>
          </p:cNvPr>
          <p:cNvSpPr/>
          <p:nvPr/>
        </p:nvSpPr>
        <p:spPr>
          <a:xfrm>
            <a:off x="638954" y="4681729"/>
            <a:ext cx="5878804" cy="1303094"/>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r>
              <a:rPr lang="en-GB" b="1">
                <a:latin typeface="Avenir Book" panose="02000503020000020003"/>
              </a:rPr>
              <a:t>Population of Focus : </a:t>
            </a:r>
            <a:r>
              <a:rPr lang="en-GB">
                <a:solidFill>
                  <a:schemeClr val="accent3"/>
                </a:solidFill>
                <a:latin typeface="Avenir Book" panose="02000503020000020003"/>
                <a:ea typeface="Roboto Medium"/>
                <a:cs typeface="Roboto Medium"/>
              </a:rPr>
              <a:t>Black population was focused on this as they had higher PPH rates despite lower operative delivery rates</a:t>
            </a:r>
          </a:p>
          <a:p>
            <a:r>
              <a:rPr lang="en-GB"/>
              <a:t> </a:t>
            </a:r>
          </a:p>
        </p:txBody>
      </p:sp>
      <p:pic>
        <p:nvPicPr>
          <p:cNvPr id="7" name="Picture 6" descr="A diagram of a driver's task&#10;&#10;Description automatically generated">
            <a:extLst>
              <a:ext uri="{FF2B5EF4-FFF2-40B4-BE49-F238E27FC236}">
                <a16:creationId xmlns:a16="http://schemas.microsoft.com/office/drawing/2014/main" id="{DAF34844-31E6-DF55-F1D3-7DBF39ECD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302" y="2740449"/>
            <a:ext cx="4422150" cy="2702066"/>
          </a:xfrm>
          <a:prstGeom prst="rect">
            <a:avLst/>
          </a:prstGeom>
        </p:spPr>
      </p:pic>
      <p:sp>
        <p:nvSpPr>
          <p:cNvPr id="4" name="Rectangle 3">
            <a:extLst>
              <a:ext uri="{FF2B5EF4-FFF2-40B4-BE49-F238E27FC236}">
                <a16:creationId xmlns:a16="http://schemas.microsoft.com/office/drawing/2014/main" id="{D71908D3-867E-77BA-C199-3F02EC330838}"/>
              </a:ext>
            </a:extLst>
          </p:cNvPr>
          <p:cNvSpPr/>
          <p:nvPr/>
        </p:nvSpPr>
        <p:spPr>
          <a:xfrm>
            <a:off x="527304" y="1232964"/>
            <a:ext cx="1517904" cy="369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DC3D49F-5769-7DE5-4FAE-DE8ACABC8A6F}"/>
              </a:ext>
            </a:extLst>
          </p:cNvPr>
          <p:cNvPicPr>
            <a:picLocks noChangeAspect="1"/>
          </p:cNvPicPr>
          <p:nvPr/>
        </p:nvPicPr>
        <p:blipFill>
          <a:blip r:embed="rId3"/>
          <a:stretch>
            <a:fillRect/>
          </a:stretch>
        </p:blipFill>
        <p:spPr>
          <a:xfrm>
            <a:off x="283640" y="6153912"/>
            <a:ext cx="3981021" cy="507444"/>
          </a:xfrm>
          <a:prstGeom prst="rect">
            <a:avLst/>
          </a:prstGeom>
        </p:spPr>
      </p:pic>
    </p:spTree>
    <p:extLst>
      <p:ext uri="{BB962C8B-B14F-4D97-AF65-F5344CB8AC3E}">
        <p14:creationId xmlns:p14="http://schemas.microsoft.com/office/powerpoint/2010/main" val="3036636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8DA6-88B0-5C2E-D30E-AAD80BBF2C46}"/>
              </a:ext>
            </a:extLst>
          </p:cNvPr>
          <p:cNvSpPr>
            <a:spLocks noGrp="1"/>
          </p:cNvSpPr>
          <p:nvPr>
            <p:ph type="title"/>
          </p:nvPr>
        </p:nvSpPr>
        <p:spPr>
          <a:xfrm>
            <a:off x="1371599" y="365125"/>
            <a:ext cx="9748522" cy="1325563"/>
          </a:xfrm>
        </p:spPr>
        <p:txBody>
          <a:bodyPr>
            <a:normAutofit/>
          </a:bodyPr>
          <a:lstStyle/>
          <a:p>
            <a:r>
              <a:rPr lang="en-US" sz="4000">
                <a:solidFill>
                  <a:srgbClr val="FFFFFF"/>
                </a:solidFill>
              </a:rPr>
              <a:t>Don’t Miss the Signs</a:t>
            </a:r>
          </a:p>
        </p:txBody>
      </p:sp>
      <p:sp>
        <p:nvSpPr>
          <p:cNvPr id="15" name="Content Placeholder 14">
            <a:extLst>
              <a:ext uri="{FF2B5EF4-FFF2-40B4-BE49-F238E27FC236}">
                <a16:creationId xmlns:a16="http://schemas.microsoft.com/office/drawing/2014/main" id="{99C6F324-DB8E-8138-E93E-A962530928F5}"/>
              </a:ext>
            </a:extLst>
          </p:cNvPr>
          <p:cNvSpPr>
            <a:spLocks noGrp="1"/>
          </p:cNvSpPr>
          <p:nvPr>
            <p:ph idx="1"/>
          </p:nvPr>
        </p:nvSpPr>
        <p:spPr>
          <a:xfrm>
            <a:off x="4910327" y="4053509"/>
            <a:ext cx="3236978" cy="1727792"/>
          </a:xfrm>
        </p:spPr>
        <p:txBody>
          <a:bodyPr anchor="ctr">
            <a:normAutofit/>
          </a:bodyPr>
          <a:lstStyle/>
          <a:p>
            <a:r>
              <a:rPr lang="en-US" sz="2000"/>
              <a:t>Pale nail beds</a:t>
            </a:r>
          </a:p>
          <a:p>
            <a:r>
              <a:rPr lang="en-US" sz="2000"/>
              <a:t>Pale lips</a:t>
            </a:r>
          </a:p>
          <a:p>
            <a:r>
              <a:rPr lang="en-US" sz="2000"/>
              <a:t>Pale conjunctivae</a:t>
            </a:r>
          </a:p>
          <a:p>
            <a:r>
              <a:rPr lang="en-US" sz="2000"/>
              <a:t>Pale palms</a:t>
            </a:r>
          </a:p>
        </p:txBody>
      </p:sp>
      <p:pic>
        <p:nvPicPr>
          <p:cNvPr id="11" name="Picture 10" descr="A person with a tube on her face&#10;&#10;Description automatically generated">
            <a:extLst>
              <a:ext uri="{FF2B5EF4-FFF2-40B4-BE49-F238E27FC236}">
                <a16:creationId xmlns:a16="http://schemas.microsoft.com/office/drawing/2014/main" id="{4EAA126C-8E56-C4AD-90E9-678BA2621F71}"/>
              </a:ext>
            </a:extLst>
          </p:cNvPr>
          <p:cNvPicPr>
            <a:picLocks noChangeAspect="1"/>
          </p:cNvPicPr>
          <p:nvPr/>
        </p:nvPicPr>
        <p:blipFill>
          <a:blip r:embed="rId2"/>
          <a:srcRect r="-6" b="-6"/>
          <a:stretch/>
        </p:blipFill>
        <p:spPr>
          <a:xfrm>
            <a:off x="1045013" y="1578007"/>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5" name="Content Placeholder 4" descr="A close up of a person&#10;&#10;Description automatically generated">
            <a:extLst>
              <a:ext uri="{FF2B5EF4-FFF2-40B4-BE49-F238E27FC236}">
                <a16:creationId xmlns:a16="http://schemas.microsoft.com/office/drawing/2014/main" id="{FC0B4E9C-D254-1AB2-844A-1EEAE7C68C3B}"/>
              </a:ext>
            </a:extLst>
          </p:cNvPr>
          <p:cNvPicPr>
            <a:picLocks noChangeAspect="1"/>
          </p:cNvPicPr>
          <p:nvPr/>
        </p:nvPicPr>
        <p:blipFill>
          <a:blip r:embed="rId3"/>
          <a:srcRect r="-6" b="-6"/>
          <a:stretch/>
        </p:blipFill>
        <p:spPr>
          <a:xfrm>
            <a:off x="3650350" y="1569987"/>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Picture 6" descr="A close-up of hands&#10;&#10;Description automatically generated">
            <a:extLst>
              <a:ext uri="{FF2B5EF4-FFF2-40B4-BE49-F238E27FC236}">
                <a16:creationId xmlns:a16="http://schemas.microsoft.com/office/drawing/2014/main" id="{080D978A-84D7-3A80-FCAC-1151F2780007}"/>
              </a:ext>
            </a:extLst>
          </p:cNvPr>
          <p:cNvPicPr>
            <a:picLocks noChangeAspect="1"/>
          </p:cNvPicPr>
          <p:nvPr/>
        </p:nvPicPr>
        <p:blipFill>
          <a:blip r:embed="rId4"/>
          <a:srcRect r="-6" b="-6"/>
          <a:stretch/>
        </p:blipFill>
        <p:spPr>
          <a:xfrm>
            <a:off x="6292739" y="1569987"/>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9" name="Picture 8" descr="A person with her hands over her face&#10;&#10;Description automatically generated">
            <a:extLst>
              <a:ext uri="{FF2B5EF4-FFF2-40B4-BE49-F238E27FC236}">
                <a16:creationId xmlns:a16="http://schemas.microsoft.com/office/drawing/2014/main" id="{66C9C18C-D2A7-2FEE-6E3B-FF0EA4886234}"/>
              </a:ext>
            </a:extLst>
          </p:cNvPr>
          <p:cNvPicPr>
            <a:picLocks noChangeAspect="1"/>
          </p:cNvPicPr>
          <p:nvPr/>
        </p:nvPicPr>
        <p:blipFill>
          <a:blip r:embed="rId5"/>
          <a:srcRect r="-6" b="-6"/>
          <a:stretch/>
        </p:blipFill>
        <p:spPr>
          <a:xfrm>
            <a:off x="8894647" y="1584632"/>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3" name="TextBox 2">
            <a:extLst>
              <a:ext uri="{FF2B5EF4-FFF2-40B4-BE49-F238E27FC236}">
                <a16:creationId xmlns:a16="http://schemas.microsoft.com/office/drawing/2014/main" id="{054A6011-3A56-792C-DAE8-EE62496D0F53}"/>
              </a:ext>
            </a:extLst>
          </p:cNvPr>
          <p:cNvSpPr txBox="1"/>
          <p:nvPr/>
        </p:nvSpPr>
        <p:spPr>
          <a:xfrm>
            <a:off x="1260764" y="484642"/>
            <a:ext cx="5846618" cy="553998"/>
          </a:xfrm>
          <a:prstGeom prst="rect">
            <a:avLst/>
          </a:prstGeom>
          <a:noFill/>
        </p:spPr>
        <p:txBody>
          <a:bodyPr wrap="square" lIns="91440" tIns="45720" rIns="91440" bIns="45720" rtlCol="0" anchor="t">
            <a:spAutoFit/>
          </a:bodyPr>
          <a:lstStyle/>
          <a:p>
            <a:r>
              <a:rPr lang="en-US" sz="3000">
                <a:solidFill>
                  <a:srgbClr val="005EB8"/>
                </a:solidFill>
                <a:latin typeface="Avenir Book"/>
                <a:ea typeface="+mj-ea"/>
                <a:cs typeface="+mj-cs"/>
              </a:rPr>
              <a:t>Poster on Signs </a:t>
            </a:r>
            <a:endParaRPr lang="en-US">
              <a:solidFill>
                <a:srgbClr val="005EB8"/>
              </a:solidFill>
              <a:latin typeface="Avenir Next LT Pro"/>
              <a:ea typeface="+mj-ea"/>
              <a:cs typeface="+mj-cs"/>
            </a:endParaRPr>
          </a:p>
        </p:txBody>
      </p:sp>
      <p:pic>
        <p:nvPicPr>
          <p:cNvPr id="6" name="Picture 5">
            <a:extLst>
              <a:ext uri="{FF2B5EF4-FFF2-40B4-BE49-F238E27FC236}">
                <a16:creationId xmlns:a16="http://schemas.microsoft.com/office/drawing/2014/main" id="{768629D4-F9C2-F131-C11B-7B9DF4E97F83}"/>
              </a:ext>
            </a:extLst>
          </p:cNvPr>
          <p:cNvPicPr>
            <a:picLocks noChangeAspect="1"/>
          </p:cNvPicPr>
          <p:nvPr/>
        </p:nvPicPr>
        <p:blipFill>
          <a:blip r:embed="rId6"/>
          <a:stretch>
            <a:fillRect/>
          </a:stretch>
        </p:blipFill>
        <p:spPr>
          <a:xfrm>
            <a:off x="283640" y="6054519"/>
            <a:ext cx="4760779" cy="606837"/>
          </a:xfrm>
          <a:prstGeom prst="rect">
            <a:avLst/>
          </a:prstGeom>
        </p:spPr>
      </p:pic>
    </p:spTree>
    <p:extLst>
      <p:ext uri="{BB962C8B-B14F-4D97-AF65-F5344CB8AC3E}">
        <p14:creationId xmlns:p14="http://schemas.microsoft.com/office/powerpoint/2010/main" val="849349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A44E01-90B8-247F-37EE-0D69F88F3955}"/>
              </a:ext>
            </a:extLst>
          </p:cNvPr>
          <p:cNvSpPr/>
          <p:nvPr/>
        </p:nvSpPr>
        <p:spPr>
          <a:xfrm>
            <a:off x="527304" y="1315260"/>
            <a:ext cx="1517904" cy="369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venir Book" panose="02000503020000020003"/>
            </a:endParaRPr>
          </a:p>
        </p:txBody>
      </p:sp>
      <p:sp>
        <p:nvSpPr>
          <p:cNvPr id="2" name="Title 1">
            <a:extLst>
              <a:ext uri="{FF2B5EF4-FFF2-40B4-BE49-F238E27FC236}">
                <a16:creationId xmlns:a16="http://schemas.microsoft.com/office/drawing/2014/main" id="{815A3B62-EA84-2F61-2DB6-7D3937ACB723}"/>
              </a:ext>
            </a:extLst>
          </p:cNvPr>
          <p:cNvSpPr>
            <a:spLocks noGrp="1"/>
          </p:cNvSpPr>
          <p:nvPr>
            <p:ph type="title"/>
          </p:nvPr>
        </p:nvSpPr>
        <p:spPr/>
        <p:txBody>
          <a:bodyPr>
            <a:normAutofit/>
          </a:bodyPr>
          <a:lstStyle/>
          <a:p>
            <a:r>
              <a:rPr lang="en-GB" sz="3300" b="0">
                <a:solidFill>
                  <a:srgbClr val="005EB8"/>
                </a:solidFill>
                <a:latin typeface="Avenir Book"/>
                <a:ea typeface="+mj-ea"/>
              </a:rPr>
              <a:t>Impact</a:t>
            </a:r>
            <a:endParaRPr lang="en-GB" sz="1800" b="1"/>
          </a:p>
        </p:txBody>
      </p:sp>
      <p:sp>
        <p:nvSpPr>
          <p:cNvPr id="3" name="Content Placeholder 2">
            <a:extLst>
              <a:ext uri="{FF2B5EF4-FFF2-40B4-BE49-F238E27FC236}">
                <a16:creationId xmlns:a16="http://schemas.microsoft.com/office/drawing/2014/main" id="{FD594722-FC28-9AAD-94DE-4661B5AC0EAA}"/>
              </a:ext>
            </a:extLst>
          </p:cNvPr>
          <p:cNvSpPr>
            <a:spLocks noGrp="1"/>
          </p:cNvSpPr>
          <p:nvPr>
            <p:ph idx="1"/>
          </p:nvPr>
        </p:nvSpPr>
        <p:spPr>
          <a:xfrm>
            <a:off x="181028" y="1441577"/>
            <a:ext cx="3923565" cy="4351338"/>
          </a:xfrm>
          <a:ln>
            <a:solidFill>
              <a:schemeClr val="accent6"/>
            </a:solidFill>
          </a:ln>
        </p:spPr>
        <p:txBody>
          <a:bodyPr/>
          <a:lstStyle/>
          <a:p>
            <a:pPr>
              <a:lnSpc>
                <a:spcPct val="150000"/>
              </a:lnSpc>
              <a:tabLst>
                <a:tab pos="571500" algn="l"/>
              </a:tabLst>
            </a:pPr>
            <a:r>
              <a:rPr lang="en-GB" sz="3000">
                <a:solidFill>
                  <a:srgbClr val="005EB8"/>
                </a:solidFill>
                <a:latin typeface="Avenir Book" panose="02000503020000020003"/>
                <a:ea typeface="+mj-ea"/>
                <a:cs typeface="+mj-cs"/>
              </a:rPr>
              <a:t>Service Recipients </a:t>
            </a:r>
          </a:p>
          <a:p>
            <a:pPr marL="285750" indent="-285750">
              <a:buFont typeface="Arial" panose="020B0604020202020204" pitchFamily="34" charset="0"/>
              <a:buChar char="•"/>
            </a:pPr>
            <a:r>
              <a:rPr lang="en-GB" sz="1400">
                <a:latin typeface="Avenir Book" panose="02000503020000020003"/>
              </a:rPr>
              <a:t>Equity in PPH rates</a:t>
            </a:r>
          </a:p>
          <a:p>
            <a:pPr marL="285750" indent="-285750">
              <a:buFont typeface="Arial" panose="020B0604020202020204" pitchFamily="34" charset="0"/>
              <a:buChar char="•"/>
            </a:pPr>
            <a:r>
              <a:rPr lang="en-GB" sz="1400">
                <a:latin typeface="Avenir Book" panose="02000503020000020003"/>
              </a:rPr>
              <a:t>Reduction in Trauma</a:t>
            </a:r>
          </a:p>
          <a:p>
            <a:pPr marL="285750" indent="-285750">
              <a:buFont typeface="Arial" panose="020B0604020202020204" pitchFamily="34" charset="0"/>
              <a:buChar char="•"/>
            </a:pPr>
            <a:r>
              <a:rPr lang="en-GB" sz="1400">
                <a:latin typeface="Avenir Book" panose="02000503020000020003"/>
              </a:rPr>
              <a:t>Reduction in LOS (to be evaluated)</a:t>
            </a:r>
          </a:p>
          <a:p>
            <a:pPr marL="285750" indent="-285750">
              <a:buFont typeface="Arial" panose="020B0604020202020204" pitchFamily="34" charset="0"/>
              <a:buChar char="•"/>
            </a:pPr>
            <a:r>
              <a:rPr lang="en-GB" sz="1400">
                <a:latin typeface="Avenir Book" panose="02000503020000020003"/>
              </a:rPr>
              <a:t>Guideline Equity</a:t>
            </a:r>
          </a:p>
        </p:txBody>
      </p:sp>
      <p:sp>
        <p:nvSpPr>
          <p:cNvPr id="4" name="Content Placeholder 2">
            <a:extLst>
              <a:ext uri="{FF2B5EF4-FFF2-40B4-BE49-F238E27FC236}">
                <a16:creationId xmlns:a16="http://schemas.microsoft.com/office/drawing/2014/main" id="{674A1805-CEBB-EC0E-3993-1EC1C441F727}"/>
              </a:ext>
            </a:extLst>
          </p:cNvPr>
          <p:cNvSpPr txBox="1">
            <a:spLocks/>
          </p:cNvSpPr>
          <p:nvPr/>
        </p:nvSpPr>
        <p:spPr>
          <a:xfrm>
            <a:off x="4104593" y="1441577"/>
            <a:ext cx="3923565" cy="4351338"/>
          </a:xfrm>
          <a:prstGeom prst="rect">
            <a:avLst/>
          </a:prstGeom>
          <a:ln>
            <a:solidFill>
              <a:schemeClr val="accent6"/>
            </a:solidFill>
          </a:ln>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a:solidFill>
                  <a:srgbClr val="005EB8"/>
                </a:solidFill>
                <a:latin typeface="Avenir Book" panose="02000503020000020003"/>
                <a:ea typeface="+mj-ea"/>
                <a:cs typeface="+mj-cs"/>
              </a:rPr>
              <a:t>Staff</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Recognition of needed action with darker skins</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Raising Discussion and Awareness</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Incorporation into local training</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National </a:t>
            </a:r>
            <a:r>
              <a:rPr lang="en-GB" sz="1400" err="1">
                <a:solidFill>
                  <a:schemeClr val="bg2"/>
                </a:solidFill>
                <a:latin typeface="Avenir Book" panose="02000503020000020003"/>
              </a:rPr>
              <a:t>ASPiH</a:t>
            </a:r>
            <a:r>
              <a:rPr lang="en-GB" sz="1400">
                <a:solidFill>
                  <a:schemeClr val="bg2"/>
                </a:solidFill>
                <a:latin typeface="Avenir Book" panose="02000503020000020003"/>
              </a:rPr>
              <a:t> awareness</a:t>
            </a:r>
          </a:p>
          <a:p>
            <a:endParaRPr lang="en-GB" sz="1400">
              <a:latin typeface="Avenir Book" panose="02000503020000020003"/>
            </a:endParaRPr>
          </a:p>
          <a:p>
            <a:r>
              <a:rPr lang="en-GB" b="1">
                <a:latin typeface="Avenir Book" panose="02000503020000020003"/>
              </a:rPr>
              <a:t> </a:t>
            </a:r>
          </a:p>
        </p:txBody>
      </p:sp>
      <p:sp>
        <p:nvSpPr>
          <p:cNvPr id="5" name="Content Placeholder 2">
            <a:extLst>
              <a:ext uri="{FF2B5EF4-FFF2-40B4-BE49-F238E27FC236}">
                <a16:creationId xmlns:a16="http://schemas.microsoft.com/office/drawing/2014/main" id="{06843BD0-7E8C-9A95-E56B-0386AC7326BB}"/>
              </a:ext>
            </a:extLst>
          </p:cNvPr>
          <p:cNvSpPr txBox="1">
            <a:spLocks/>
          </p:cNvSpPr>
          <p:nvPr/>
        </p:nvSpPr>
        <p:spPr>
          <a:xfrm>
            <a:off x="8028158" y="1441577"/>
            <a:ext cx="3834658" cy="4351338"/>
          </a:xfrm>
          <a:prstGeom prst="rect">
            <a:avLst/>
          </a:prstGeom>
          <a:ln>
            <a:solidFill>
              <a:schemeClr val="accent6"/>
            </a:solidFill>
          </a:ln>
        </p:spPr>
        <p:txBody>
          <a:bodyPr/>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a:solidFill>
                  <a:srgbClr val="005EB8"/>
                </a:solidFill>
                <a:latin typeface="Avenir Book" panose="02000503020000020003"/>
                <a:ea typeface="+mj-ea"/>
                <a:cs typeface="+mj-cs"/>
              </a:rPr>
              <a:t>Community</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PPIE project </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Heard Voices</a:t>
            </a:r>
          </a:p>
          <a:p>
            <a:pPr marL="285750" indent="-285750">
              <a:lnSpc>
                <a:spcPct val="90000"/>
              </a:lnSpc>
              <a:buClr>
                <a:schemeClr val="accent2"/>
              </a:buClr>
              <a:buSzPct val="120000"/>
              <a:buFont typeface="Arial" panose="020B0604020202020204" pitchFamily="34" charset="0"/>
              <a:buChar char="•"/>
            </a:pPr>
            <a:r>
              <a:rPr lang="en-GB" sz="1400">
                <a:solidFill>
                  <a:schemeClr val="bg2"/>
                </a:solidFill>
                <a:latin typeface="Avenir Book" panose="02000503020000020003"/>
              </a:rPr>
              <a:t>Improved communication and trust </a:t>
            </a:r>
          </a:p>
          <a:p>
            <a:endParaRPr lang="en-GB" sz="1400">
              <a:latin typeface="Avenir Book" panose="02000503020000020003"/>
            </a:endParaRPr>
          </a:p>
        </p:txBody>
      </p:sp>
      <p:pic>
        <p:nvPicPr>
          <p:cNvPr id="6" name="Content Placeholder 4" descr="A pregnant person in a hospital bed with a mask&#10;&#10;Description automatically generated">
            <a:extLst>
              <a:ext uri="{FF2B5EF4-FFF2-40B4-BE49-F238E27FC236}">
                <a16:creationId xmlns:a16="http://schemas.microsoft.com/office/drawing/2014/main" id="{E76E4556-3243-7115-28E4-8740A52E92A2}"/>
              </a:ext>
            </a:extLst>
          </p:cNvPr>
          <p:cNvPicPr>
            <a:picLocks noChangeAspect="1"/>
          </p:cNvPicPr>
          <p:nvPr/>
        </p:nvPicPr>
        <p:blipFill>
          <a:blip r:embed="rId2"/>
          <a:srcRect l="11012"/>
          <a:stretch/>
        </p:blipFill>
        <p:spPr>
          <a:xfrm>
            <a:off x="1710059" y="3833226"/>
            <a:ext cx="1590497" cy="1787308"/>
          </a:xfrm>
          <a:prstGeom prst="rect">
            <a:avLst/>
          </a:prstGeom>
        </p:spPr>
      </p:pic>
      <p:pic>
        <p:nvPicPr>
          <p:cNvPr id="7" name="Picture 6">
            <a:extLst>
              <a:ext uri="{FF2B5EF4-FFF2-40B4-BE49-F238E27FC236}">
                <a16:creationId xmlns:a16="http://schemas.microsoft.com/office/drawing/2014/main" id="{BE4819BC-FE01-FD80-E2C4-DC9DE7F93126}"/>
              </a:ext>
            </a:extLst>
          </p:cNvPr>
          <p:cNvPicPr>
            <a:picLocks noChangeAspect="1"/>
          </p:cNvPicPr>
          <p:nvPr/>
        </p:nvPicPr>
        <p:blipFill>
          <a:blip r:embed="rId3"/>
          <a:srcRect l="1915" r="1749" b="3594"/>
          <a:stretch/>
        </p:blipFill>
        <p:spPr>
          <a:xfrm>
            <a:off x="8098399" y="3713449"/>
            <a:ext cx="3694176" cy="2079466"/>
          </a:xfrm>
          <a:prstGeom prst="rect">
            <a:avLst/>
          </a:prstGeom>
        </p:spPr>
      </p:pic>
      <p:pic>
        <p:nvPicPr>
          <p:cNvPr id="9" name="Picture 8">
            <a:extLst>
              <a:ext uri="{FF2B5EF4-FFF2-40B4-BE49-F238E27FC236}">
                <a16:creationId xmlns:a16="http://schemas.microsoft.com/office/drawing/2014/main" id="{B1190164-60B8-755C-7E61-BFFC28DB88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587" y="4025267"/>
            <a:ext cx="2715270" cy="1668419"/>
          </a:xfrm>
          <a:prstGeom prst="rect">
            <a:avLst/>
          </a:prstGeom>
        </p:spPr>
      </p:pic>
      <p:pic>
        <p:nvPicPr>
          <p:cNvPr id="10" name="Picture 9">
            <a:extLst>
              <a:ext uri="{FF2B5EF4-FFF2-40B4-BE49-F238E27FC236}">
                <a16:creationId xmlns:a16="http://schemas.microsoft.com/office/drawing/2014/main" id="{4485EB4C-F480-BDB9-43EA-52427B04BAB0}"/>
              </a:ext>
            </a:extLst>
          </p:cNvPr>
          <p:cNvPicPr>
            <a:picLocks noChangeAspect="1"/>
          </p:cNvPicPr>
          <p:nvPr/>
        </p:nvPicPr>
        <p:blipFill>
          <a:blip r:embed="rId5"/>
          <a:stretch>
            <a:fillRect/>
          </a:stretch>
        </p:blipFill>
        <p:spPr>
          <a:xfrm>
            <a:off x="283641" y="6219636"/>
            <a:ext cx="3465400" cy="441720"/>
          </a:xfrm>
          <a:prstGeom prst="rect">
            <a:avLst/>
          </a:prstGeom>
        </p:spPr>
      </p:pic>
    </p:spTree>
    <p:extLst>
      <p:ext uri="{BB962C8B-B14F-4D97-AF65-F5344CB8AC3E}">
        <p14:creationId xmlns:p14="http://schemas.microsoft.com/office/powerpoint/2010/main" val="272624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BC0CF2-F803-ADDB-3009-6890776B6803}"/>
              </a:ext>
            </a:extLst>
          </p:cNvPr>
          <p:cNvSpPr>
            <a:spLocks noGrp="1"/>
          </p:cNvSpPr>
          <p:nvPr>
            <p:ph type="body" sz="quarter" idx="13"/>
          </p:nvPr>
        </p:nvSpPr>
        <p:spPr/>
        <p:txBody>
          <a:bodyPr vert="horz" lIns="91440" tIns="45720" rIns="91440" bIns="45720" rtlCol="0" anchor="t">
            <a:normAutofit/>
          </a:bodyPr>
          <a:lstStyle/>
          <a:p>
            <a:r>
              <a:rPr lang="en-US">
                <a:latin typeface="Avenir Book"/>
              </a:rPr>
              <a:t>Bristol, North </a:t>
            </a:r>
            <a:r>
              <a:rPr lang="en-US">
                <a:latin typeface="Avenir Book"/>
                <a:ea typeface="roboto"/>
                <a:cs typeface="roboto"/>
              </a:rPr>
              <a:t>Somerset</a:t>
            </a:r>
            <a:r>
              <a:rPr lang="en-US">
                <a:latin typeface="Avenir Book"/>
              </a:rPr>
              <a:t> &amp; South Gloucestershire (BNSSG) </a:t>
            </a:r>
          </a:p>
        </p:txBody>
      </p:sp>
      <p:sp>
        <p:nvSpPr>
          <p:cNvPr id="4" name="Slide Number Placeholder 3">
            <a:extLst>
              <a:ext uri="{FF2B5EF4-FFF2-40B4-BE49-F238E27FC236}">
                <a16:creationId xmlns:a16="http://schemas.microsoft.com/office/drawing/2014/main" id="{67DA5B61-FBB1-A01C-C55D-706ECF6576E2}"/>
              </a:ext>
            </a:extLst>
          </p:cNvPr>
          <p:cNvSpPr>
            <a:spLocks noGrp="1"/>
          </p:cNvSpPr>
          <p:nvPr>
            <p:ph type="sldNum" sz="quarter" idx="12"/>
          </p:nvPr>
        </p:nvSpPr>
        <p:spPr/>
        <p:txBody>
          <a:bodyPr/>
          <a:lstStyle/>
          <a:p>
            <a:fld id="{B6F15528-21DE-4FAA-801E-634DDDAF4B2B}" type="slidenum">
              <a:rPr lang="en-GB" smtClean="0"/>
              <a:pPr/>
              <a:t>19</a:t>
            </a:fld>
            <a:endParaRPr lang="en-GB"/>
          </a:p>
        </p:txBody>
      </p:sp>
      <p:pic>
        <p:nvPicPr>
          <p:cNvPr id="2" name="Picture 1">
            <a:extLst>
              <a:ext uri="{FF2B5EF4-FFF2-40B4-BE49-F238E27FC236}">
                <a16:creationId xmlns:a16="http://schemas.microsoft.com/office/drawing/2014/main" id="{0ED3DD53-D7E6-492E-D3DD-5B2A547DA10A}"/>
              </a:ext>
            </a:extLst>
          </p:cNvPr>
          <p:cNvPicPr>
            <a:picLocks noChangeAspect="1"/>
          </p:cNvPicPr>
          <p:nvPr/>
        </p:nvPicPr>
        <p:blipFill>
          <a:blip r:embed="rId2"/>
          <a:stretch>
            <a:fillRect/>
          </a:stretch>
        </p:blipFill>
        <p:spPr>
          <a:xfrm>
            <a:off x="283641" y="6219636"/>
            <a:ext cx="3465400" cy="441720"/>
          </a:xfrm>
          <a:prstGeom prst="rect">
            <a:avLst/>
          </a:prstGeom>
        </p:spPr>
      </p:pic>
    </p:spTree>
    <p:extLst>
      <p:ext uri="{BB962C8B-B14F-4D97-AF65-F5344CB8AC3E}">
        <p14:creationId xmlns:p14="http://schemas.microsoft.com/office/powerpoint/2010/main" val="3175292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8C5E-1BE4-1CEB-2755-5A884C2BEA3E}"/>
              </a:ext>
            </a:extLst>
          </p:cNvPr>
          <p:cNvSpPr>
            <a:spLocks noGrp="1"/>
          </p:cNvSpPr>
          <p:nvPr>
            <p:ph type="title"/>
          </p:nvPr>
        </p:nvSpPr>
        <p:spPr/>
        <p:txBody>
          <a:bodyPr/>
          <a:lstStyle/>
          <a:p>
            <a:r>
              <a:rPr lang="en-US"/>
              <a:t>Who are we?</a:t>
            </a:r>
          </a:p>
        </p:txBody>
      </p:sp>
      <p:sp>
        <p:nvSpPr>
          <p:cNvPr id="3" name="Text Placeholder 2">
            <a:extLst>
              <a:ext uri="{FF2B5EF4-FFF2-40B4-BE49-F238E27FC236}">
                <a16:creationId xmlns:a16="http://schemas.microsoft.com/office/drawing/2014/main" id="{0DE4A589-40E6-E402-9EBD-E113916BDAE9}"/>
              </a:ext>
            </a:extLst>
          </p:cNvPr>
          <p:cNvSpPr>
            <a:spLocks noGrp="1"/>
          </p:cNvSpPr>
          <p:nvPr>
            <p:ph type="body" sz="quarter" idx="13"/>
          </p:nvPr>
        </p:nvSpPr>
        <p:spPr>
          <a:xfrm>
            <a:off x="596900" y="1521530"/>
            <a:ext cx="11004550" cy="5217938"/>
          </a:xfrm>
        </p:spPr>
        <p:txBody>
          <a:bodyPr/>
          <a:lstStyle/>
          <a:p>
            <a:pPr marL="0" indent="0">
              <a:buNone/>
            </a:pPr>
            <a:r>
              <a:rPr lang="en-US"/>
              <a:t>A collaborative partnership united by a shared commitment to equity, innovation, and improvement in health and care. </a:t>
            </a:r>
          </a:p>
          <a:p>
            <a:pPr marL="0" indent="0">
              <a:buNone/>
            </a:pPr>
            <a:endParaRPr lang="en-US" b="1"/>
          </a:p>
          <a:p>
            <a:pPr marL="0" indent="0">
              <a:buNone/>
            </a:pPr>
            <a:r>
              <a:rPr lang="en-US" b="1"/>
              <a:t>Presenting today</a:t>
            </a:r>
          </a:p>
          <a:p>
            <a:pPr marL="0" indent="0">
              <a:buNone/>
            </a:pPr>
            <a:r>
              <a:rPr lang="en-US" b="1">
                <a:solidFill>
                  <a:schemeClr val="accent5"/>
                </a:solidFill>
              </a:rPr>
              <a:t>Nandi Simpson</a:t>
            </a:r>
            <a:r>
              <a:rPr lang="en-US"/>
              <a:t> - NHS Race &amp; Health Observatory </a:t>
            </a:r>
          </a:p>
          <a:p>
            <a:pPr marL="0" indent="0">
              <a:buNone/>
            </a:pPr>
            <a:r>
              <a:rPr lang="en-US" b="1">
                <a:solidFill>
                  <a:schemeClr val="accent5"/>
                </a:solidFill>
              </a:rPr>
              <a:t>Minara Chowdhury </a:t>
            </a:r>
            <a:r>
              <a:rPr lang="en-US"/>
              <a:t>- Institute Healthcare Improvement </a:t>
            </a:r>
          </a:p>
          <a:p>
            <a:pPr marL="0" indent="0">
              <a:buNone/>
            </a:pPr>
            <a:r>
              <a:rPr lang="en-US" b="1">
                <a:solidFill>
                  <a:schemeClr val="accent5"/>
                </a:solidFill>
              </a:rPr>
              <a:t>Andrew Walker </a:t>
            </a:r>
            <a:r>
              <a:rPr lang="en-US"/>
              <a:t>- Health Innovation Network South London</a:t>
            </a:r>
          </a:p>
          <a:p>
            <a:pPr marL="0" indent="0">
              <a:buNone/>
            </a:pPr>
            <a:r>
              <a:rPr lang="en-US" b="1">
                <a:solidFill>
                  <a:schemeClr val="accent5"/>
                </a:solidFill>
              </a:rPr>
              <a:t>Helen Sheldon </a:t>
            </a:r>
            <a:r>
              <a:rPr lang="en-US"/>
              <a:t>- Health Innovation Network South London</a:t>
            </a:r>
          </a:p>
          <a:p>
            <a:pPr marL="0" indent="0">
              <a:buNone/>
            </a:pPr>
            <a:r>
              <a:rPr lang="en-US" b="1">
                <a:solidFill>
                  <a:schemeClr val="accent5"/>
                </a:solidFill>
              </a:rPr>
              <a:t>Robert Lee </a:t>
            </a:r>
            <a:r>
              <a:rPr lang="en-US"/>
              <a:t>- Health Innovation Network South London</a:t>
            </a:r>
          </a:p>
          <a:p>
            <a:pPr marL="0" indent="0">
              <a:buNone/>
            </a:pPr>
            <a:endParaRPr lang="en-US"/>
          </a:p>
          <a:p>
            <a:pPr marL="0" indent="0">
              <a:buNone/>
            </a:pPr>
            <a:r>
              <a:rPr lang="en-US"/>
              <a:t> </a:t>
            </a:r>
          </a:p>
          <a:p>
            <a:pPr marL="0" indent="0">
              <a:buNone/>
            </a:pPr>
            <a:endParaRPr lang="en-US"/>
          </a:p>
        </p:txBody>
      </p:sp>
      <p:sp>
        <p:nvSpPr>
          <p:cNvPr id="4" name="Slide Number Placeholder 3">
            <a:extLst>
              <a:ext uri="{FF2B5EF4-FFF2-40B4-BE49-F238E27FC236}">
                <a16:creationId xmlns:a16="http://schemas.microsoft.com/office/drawing/2014/main" id="{68C56CDD-6EEB-1985-D5AA-F3C84A992343}"/>
              </a:ext>
            </a:extLst>
          </p:cNvPr>
          <p:cNvSpPr>
            <a:spLocks noGrp="1"/>
          </p:cNvSpPr>
          <p:nvPr>
            <p:ph type="sldNum" sz="quarter" idx="12"/>
          </p:nvPr>
        </p:nvSpPr>
        <p:spPr/>
        <p:txBody>
          <a:bodyPr/>
          <a:lstStyle/>
          <a:p>
            <a:fld id="{B6F15528-21DE-4FAA-801E-634DDDAF4B2B}" type="slidenum">
              <a:rPr lang="en-GB" smtClean="0"/>
              <a:pPr/>
              <a:t>2</a:t>
            </a:fld>
            <a:endParaRPr lang="en-GB"/>
          </a:p>
        </p:txBody>
      </p:sp>
      <p:pic>
        <p:nvPicPr>
          <p:cNvPr id="6" name="Picture 5" descr="A person smiling for a picture&#10;&#10;AI-generated content may be incorrect.">
            <a:extLst>
              <a:ext uri="{FF2B5EF4-FFF2-40B4-BE49-F238E27FC236}">
                <a16:creationId xmlns:a16="http://schemas.microsoft.com/office/drawing/2014/main" id="{9E15E396-A037-258B-48A1-4F3D3FB16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62" y="1590396"/>
            <a:ext cx="1524001" cy="1571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person smiling at the camera&#10;&#10;AI-generated content may be incorrect.">
            <a:extLst>
              <a:ext uri="{FF2B5EF4-FFF2-40B4-BE49-F238E27FC236}">
                <a16:creationId xmlns:a16="http://schemas.microsoft.com/office/drawing/2014/main" id="{AB156A8B-AE65-03CE-72F7-C9383AC4D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668" y="1624649"/>
            <a:ext cx="1600200" cy="1571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with long braids smiling&#10;&#10;AI-generated content may be incorrect.">
            <a:extLst>
              <a:ext uri="{FF2B5EF4-FFF2-40B4-BE49-F238E27FC236}">
                <a16:creationId xmlns:a16="http://schemas.microsoft.com/office/drawing/2014/main" id="{4C55794B-2FEC-EC20-5A8B-025EAAF44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2354" y="3613500"/>
            <a:ext cx="1524000" cy="1580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wearing a green head scarf&#10;&#10;AI-generated content may be incorrect.">
            <a:extLst>
              <a:ext uri="{FF2B5EF4-FFF2-40B4-BE49-F238E27FC236}">
                <a16:creationId xmlns:a16="http://schemas.microsoft.com/office/drawing/2014/main" id="{8119E2B1-19E7-81CF-E31F-1139156A9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671" y="3613067"/>
            <a:ext cx="1519881" cy="1537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with a beard&#10;&#10;AI-generated content may be incorrect.">
            <a:extLst>
              <a:ext uri="{FF2B5EF4-FFF2-40B4-BE49-F238E27FC236}">
                <a16:creationId xmlns:a16="http://schemas.microsoft.com/office/drawing/2014/main" id="{A789E399-14C3-54E3-F5CD-FE03132BE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957" y="1624649"/>
            <a:ext cx="1524000" cy="1537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person in a green sweater&#10;&#10;AI-generated content may be incorrect.">
            <a:extLst>
              <a:ext uri="{FF2B5EF4-FFF2-40B4-BE49-F238E27FC236}">
                <a16:creationId xmlns:a16="http://schemas.microsoft.com/office/drawing/2014/main" id="{08B2A9F6-3811-2F34-8121-1BB84256A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668" y="3657103"/>
            <a:ext cx="1600201" cy="1537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logo for a race equality foundation&#10;&#10;AI-generated content may be incorrect.">
            <a:extLst>
              <a:ext uri="{FF2B5EF4-FFF2-40B4-BE49-F238E27FC236}">
                <a16:creationId xmlns:a16="http://schemas.microsoft.com/office/drawing/2014/main" id="{287FA9C0-8604-A0A7-385F-7D08A4587C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3558" y="5958000"/>
            <a:ext cx="1524000" cy="900000"/>
          </a:xfrm>
          <a:prstGeom prst="rect">
            <a:avLst/>
          </a:prstGeom>
        </p:spPr>
      </p:pic>
      <p:sp>
        <p:nvSpPr>
          <p:cNvPr id="7" name="TextBox 6">
            <a:extLst>
              <a:ext uri="{FF2B5EF4-FFF2-40B4-BE49-F238E27FC236}">
                <a16:creationId xmlns:a16="http://schemas.microsoft.com/office/drawing/2014/main" id="{821C0949-4591-C3FD-2F1F-CFA30E0795A3}"/>
              </a:ext>
            </a:extLst>
          </p:cNvPr>
          <p:cNvSpPr txBox="1"/>
          <p:nvPr/>
        </p:nvSpPr>
        <p:spPr>
          <a:xfrm>
            <a:off x="8173558" y="5257439"/>
            <a:ext cx="1524000" cy="461665"/>
          </a:xfrm>
          <a:prstGeom prst="rect">
            <a:avLst/>
          </a:prstGeom>
          <a:noFill/>
        </p:spPr>
        <p:txBody>
          <a:bodyPr wrap="square">
            <a:spAutoFit/>
          </a:bodyPr>
          <a:lstStyle/>
          <a:p>
            <a:pPr algn="ctr"/>
            <a:r>
              <a:rPr lang="en-US" sz="1200">
                <a:solidFill>
                  <a:schemeClr val="bg2"/>
                </a:solidFill>
                <a:latin typeface="Avenir Book" panose="02000503020000020003"/>
              </a:rPr>
              <a:t>Alima Ashfaq </a:t>
            </a:r>
          </a:p>
          <a:p>
            <a:pPr algn="ctr"/>
            <a:r>
              <a:rPr lang="en-US" sz="1200">
                <a:solidFill>
                  <a:schemeClr val="bg2"/>
                </a:solidFill>
                <a:latin typeface="Avenir Book" panose="02000503020000020003"/>
              </a:rPr>
              <a:t>Expert by Experience</a:t>
            </a:r>
            <a:endParaRPr lang="en-GB" sz="1200">
              <a:solidFill>
                <a:schemeClr val="bg2"/>
              </a:solidFill>
              <a:latin typeface="Avenir Book" panose="02000503020000020003"/>
            </a:endParaRPr>
          </a:p>
        </p:txBody>
      </p:sp>
      <p:sp>
        <p:nvSpPr>
          <p:cNvPr id="11" name="TextBox 10">
            <a:extLst>
              <a:ext uri="{FF2B5EF4-FFF2-40B4-BE49-F238E27FC236}">
                <a16:creationId xmlns:a16="http://schemas.microsoft.com/office/drawing/2014/main" id="{1C20245F-1503-3E5B-3681-A1D6A181F057}"/>
              </a:ext>
            </a:extLst>
          </p:cNvPr>
          <p:cNvSpPr txBox="1"/>
          <p:nvPr/>
        </p:nvSpPr>
        <p:spPr>
          <a:xfrm>
            <a:off x="6034331" y="3242440"/>
            <a:ext cx="1627063" cy="276999"/>
          </a:xfrm>
          <a:prstGeom prst="rect">
            <a:avLst/>
          </a:prstGeom>
          <a:noFill/>
        </p:spPr>
        <p:txBody>
          <a:bodyPr wrap="square">
            <a:spAutoFit/>
          </a:bodyPr>
          <a:lstStyle/>
          <a:p>
            <a:pPr algn="ctr"/>
            <a:r>
              <a:rPr lang="en-US" sz="1200">
                <a:solidFill>
                  <a:schemeClr val="bg2"/>
                </a:solidFill>
                <a:latin typeface="Avenir Book" panose="02000503020000020003"/>
              </a:rPr>
              <a:t>Lucy Goulding UCLP</a:t>
            </a:r>
            <a:endParaRPr lang="en-GB" sz="1200">
              <a:solidFill>
                <a:schemeClr val="bg2"/>
              </a:solidFill>
              <a:latin typeface="Avenir Book" panose="02000503020000020003"/>
            </a:endParaRPr>
          </a:p>
        </p:txBody>
      </p:sp>
      <p:sp>
        <p:nvSpPr>
          <p:cNvPr id="15" name="TextBox 14">
            <a:extLst>
              <a:ext uri="{FF2B5EF4-FFF2-40B4-BE49-F238E27FC236}">
                <a16:creationId xmlns:a16="http://schemas.microsoft.com/office/drawing/2014/main" id="{8483E450-3762-E38F-BAA7-A45D3CFE36F3}"/>
              </a:ext>
            </a:extLst>
          </p:cNvPr>
          <p:cNvSpPr txBox="1"/>
          <p:nvPr/>
        </p:nvSpPr>
        <p:spPr>
          <a:xfrm>
            <a:off x="8001114" y="3216620"/>
            <a:ext cx="1927025" cy="276999"/>
          </a:xfrm>
          <a:prstGeom prst="rect">
            <a:avLst/>
          </a:prstGeom>
          <a:noFill/>
        </p:spPr>
        <p:txBody>
          <a:bodyPr wrap="square">
            <a:spAutoFit/>
          </a:bodyPr>
          <a:lstStyle/>
          <a:p>
            <a:pPr algn="ctr"/>
            <a:r>
              <a:rPr lang="en-US" sz="1200">
                <a:solidFill>
                  <a:schemeClr val="bg2"/>
                </a:solidFill>
                <a:latin typeface="Avenir Book" panose="02000503020000020003"/>
              </a:rPr>
              <a:t>Rohit Syed-Hasan UCLP</a:t>
            </a:r>
            <a:endParaRPr lang="en-GB" sz="1200">
              <a:solidFill>
                <a:schemeClr val="bg2"/>
              </a:solidFill>
              <a:latin typeface="Avenir Book" panose="02000503020000020003"/>
            </a:endParaRPr>
          </a:p>
        </p:txBody>
      </p:sp>
      <p:sp>
        <p:nvSpPr>
          <p:cNvPr id="19" name="TextBox 18">
            <a:extLst>
              <a:ext uri="{FF2B5EF4-FFF2-40B4-BE49-F238E27FC236}">
                <a16:creationId xmlns:a16="http://schemas.microsoft.com/office/drawing/2014/main" id="{CB5F604D-2779-A46D-CD67-D759721F7CE0}"/>
              </a:ext>
            </a:extLst>
          </p:cNvPr>
          <p:cNvSpPr txBox="1"/>
          <p:nvPr/>
        </p:nvSpPr>
        <p:spPr>
          <a:xfrm>
            <a:off x="10247295" y="3186426"/>
            <a:ext cx="1442746" cy="276999"/>
          </a:xfrm>
          <a:prstGeom prst="rect">
            <a:avLst/>
          </a:prstGeom>
          <a:noFill/>
        </p:spPr>
        <p:txBody>
          <a:bodyPr wrap="square">
            <a:spAutoFit/>
          </a:bodyPr>
          <a:lstStyle/>
          <a:p>
            <a:pPr marL="0" indent="0">
              <a:buNone/>
            </a:pPr>
            <a:r>
              <a:rPr lang="en-US" sz="1200">
                <a:solidFill>
                  <a:schemeClr val="bg2"/>
                </a:solidFill>
                <a:latin typeface="Avenir Book" panose="02000503020000020003"/>
              </a:rPr>
              <a:t>Kate Cheema UCLP</a:t>
            </a:r>
          </a:p>
        </p:txBody>
      </p:sp>
      <p:sp>
        <p:nvSpPr>
          <p:cNvPr id="23" name="TextBox 22">
            <a:extLst>
              <a:ext uri="{FF2B5EF4-FFF2-40B4-BE49-F238E27FC236}">
                <a16:creationId xmlns:a16="http://schemas.microsoft.com/office/drawing/2014/main" id="{1718A2A7-B8DC-6435-B8A4-4A6DEB5683BE}"/>
              </a:ext>
            </a:extLst>
          </p:cNvPr>
          <p:cNvSpPr txBox="1"/>
          <p:nvPr/>
        </p:nvSpPr>
        <p:spPr>
          <a:xfrm>
            <a:off x="6161065" y="5272123"/>
            <a:ext cx="1366781" cy="276999"/>
          </a:xfrm>
          <a:prstGeom prst="rect">
            <a:avLst/>
          </a:prstGeom>
          <a:noFill/>
        </p:spPr>
        <p:txBody>
          <a:bodyPr wrap="square">
            <a:spAutoFit/>
          </a:bodyPr>
          <a:lstStyle/>
          <a:p>
            <a:pPr algn="ctr"/>
            <a:r>
              <a:rPr lang="en-US" sz="1200">
                <a:solidFill>
                  <a:schemeClr val="bg2"/>
                </a:solidFill>
                <a:latin typeface="Avenir Book" panose="02000503020000020003"/>
              </a:rPr>
              <a:t>Tracy Bignall REF</a:t>
            </a:r>
            <a:endParaRPr lang="en-GB" sz="1200">
              <a:solidFill>
                <a:schemeClr val="bg2"/>
              </a:solidFill>
              <a:latin typeface="Avenir Book" panose="02000503020000020003"/>
            </a:endParaRPr>
          </a:p>
        </p:txBody>
      </p:sp>
      <p:sp>
        <p:nvSpPr>
          <p:cNvPr id="26" name="TextBox 25">
            <a:extLst>
              <a:ext uri="{FF2B5EF4-FFF2-40B4-BE49-F238E27FC236}">
                <a16:creationId xmlns:a16="http://schemas.microsoft.com/office/drawing/2014/main" id="{AE10DA79-A2BA-4323-5408-9F705A8347AC}"/>
              </a:ext>
            </a:extLst>
          </p:cNvPr>
          <p:cNvSpPr txBox="1"/>
          <p:nvPr/>
        </p:nvSpPr>
        <p:spPr>
          <a:xfrm>
            <a:off x="10038054" y="5266603"/>
            <a:ext cx="1752600" cy="461665"/>
          </a:xfrm>
          <a:prstGeom prst="rect">
            <a:avLst/>
          </a:prstGeom>
          <a:noFill/>
        </p:spPr>
        <p:txBody>
          <a:bodyPr wrap="square">
            <a:spAutoFit/>
          </a:bodyPr>
          <a:lstStyle/>
          <a:p>
            <a:pPr algn="ctr"/>
            <a:r>
              <a:rPr lang="en-US" sz="1200">
                <a:solidFill>
                  <a:schemeClr val="bg2"/>
                </a:solidFill>
                <a:latin typeface="Avenir Book" panose="02000503020000020003"/>
              </a:rPr>
              <a:t>Abigail Mensah </a:t>
            </a:r>
          </a:p>
          <a:p>
            <a:pPr algn="ctr"/>
            <a:r>
              <a:rPr lang="en-US" sz="1200">
                <a:solidFill>
                  <a:schemeClr val="bg2"/>
                </a:solidFill>
                <a:latin typeface="Avenir Book" panose="02000503020000020003"/>
              </a:rPr>
              <a:t>Expert by Experience </a:t>
            </a:r>
            <a:endParaRPr lang="en-GB" sz="1200">
              <a:solidFill>
                <a:schemeClr val="bg2"/>
              </a:solidFill>
              <a:latin typeface="Avenir Book" panose="02000503020000020003"/>
            </a:endParaRPr>
          </a:p>
        </p:txBody>
      </p:sp>
      <p:pic>
        <p:nvPicPr>
          <p:cNvPr id="9" name="Picture 8">
            <a:extLst>
              <a:ext uri="{FF2B5EF4-FFF2-40B4-BE49-F238E27FC236}">
                <a16:creationId xmlns:a16="http://schemas.microsoft.com/office/drawing/2014/main" id="{A490F134-EDE6-C539-B176-55C014338859}"/>
              </a:ext>
            </a:extLst>
          </p:cNvPr>
          <p:cNvPicPr>
            <a:picLocks noChangeAspect="1"/>
          </p:cNvPicPr>
          <p:nvPr/>
        </p:nvPicPr>
        <p:blipFill>
          <a:blip r:embed="rId9"/>
          <a:stretch>
            <a:fillRect/>
          </a:stretch>
        </p:blipFill>
        <p:spPr>
          <a:xfrm>
            <a:off x="6034331" y="5903770"/>
            <a:ext cx="1908646" cy="745727"/>
          </a:xfrm>
          <a:prstGeom prst="rect">
            <a:avLst/>
          </a:prstGeom>
        </p:spPr>
      </p:pic>
      <p:pic>
        <p:nvPicPr>
          <p:cNvPr id="20" name="Picture 19">
            <a:extLst>
              <a:ext uri="{FF2B5EF4-FFF2-40B4-BE49-F238E27FC236}">
                <a16:creationId xmlns:a16="http://schemas.microsoft.com/office/drawing/2014/main" id="{CBDA24DA-388A-734B-8BC2-29A8242D3355}"/>
              </a:ext>
            </a:extLst>
          </p:cNvPr>
          <p:cNvPicPr>
            <a:picLocks noChangeAspect="1"/>
          </p:cNvPicPr>
          <p:nvPr/>
        </p:nvPicPr>
        <p:blipFill>
          <a:blip r:embed="rId10"/>
          <a:stretch>
            <a:fillRect/>
          </a:stretch>
        </p:blipFill>
        <p:spPr>
          <a:xfrm>
            <a:off x="613457" y="5973216"/>
            <a:ext cx="5305584" cy="676281"/>
          </a:xfrm>
          <a:prstGeom prst="rect">
            <a:avLst/>
          </a:prstGeom>
        </p:spPr>
      </p:pic>
      <p:pic>
        <p:nvPicPr>
          <p:cNvPr id="21" name="Picture 20" descr="A logo with blue text&#10;&#10;AI-generated content may be incorrect.">
            <a:extLst>
              <a:ext uri="{FF2B5EF4-FFF2-40B4-BE49-F238E27FC236}">
                <a16:creationId xmlns:a16="http://schemas.microsoft.com/office/drawing/2014/main" id="{20891F71-9572-DC93-9537-BF54EB0101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8139" y="6073578"/>
            <a:ext cx="1903892" cy="577831"/>
          </a:xfrm>
          <a:prstGeom prst="rect">
            <a:avLst/>
          </a:prstGeom>
        </p:spPr>
      </p:pic>
    </p:spTree>
    <p:extLst>
      <p:ext uri="{BB962C8B-B14F-4D97-AF65-F5344CB8AC3E}">
        <p14:creationId xmlns:p14="http://schemas.microsoft.com/office/powerpoint/2010/main" val="2822057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0EC"/>
        </a:solidFill>
        <a:effectLst/>
      </p:bgPr>
    </p:bg>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AA183D85-FEB2-1423-9930-673D711EDD9F}"/>
              </a:ext>
            </a:extLst>
          </p:cNvPr>
          <p:cNvCxnSpPr>
            <a:cxnSpLocks/>
          </p:cNvCxnSpPr>
          <p:nvPr/>
        </p:nvCxnSpPr>
        <p:spPr>
          <a:xfrm flipH="1" flipV="1">
            <a:off x="4846320" y="5718862"/>
            <a:ext cx="1516384" cy="764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460771-DBC5-0981-2F93-49AB68F47F80}"/>
              </a:ext>
            </a:extLst>
          </p:cNvPr>
          <p:cNvCxnSpPr>
            <a:cxnSpLocks/>
            <a:stCxn id="9" idx="0"/>
          </p:cNvCxnSpPr>
          <p:nvPr/>
        </p:nvCxnSpPr>
        <p:spPr>
          <a:xfrm flipH="1">
            <a:off x="4386581" y="5259468"/>
            <a:ext cx="2992122" cy="391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95FE24-6BE1-679A-A45C-76D347856C09}"/>
              </a:ext>
            </a:extLst>
          </p:cNvPr>
          <p:cNvCxnSpPr>
            <a:cxnSpLocks/>
          </p:cNvCxnSpPr>
          <p:nvPr/>
        </p:nvCxnSpPr>
        <p:spPr>
          <a:xfrm flipH="1" flipV="1">
            <a:off x="5199386" y="4174046"/>
            <a:ext cx="1252214" cy="981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5A89946-ECE6-589D-1FE3-E8F33EADEBBE}"/>
              </a:ext>
            </a:extLst>
          </p:cNvPr>
          <p:cNvCxnSpPr>
            <a:cxnSpLocks/>
          </p:cNvCxnSpPr>
          <p:nvPr/>
        </p:nvCxnSpPr>
        <p:spPr>
          <a:xfrm flipH="1">
            <a:off x="4729482" y="4192895"/>
            <a:ext cx="2725414" cy="48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E7E7F9D-0424-0B31-AF1C-1AD7F2487F87}"/>
              </a:ext>
            </a:extLst>
          </p:cNvPr>
          <p:cNvCxnSpPr/>
          <p:nvPr/>
        </p:nvCxnSpPr>
        <p:spPr>
          <a:xfrm flipH="1">
            <a:off x="4602480" y="3587003"/>
            <a:ext cx="2651760" cy="183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CD5E46-836D-F9E5-F9C0-25E6B0FBF2F3}"/>
              </a:ext>
            </a:extLst>
          </p:cNvPr>
          <p:cNvCxnSpPr/>
          <p:nvPr/>
        </p:nvCxnSpPr>
        <p:spPr>
          <a:xfrm flipH="1">
            <a:off x="4996181" y="2996885"/>
            <a:ext cx="1366523" cy="564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A25D513-F7C8-C461-3F53-B37281CC736F}"/>
              </a:ext>
            </a:extLst>
          </p:cNvPr>
          <p:cNvCxnSpPr/>
          <p:nvPr/>
        </p:nvCxnSpPr>
        <p:spPr>
          <a:xfrm flipH="1">
            <a:off x="5212080" y="2172029"/>
            <a:ext cx="1534160" cy="290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39064F-792A-D873-B4A8-A6BF74408349}"/>
              </a:ext>
            </a:extLst>
          </p:cNvPr>
          <p:cNvCxnSpPr/>
          <p:nvPr/>
        </p:nvCxnSpPr>
        <p:spPr>
          <a:xfrm flipH="1" flipV="1">
            <a:off x="5369560" y="1071807"/>
            <a:ext cx="1295399" cy="129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492D8B1-C7D3-955E-7DC7-A5DE0ADECB89}"/>
              </a:ext>
            </a:extLst>
          </p:cNvPr>
          <p:cNvCxnSpPr/>
          <p:nvPr/>
        </p:nvCxnSpPr>
        <p:spPr>
          <a:xfrm flipH="1">
            <a:off x="5445760" y="485776"/>
            <a:ext cx="1087120" cy="408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F9A87C-7CE1-0017-7375-BD5A25951E40}"/>
              </a:ext>
            </a:extLst>
          </p:cNvPr>
          <p:cNvCxnSpPr>
            <a:cxnSpLocks/>
          </p:cNvCxnSpPr>
          <p:nvPr/>
        </p:nvCxnSpPr>
        <p:spPr>
          <a:xfrm flipV="1">
            <a:off x="2499363" y="1312597"/>
            <a:ext cx="650237" cy="783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8F4F46-F086-3417-0342-B82E0D40BC78}"/>
              </a:ext>
            </a:extLst>
          </p:cNvPr>
          <p:cNvCxnSpPr>
            <a:cxnSpLocks/>
          </p:cNvCxnSpPr>
          <p:nvPr/>
        </p:nvCxnSpPr>
        <p:spPr>
          <a:xfrm flipV="1">
            <a:off x="2537461" y="2397270"/>
            <a:ext cx="612139" cy="476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2D9B2D-A948-FEAD-0D60-B680CDB5AA5D}"/>
              </a:ext>
            </a:extLst>
          </p:cNvPr>
          <p:cNvCxnSpPr/>
          <p:nvPr/>
        </p:nvCxnSpPr>
        <p:spPr>
          <a:xfrm>
            <a:off x="2628901" y="4642896"/>
            <a:ext cx="734059" cy="902507"/>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DEF2185-A9C5-6F2B-02B2-3E18B90CF3C3}"/>
              </a:ext>
            </a:extLst>
          </p:cNvPr>
          <p:cNvSpPr/>
          <p:nvPr/>
        </p:nvSpPr>
        <p:spPr>
          <a:xfrm>
            <a:off x="3078942" y="585684"/>
            <a:ext cx="2768600" cy="80115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Increase in anti racist practice and theory and acceptance of the role of unconscious bias in treatment of women racialised as Black </a:t>
            </a:r>
          </a:p>
        </p:txBody>
      </p:sp>
      <p:sp>
        <p:nvSpPr>
          <p:cNvPr id="5" name="Rectangle 4">
            <a:extLst>
              <a:ext uri="{FF2B5EF4-FFF2-40B4-BE49-F238E27FC236}">
                <a16:creationId xmlns:a16="http://schemas.microsoft.com/office/drawing/2014/main" id="{B7F2B857-3F29-0B28-B7E4-6E5FE76FACBB}"/>
              </a:ext>
            </a:extLst>
          </p:cNvPr>
          <p:cNvSpPr/>
          <p:nvPr/>
        </p:nvSpPr>
        <p:spPr>
          <a:xfrm>
            <a:off x="3063238" y="2009616"/>
            <a:ext cx="2768600" cy="64484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Improved data quality and accuracy regarding race and ethnicity and preterm birth </a:t>
            </a:r>
          </a:p>
        </p:txBody>
      </p:sp>
      <p:sp>
        <p:nvSpPr>
          <p:cNvPr id="6" name="Rectangle 5">
            <a:extLst>
              <a:ext uri="{FF2B5EF4-FFF2-40B4-BE49-F238E27FC236}">
                <a16:creationId xmlns:a16="http://schemas.microsoft.com/office/drawing/2014/main" id="{579EC206-B206-DAF4-F186-76744E6733C7}"/>
              </a:ext>
            </a:extLst>
          </p:cNvPr>
          <p:cNvSpPr/>
          <p:nvPr/>
        </p:nvSpPr>
        <p:spPr>
          <a:xfrm>
            <a:off x="203200" y="1908809"/>
            <a:ext cx="2458720" cy="27355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 Increase the proportion of women racialised as Black in BNSSG at less than 34 + 0 weeks’ gestation with threatened preterm labour receiving a full course of antenatal corticosteroids and magnesium sulphate within one week prior to delivery to 80% or greater by March 2025</a:t>
            </a:r>
          </a:p>
        </p:txBody>
      </p:sp>
      <p:sp>
        <p:nvSpPr>
          <p:cNvPr id="7" name="Rectangle 6">
            <a:extLst>
              <a:ext uri="{FF2B5EF4-FFF2-40B4-BE49-F238E27FC236}">
                <a16:creationId xmlns:a16="http://schemas.microsoft.com/office/drawing/2014/main" id="{F0FFF843-AF5D-D040-FA2B-E6ADF239FEBF}"/>
              </a:ext>
            </a:extLst>
          </p:cNvPr>
          <p:cNvSpPr/>
          <p:nvPr/>
        </p:nvSpPr>
        <p:spPr>
          <a:xfrm>
            <a:off x="5994403" y="1975650"/>
            <a:ext cx="2768600" cy="644843"/>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Accurate data completeness for women, families and babies racialised as Black </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endParaRPr>
          </a:p>
        </p:txBody>
      </p:sp>
      <p:sp>
        <p:nvSpPr>
          <p:cNvPr id="8" name="Rectangle 7">
            <a:extLst>
              <a:ext uri="{FF2B5EF4-FFF2-40B4-BE49-F238E27FC236}">
                <a16:creationId xmlns:a16="http://schemas.microsoft.com/office/drawing/2014/main" id="{0CE31C6A-40B0-5F3F-EA34-C2727D345F52}"/>
              </a:ext>
            </a:extLst>
          </p:cNvPr>
          <p:cNvSpPr/>
          <p:nvPr/>
        </p:nvSpPr>
        <p:spPr>
          <a:xfrm>
            <a:off x="5994403" y="4642896"/>
            <a:ext cx="2768600" cy="54864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Black women and families are involved and contributing lived experience and insight </a:t>
            </a:r>
          </a:p>
        </p:txBody>
      </p:sp>
      <p:sp>
        <p:nvSpPr>
          <p:cNvPr id="9" name="Rectangle 8">
            <a:extLst>
              <a:ext uri="{FF2B5EF4-FFF2-40B4-BE49-F238E27FC236}">
                <a16:creationId xmlns:a16="http://schemas.microsoft.com/office/drawing/2014/main" id="{70A3E5B2-0F17-7E50-009F-DE28B605EF4E}"/>
              </a:ext>
            </a:extLst>
          </p:cNvPr>
          <p:cNvSpPr/>
          <p:nvPr/>
        </p:nvSpPr>
        <p:spPr>
          <a:xfrm>
            <a:off x="5994403" y="5259468"/>
            <a:ext cx="2768600" cy="6985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Identification of the touch points of the preterm pathway that are impacted by racism and unconscious bias and are barriers to optimised preterm care </a:t>
            </a:r>
          </a:p>
        </p:txBody>
      </p:sp>
      <p:sp>
        <p:nvSpPr>
          <p:cNvPr id="10" name="Rectangle 9">
            <a:extLst>
              <a:ext uri="{FF2B5EF4-FFF2-40B4-BE49-F238E27FC236}">
                <a16:creationId xmlns:a16="http://schemas.microsoft.com/office/drawing/2014/main" id="{B84B39B1-A2A0-465C-C4C5-2AAD8258B1CB}"/>
              </a:ext>
            </a:extLst>
          </p:cNvPr>
          <p:cNvSpPr/>
          <p:nvPr/>
        </p:nvSpPr>
        <p:spPr>
          <a:xfrm>
            <a:off x="5994403" y="6061603"/>
            <a:ext cx="2768600" cy="6985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Enhanced understanding and deeper knowledge regarding why Black women and babies are receiving suboptimal preterm care in BNSSG</a:t>
            </a:r>
          </a:p>
        </p:txBody>
      </p:sp>
      <p:sp>
        <p:nvSpPr>
          <p:cNvPr id="11" name="Rectangle 10">
            <a:extLst>
              <a:ext uri="{FF2B5EF4-FFF2-40B4-BE49-F238E27FC236}">
                <a16:creationId xmlns:a16="http://schemas.microsoft.com/office/drawing/2014/main" id="{7CB551AF-0756-758F-E743-6141B8FD0833}"/>
              </a:ext>
            </a:extLst>
          </p:cNvPr>
          <p:cNvSpPr/>
          <p:nvPr/>
        </p:nvSpPr>
        <p:spPr>
          <a:xfrm>
            <a:off x="2943861" y="3399143"/>
            <a:ext cx="2768600" cy="124375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Enhanced and optimised preterm care pathway for women and babies racialised as Black in BNSSG </a:t>
            </a:r>
          </a:p>
        </p:txBody>
      </p:sp>
      <p:sp>
        <p:nvSpPr>
          <p:cNvPr id="12" name="Rectangle 11">
            <a:extLst>
              <a:ext uri="{FF2B5EF4-FFF2-40B4-BE49-F238E27FC236}">
                <a16:creationId xmlns:a16="http://schemas.microsoft.com/office/drawing/2014/main" id="{F7188CD3-A157-3A5B-544C-DC46D7BC02A0}"/>
              </a:ext>
            </a:extLst>
          </p:cNvPr>
          <p:cNvSpPr/>
          <p:nvPr/>
        </p:nvSpPr>
        <p:spPr>
          <a:xfrm>
            <a:off x="6017260" y="167332"/>
            <a:ext cx="2768600" cy="49148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Increase in the number of  BNSSG staff undertaking Black Maternity Matters Training </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endParaRPr>
          </a:p>
        </p:txBody>
      </p:sp>
      <p:sp>
        <p:nvSpPr>
          <p:cNvPr id="13" name="Rectangle 12">
            <a:extLst>
              <a:ext uri="{FF2B5EF4-FFF2-40B4-BE49-F238E27FC236}">
                <a16:creationId xmlns:a16="http://schemas.microsoft.com/office/drawing/2014/main" id="{3F0D2C63-F440-7E46-741D-D8A485404AEB}"/>
              </a:ext>
            </a:extLst>
          </p:cNvPr>
          <p:cNvSpPr/>
          <p:nvPr/>
        </p:nvSpPr>
        <p:spPr>
          <a:xfrm>
            <a:off x="5994403" y="3917739"/>
            <a:ext cx="2768600" cy="64484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Interrogation and identification of the system wide risk factors for bias interacting with optimised preterm care including deep dive into number of contact points by gestation (i.e. at preterm birth clinic)</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endParaRPr>
          </a:p>
        </p:txBody>
      </p:sp>
      <p:sp>
        <p:nvSpPr>
          <p:cNvPr id="14" name="Rectangle 13">
            <a:extLst>
              <a:ext uri="{FF2B5EF4-FFF2-40B4-BE49-F238E27FC236}">
                <a16:creationId xmlns:a16="http://schemas.microsoft.com/office/drawing/2014/main" id="{FEE681AA-D3FC-E8F2-E5DA-65BF85A6AA5B}"/>
              </a:ext>
            </a:extLst>
          </p:cNvPr>
          <p:cNvSpPr/>
          <p:nvPr/>
        </p:nvSpPr>
        <p:spPr>
          <a:xfrm>
            <a:off x="5994403" y="796397"/>
            <a:ext cx="2768600" cy="64484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Alignment and acknowledgement of the  negative impact  of unconscious biases in achieving preterm optimisation for Black women and babies </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endParaRPr>
          </a:p>
        </p:txBody>
      </p:sp>
      <p:sp>
        <p:nvSpPr>
          <p:cNvPr id="17" name="Rectangle 16">
            <a:extLst>
              <a:ext uri="{FF2B5EF4-FFF2-40B4-BE49-F238E27FC236}">
                <a16:creationId xmlns:a16="http://schemas.microsoft.com/office/drawing/2014/main" id="{8EE98BE5-A318-BBC0-4F50-96F917790C95}"/>
              </a:ext>
            </a:extLst>
          </p:cNvPr>
          <p:cNvSpPr/>
          <p:nvPr/>
        </p:nvSpPr>
        <p:spPr>
          <a:xfrm>
            <a:off x="9044942" y="2653966"/>
            <a:ext cx="2618736" cy="548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Expert led, race trauma informed qualitative exploration of the experiences of Black women and families  </a:t>
            </a:r>
          </a:p>
        </p:txBody>
      </p:sp>
      <p:sp>
        <p:nvSpPr>
          <p:cNvPr id="18" name="Rectangle 17">
            <a:extLst>
              <a:ext uri="{FF2B5EF4-FFF2-40B4-BE49-F238E27FC236}">
                <a16:creationId xmlns:a16="http://schemas.microsoft.com/office/drawing/2014/main" id="{5F23E3C5-28B2-9145-8A5C-55227781569A}"/>
              </a:ext>
            </a:extLst>
          </p:cNvPr>
          <p:cNvSpPr/>
          <p:nvPr/>
        </p:nvSpPr>
        <p:spPr>
          <a:xfrm>
            <a:off x="9044943" y="3286695"/>
            <a:ext cx="2618735" cy="548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Retrospective audit of all Black women and preterm babies </a:t>
            </a:r>
          </a:p>
        </p:txBody>
      </p:sp>
      <p:sp>
        <p:nvSpPr>
          <p:cNvPr id="19" name="Rectangle 18">
            <a:extLst>
              <a:ext uri="{FF2B5EF4-FFF2-40B4-BE49-F238E27FC236}">
                <a16:creationId xmlns:a16="http://schemas.microsoft.com/office/drawing/2014/main" id="{C916EC17-4091-5F1D-BEF0-8D9E0EAB7854}"/>
              </a:ext>
            </a:extLst>
          </p:cNvPr>
          <p:cNvSpPr/>
          <p:nvPr/>
        </p:nvSpPr>
        <p:spPr>
          <a:xfrm>
            <a:off x="5994403" y="3271756"/>
            <a:ext cx="2768600" cy="54864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Consistent approach  and reduction in variation of preterm birth interventions  through system wide guidelines and decision-making</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endParaRPr>
          </a:p>
        </p:txBody>
      </p:sp>
      <p:sp>
        <p:nvSpPr>
          <p:cNvPr id="20" name="Rectangle 19">
            <a:extLst>
              <a:ext uri="{FF2B5EF4-FFF2-40B4-BE49-F238E27FC236}">
                <a16:creationId xmlns:a16="http://schemas.microsoft.com/office/drawing/2014/main" id="{D7DD20C2-3C1D-3DB9-CDCE-AEAEEF794197}"/>
              </a:ext>
            </a:extLst>
          </p:cNvPr>
          <p:cNvSpPr/>
          <p:nvPr/>
        </p:nvSpPr>
        <p:spPr>
          <a:xfrm>
            <a:off x="9044944" y="3929713"/>
            <a:ext cx="2618734" cy="8931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Development of a BNSSG optimised preterm birth pathway for women and babies racialised as Black including unconscious bias and racism as a risk factor for morbidity and mortality </a:t>
            </a:r>
          </a:p>
        </p:txBody>
      </p:sp>
      <p:sp>
        <p:nvSpPr>
          <p:cNvPr id="21" name="Rectangle 20">
            <a:extLst>
              <a:ext uri="{FF2B5EF4-FFF2-40B4-BE49-F238E27FC236}">
                <a16:creationId xmlns:a16="http://schemas.microsoft.com/office/drawing/2014/main" id="{708BF38A-1EF9-C6EC-465C-6F103C67F9B6}"/>
              </a:ext>
            </a:extLst>
          </p:cNvPr>
          <p:cNvSpPr/>
          <p:nvPr/>
        </p:nvSpPr>
        <p:spPr>
          <a:xfrm>
            <a:off x="5994403" y="2719189"/>
            <a:ext cx="2768600" cy="48783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Facilitation and embedding of a safe, trusted perinatal service for Black women and babies </a:t>
            </a:r>
          </a:p>
        </p:txBody>
      </p:sp>
      <p:sp>
        <p:nvSpPr>
          <p:cNvPr id="22" name="TextBox 21">
            <a:extLst>
              <a:ext uri="{FF2B5EF4-FFF2-40B4-BE49-F238E27FC236}">
                <a16:creationId xmlns:a16="http://schemas.microsoft.com/office/drawing/2014/main" id="{0B2E7E28-1BCC-07E5-5B6F-FE0732AA384B}"/>
              </a:ext>
            </a:extLst>
          </p:cNvPr>
          <p:cNvSpPr txBox="1"/>
          <p:nvPr/>
        </p:nvSpPr>
        <p:spPr>
          <a:xfrm>
            <a:off x="3063238" y="5168475"/>
            <a:ext cx="2768600" cy="646331"/>
          </a:xfrm>
          <a:prstGeom prst="rect">
            <a:avLst/>
          </a:prstGeom>
          <a:solidFill>
            <a:schemeClr val="accent1">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Increase in acceptability, trust and psychological safety reported by Black women and families </a:t>
            </a:r>
          </a:p>
        </p:txBody>
      </p:sp>
      <p:sp>
        <p:nvSpPr>
          <p:cNvPr id="23" name="Rectangle 22">
            <a:extLst>
              <a:ext uri="{FF2B5EF4-FFF2-40B4-BE49-F238E27FC236}">
                <a16:creationId xmlns:a16="http://schemas.microsoft.com/office/drawing/2014/main" id="{BF156E3B-C241-ACC0-6322-1524CD703B58}"/>
              </a:ext>
            </a:extLst>
          </p:cNvPr>
          <p:cNvSpPr/>
          <p:nvPr/>
        </p:nvSpPr>
        <p:spPr>
          <a:xfrm>
            <a:off x="9044945" y="4917217"/>
            <a:ext cx="2618733" cy="8931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Design and implement a continuous improvement process for the review of all preterm births for Black women and babies in BNSSG </a:t>
            </a:r>
          </a:p>
        </p:txBody>
      </p:sp>
      <p:sp>
        <p:nvSpPr>
          <p:cNvPr id="24" name="Rectangle 23">
            <a:extLst>
              <a:ext uri="{FF2B5EF4-FFF2-40B4-BE49-F238E27FC236}">
                <a16:creationId xmlns:a16="http://schemas.microsoft.com/office/drawing/2014/main" id="{B15BAA38-6C2C-0992-2FC7-7CD509FD75DC}"/>
              </a:ext>
            </a:extLst>
          </p:cNvPr>
          <p:cNvSpPr/>
          <p:nvPr/>
        </p:nvSpPr>
        <p:spPr>
          <a:xfrm>
            <a:off x="9057644" y="140836"/>
            <a:ext cx="2606034" cy="548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Implementation of cohort 4 of BMM for BNSSG </a:t>
            </a:r>
          </a:p>
        </p:txBody>
      </p:sp>
      <p:sp>
        <p:nvSpPr>
          <p:cNvPr id="27" name="TextBox 26">
            <a:extLst>
              <a:ext uri="{FF2B5EF4-FFF2-40B4-BE49-F238E27FC236}">
                <a16:creationId xmlns:a16="http://schemas.microsoft.com/office/drawing/2014/main" id="{9B48D4D3-0E69-1613-3D60-CAB3C58145B9}"/>
              </a:ext>
            </a:extLst>
          </p:cNvPr>
          <p:cNvSpPr txBox="1"/>
          <p:nvPr/>
        </p:nvSpPr>
        <p:spPr>
          <a:xfrm>
            <a:off x="-2052320" y="-261461"/>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Implementation</a:t>
            </a:r>
            <a:endParaRPr kumimoji="0" lang="en-GB" sz="18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endParaRPr>
          </a:p>
        </p:txBody>
      </p:sp>
      <p:sp>
        <p:nvSpPr>
          <p:cNvPr id="28" name="Rectangle 27">
            <a:extLst>
              <a:ext uri="{FF2B5EF4-FFF2-40B4-BE49-F238E27FC236}">
                <a16:creationId xmlns:a16="http://schemas.microsoft.com/office/drawing/2014/main" id="{E16514A0-C2DB-FBA1-B73E-FA42BF862DF9}"/>
              </a:ext>
            </a:extLst>
          </p:cNvPr>
          <p:cNvSpPr/>
          <p:nvPr/>
        </p:nvSpPr>
        <p:spPr>
          <a:xfrm>
            <a:off x="9057644" y="821524"/>
            <a:ext cx="2606034" cy="548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Creation / adoption of Anti Racist Framework and Strategy for BNSSG perinatal system </a:t>
            </a:r>
          </a:p>
        </p:txBody>
      </p:sp>
      <p:sp>
        <p:nvSpPr>
          <p:cNvPr id="29" name="TextBox 28">
            <a:extLst>
              <a:ext uri="{FF2B5EF4-FFF2-40B4-BE49-F238E27FC236}">
                <a16:creationId xmlns:a16="http://schemas.microsoft.com/office/drawing/2014/main" id="{BCC1F8AA-E471-C7AE-02EE-2B194E7996F7}"/>
              </a:ext>
            </a:extLst>
          </p:cNvPr>
          <p:cNvSpPr txBox="1"/>
          <p:nvPr/>
        </p:nvSpPr>
        <p:spPr>
          <a:xfrm>
            <a:off x="9057644" y="5957968"/>
            <a:ext cx="2618733" cy="553998"/>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Diversification of BNSSG MNVP membership including improving engagement with women and families racialised as Black </a:t>
            </a:r>
          </a:p>
        </p:txBody>
      </p:sp>
      <p:sp>
        <p:nvSpPr>
          <p:cNvPr id="30" name="Rectangle 29">
            <a:extLst>
              <a:ext uri="{FF2B5EF4-FFF2-40B4-BE49-F238E27FC236}">
                <a16:creationId xmlns:a16="http://schemas.microsoft.com/office/drawing/2014/main" id="{B7E0F04A-56E4-8780-E83C-9BD86D835EC3}"/>
              </a:ext>
            </a:extLst>
          </p:cNvPr>
          <p:cNvSpPr/>
          <p:nvPr/>
        </p:nvSpPr>
        <p:spPr>
          <a:xfrm>
            <a:off x="9044941" y="1968193"/>
            <a:ext cx="2618737" cy="548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Development of “About me and my baby” conversation process to improve data on race and ethnicity for mother baby dyads</a:t>
            </a:r>
          </a:p>
        </p:txBody>
      </p:sp>
      <p:sp>
        <p:nvSpPr>
          <p:cNvPr id="31" name="TextBox 30">
            <a:extLst>
              <a:ext uri="{FF2B5EF4-FFF2-40B4-BE49-F238E27FC236}">
                <a16:creationId xmlns:a16="http://schemas.microsoft.com/office/drawing/2014/main" id="{5E843164-9817-EA3C-C78B-8459DD10E772}"/>
              </a:ext>
            </a:extLst>
          </p:cNvPr>
          <p:cNvSpPr txBox="1"/>
          <p:nvPr/>
        </p:nvSpPr>
        <p:spPr>
          <a:xfrm>
            <a:off x="9057644" y="1441240"/>
            <a:ext cx="2606034" cy="40011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rPr>
              <a:t>Training for perinatal staff on “asking about race and ethnicity” </a:t>
            </a:r>
          </a:p>
        </p:txBody>
      </p:sp>
      <p:cxnSp>
        <p:nvCxnSpPr>
          <p:cNvPr id="38" name="Straight Connector 37">
            <a:extLst>
              <a:ext uri="{FF2B5EF4-FFF2-40B4-BE49-F238E27FC236}">
                <a16:creationId xmlns:a16="http://schemas.microsoft.com/office/drawing/2014/main" id="{22483B5B-E815-5DBC-345B-A45DD32A11C9}"/>
              </a:ext>
            </a:extLst>
          </p:cNvPr>
          <p:cNvCxnSpPr/>
          <p:nvPr/>
        </p:nvCxnSpPr>
        <p:spPr>
          <a:xfrm>
            <a:off x="2595879" y="3917739"/>
            <a:ext cx="347979" cy="322421"/>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101DDD0-8686-7A32-9659-4D201E1FE26D}"/>
              </a:ext>
            </a:extLst>
          </p:cNvPr>
          <p:cNvSpPr/>
          <p:nvPr/>
        </p:nvSpPr>
        <p:spPr>
          <a:xfrm>
            <a:off x="5979160" y="1522823"/>
            <a:ext cx="2768600" cy="40951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ea typeface="+mn-ea"/>
                <a:cs typeface="+mn-cs"/>
              </a:rPr>
              <a:t>Enhancement and alignment of NHSE Perinatal Culture work with Anti Racist practice and theory</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a typeface="+mn-ea"/>
              <a:cs typeface="+mn-cs"/>
            </a:endParaRPr>
          </a:p>
        </p:txBody>
      </p:sp>
      <p:pic>
        <p:nvPicPr>
          <p:cNvPr id="1026" name="Picture 2" descr="NHS BNSSG ICB">
            <a:extLst>
              <a:ext uri="{FF2B5EF4-FFF2-40B4-BE49-F238E27FC236}">
                <a16:creationId xmlns:a16="http://schemas.microsoft.com/office/drawing/2014/main" id="{F29ECA76-139F-3765-60D3-A1EA30A52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786583"/>
            <a:ext cx="2132331" cy="78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70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11AC-3680-076D-E88C-7BD45E279A73}"/>
              </a:ext>
            </a:extLst>
          </p:cNvPr>
          <p:cNvSpPr>
            <a:spLocks noGrp="1"/>
          </p:cNvSpPr>
          <p:nvPr>
            <p:ph type="title"/>
          </p:nvPr>
        </p:nvSpPr>
        <p:spPr/>
        <p:txBody>
          <a:bodyPr>
            <a:normAutofit/>
          </a:bodyPr>
          <a:lstStyle/>
          <a:p>
            <a:r>
              <a:rPr lang="en-GB" sz="3000" b="0">
                <a:solidFill>
                  <a:srgbClr val="005EB8"/>
                </a:solidFill>
                <a:latin typeface="Avenir Book"/>
                <a:ea typeface="+mj-ea"/>
              </a:rPr>
              <a:t>Qualitative Data - themes</a:t>
            </a:r>
            <a:endParaRPr lang="en-US">
              <a:ea typeface="+mj-ea"/>
            </a:endParaRPr>
          </a:p>
        </p:txBody>
      </p:sp>
      <p:sp>
        <p:nvSpPr>
          <p:cNvPr id="4" name="Rectangle 3">
            <a:extLst>
              <a:ext uri="{FF2B5EF4-FFF2-40B4-BE49-F238E27FC236}">
                <a16:creationId xmlns:a16="http://schemas.microsoft.com/office/drawing/2014/main" id="{0873AB5E-B947-D7BF-272D-151289A90835}"/>
              </a:ext>
            </a:extLst>
          </p:cNvPr>
          <p:cNvSpPr/>
          <p:nvPr/>
        </p:nvSpPr>
        <p:spPr>
          <a:xfrm>
            <a:off x="527304" y="1315260"/>
            <a:ext cx="1517904" cy="369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F471E6D-6895-69D3-75D0-06B1064D5487}"/>
              </a:ext>
            </a:extLst>
          </p:cNvPr>
          <p:cNvPicPr>
            <a:picLocks noChangeAspect="1"/>
          </p:cNvPicPr>
          <p:nvPr/>
        </p:nvPicPr>
        <p:blipFill>
          <a:blip r:embed="rId2"/>
          <a:stretch>
            <a:fillRect/>
          </a:stretch>
        </p:blipFill>
        <p:spPr>
          <a:xfrm>
            <a:off x="283641" y="6219636"/>
            <a:ext cx="3465400" cy="441720"/>
          </a:xfrm>
          <a:prstGeom prst="rect">
            <a:avLst/>
          </a:prstGeom>
        </p:spPr>
      </p:pic>
      <p:sp>
        <p:nvSpPr>
          <p:cNvPr id="3" name="Content Placeholder 2">
            <a:extLst>
              <a:ext uri="{FF2B5EF4-FFF2-40B4-BE49-F238E27FC236}">
                <a16:creationId xmlns:a16="http://schemas.microsoft.com/office/drawing/2014/main" id="{D5D36D5B-D141-A9C7-5EE4-E601880E0BB1}"/>
              </a:ext>
            </a:extLst>
          </p:cNvPr>
          <p:cNvSpPr>
            <a:spLocks noGrp="1"/>
          </p:cNvSpPr>
          <p:nvPr>
            <p:ph idx="1"/>
          </p:nvPr>
        </p:nvSpPr>
        <p:spPr>
          <a:xfrm>
            <a:off x="510212" y="1160874"/>
            <a:ext cx="11042834" cy="487807"/>
          </a:xfrm>
        </p:spPr>
        <p:txBody>
          <a:bodyPr>
            <a:normAutofit/>
          </a:bodyPr>
          <a:lstStyle/>
          <a:p>
            <a:r>
              <a:rPr lang="en-GB" sz="1600"/>
              <a:t>4 women racialised as black with lived experience of pre-term birth interviewed by race and trauma informed practitioners</a:t>
            </a:r>
          </a:p>
        </p:txBody>
      </p:sp>
      <p:graphicFrame>
        <p:nvGraphicFramePr>
          <p:cNvPr id="6" name="Diagram 5">
            <a:extLst>
              <a:ext uri="{FF2B5EF4-FFF2-40B4-BE49-F238E27FC236}">
                <a16:creationId xmlns:a16="http://schemas.microsoft.com/office/drawing/2014/main" id="{347EC754-EF8E-601C-90E3-BFAF147AC876}"/>
              </a:ext>
            </a:extLst>
          </p:cNvPr>
          <p:cNvGraphicFramePr/>
          <p:nvPr>
            <p:extLst>
              <p:ext uri="{D42A27DB-BD31-4B8C-83A1-F6EECF244321}">
                <p14:modId xmlns:p14="http://schemas.microsoft.com/office/powerpoint/2010/main" val="1531187543"/>
              </p:ext>
            </p:extLst>
          </p:nvPr>
        </p:nvGraphicFramePr>
        <p:xfrm>
          <a:off x="228600" y="1685257"/>
          <a:ext cx="11555984" cy="4303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276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aby&#10;&#10;AI-generated content may be incorrect.">
            <a:extLst>
              <a:ext uri="{FF2B5EF4-FFF2-40B4-BE49-F238E27FC236}">
                <a16:creationId xmlns:a16="http://schemas.microsoft.com/office/drawing/2014/main" id="{691B7861-9453-082F-FB12-93A096CAE2B8}"/>
              </a:ext>
            </a:extLst>
          </p:cNvPr>
          <p:cNvPicPr>
            <a:picLocks noChangeAspect="1"/>
          </p:cNvPicPr>
          <p:nvPr/>
        </p:nvPicPr>
        <p:blipFill>
          <a:blip r:embed="rId3"/>
          <a:srcRect l="23950" r="41449" b="-1"/>
          <a:stretch>
            <a:fillRect/>
          </a:stretch>
        </p:blipFill>
        <p:spPr>
          <a:xfrm>
            <a:off x="8346440" y="10"/>
            <a:ext cx="3554924" cy="6857990"/>
          </a:xfrm>
          <a:prstGeom prst="rect">
            <a:avLst/>
          </a:prstGeom>
          <a:noFill/>
        </p:spPr>
      </p:pic>
      <p:sp>
        <p:nvSpPr>
          <p:cNvPr id="5" name="TextBox 4">
            <a:extLst>
              <a:ext uri="{FF2B5EF4-FFF2-40B4-BE49-F238E27FC236}">
                <a16:creationId xmlns:a16="http://schemas.microsoft.com/office/drawing/2014/main" id="{763F1CF9-B016-048E-9142-29013D7C7CE7}"/>
              </a:ext>
            </a:extLst>
          </p:cNvPr>
          <p:cNvSpPr txBox="1"/>
          <p:nvPr/>
        </p:nvSpPr>
        <p:spPr>
          <a:xfrm>
            <a:off x="596452" y="500062"/>
            <a:ext cx="7099748" cy="900000"/>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3000" b="0" i="0" kern="1200">
                <a:solidFill>
                  <a:schemeClr val="bg1"/>
                </a:solidFill>
                <a:latin typeface="Avenir Book" panose="02000503020000020003" pitchFamily="2" charset="0"/>
                <a:ea typeface="+mj-ea"/>
                <a:cs typeface="+mj-cs"/>
              </a:rPr>
              <a:t>Impact so far </a:t>
            </a:r>
          </a:p>
        </p:txBody>
      </p:sp>
      <p:sp>
        <p:nvSpPr>
          <p:cNvPr id="22" name="TextBox 21">
            <a:extLst>
              <a:ext uri="{FF2B5EF4-FFF2-40B4-BE49-F238E27FC236}">
                <a16:creationId xmlns:a16="http://schemas.microsoft.com/office/drawing/2014/main" id="{0705C493-C742-ED2B-0B03-DFEFCE4E394E}"/>
              </a:ext>
            </a:extLst>
          </p:cNvPr>
          <p:cNvSpPr txBox="1"/>
          <p:nvPr/>
        </p:nvSpPr>
        <p:spPr>
          <a:xfrm>
            <a:off x="521208" y="1628800"/>
            <a:ext cx="7690104" cy="4619600"/>
          </a:xfrm>
          <a:prstGeom prst="rect">
            <a:avLst/>
          </a:prstGeom>
        </p:spPr>
        <p:txBody>
          <a:bodyPr vert="horz" wrap="square" lIns="91440" tIns="45720" rIns="91440" bIns="45720" numCol="1" spcCol="288000" rtlCol="0">
            <a:normAutofit lnSpcReduction="10000"/>
          </a:bodyPr>
          <a:lstStyle/>
          <a:p>
            <a:pPr marL="285750" indent="-285750">
              <a:lnSpc>
                <a:spcPct val="90000"/>
              </a:lnSpc>
              <a:spcBef>
                <a:spcPts val="1000"/>
              </a:spcBef>
              <a:buClr>
                <a:schemeClr val="bg1"/>
              </a:buClr>
              <a:buFont typeface="Arial" panose="020B0604020202020204" pitchFamily="34" charset="0"/>
              <a:buChar char="•"/>
              <a:defRPr/>
            </a:pPr>
            <a:r>
              <a:rPr kumimoji="0" lang="en-US" sz="1400" u="none" strike="noStrike" cap="none" spc="0" normalizeH="0" baseline="0" noProof="0">
                <a:ln>
                  <a:noFill/>
                </a:ln>
                <a:solidFill>
                  <a:schemeClr val="bg1"/>
                </a:solidFill>
                <a:effectLst/>
                <a:uLnTx/>
                <a:uFillTx/>
              </a:rPr>
              <a:t>In 2023, </a:t>
            </a:r>
            <a:r>
              <a:rPr lang="en-US" sz="1400" b="1">
                <a:solidFill>
                  <a:schemeClr val="accent5"/>
                </a:solidFill>
              </a:rPr>
              <a:t>no disparities evident </a:t>
            </a:r>
            <a:r>
              <a:rPr kumimoji="0" lang="en-US" sz="1400" b="1" u="none" strike="noStrike" cap="none" spc="0" normalizeH="0" baseline="0" noProof="0">
                <a:ln>
                  <a:noFill/>
                </a:ln>
                <a:solidFill>
                  <a:schemeClr val="accent5"/>
                </a:solidFill>
                <a:effectLst/>
                <a:uLnTx/>
                <a:uFillTx/>
              </a:rPr>
              <a:t>compared to 2022 </a:t>
            </a:r>
            <a:r>
              <a:rPr kumimoji="0" lang="en-US" sz="1400" u="none" strike="noStrike" cap="none" spc="0" normalizeH="0" baseline="0" noProof="0">
                <a:ln>
                  <a:noFill/>
                </a:ln>
                <a:solidFill>
                  <a:schemeClr val="bg1"/>
                </a:solidFill>
                <a:effectLst/>
                <a:uLnTx/>
                <a:uFillTx/>
              </a:rPr>
              <a:t>on mgs04 &amp; steroids (Vermont Oxford Network preliminary data)</a:t>
            </a:r>
            <a:endParaRPr kumimoji="0" lang="en-US" sz="1400" u="none" strike="noStrike" cap="none" spc="0" normalizeH="0" baseline="0" noProof="0">
              <a:ln>
                <a:noFill/>
              </a:ln>
              <a:solidFill>
                <a:schemeClr val="bg1"/>
              </a:solidFill>
              <a:effectLst/>
              <a:highlight>
                <a:srgbClr val="FFFF00"/>
              </a:highlight>
              <a:uLnTx/>
              <a:uFillTx/>
            </a:endParaRPr>
          </a:p>
          <a:p>
            <a:pPr marL="285750" indent="-285750">
              <a:lnSpc>
                <a:spcPct val="90000"/>
              </a:lnSpc>
              <a:spcBef>
                <a:spcPts val="1000"/>
              </a:spcBef>
              <a:buClr>
                <a:schemeClr val="bg1"/>
              </a:buClr>
              <a:buFont typeface="Arial" panose="020B0604020202020204" pitchFamily="34" charset="0"/>
              <a:buChar char="•"/>
              <a:defRPr/>
            </a:pPr>
            <a:r>
              <a:rPr kumimoji="0" lang="en-US" sz="1400" u="none" strike="noStrike" cap="none" spc="0" normalizeH="0" baseline="0" noProof="0">
                <a:ln>
                  <a:noFill/>
                </a:ln>
                <a:solidFill>
                  <a:schemeClr val="bg1"/>
                </a:solidFill>
                <a:effectLst/>
                <a:uLnTx/>
                <a:uFillTx/>
              </a:rPr>
              <a:t>Early data suggests </a:t>
            </a:r>
            <a:r>
              <a:rPr kumimoji="0" lang="en-US" sz="1400" b="1" u="none" strike="noStrike" cap="none" spc="0" normalizeH="0" baseline="0" noProof="0">
                <a:ln>
                  <a:noFill/>
                </a:ln>
                <a:solidFill>
                  <a:schemeClr val="accent5"/>
                </a:solidFill>
                <a:effectLst/>
                <a:uLnTx/>
                <a:uFillTx/>
              </a:rPr>
              <a:t>a reduction in preterm birth rates for Black women </a:t>
            </a:r>
            <a:r>
              <a:rPr kumimoji="0" lang="en-US" sz="1400" u="none" strike="noStrike" cap="none" spc="0" normalizeH="0" baseline="0" noProof="0">
                <a:ln>
                  <a:noFill/>
                </a:ln>
                <a:solidFill>
                  <a:schemeClr val="bg1"/>
                </a:solidFill>
                <a:effectLst/>
                <a:uLnTx/>
                <a:uFillTx/>
              </a:rPr>
              <a:t>within BNSSG. </a:t>
            </a:r>
          </a:p>
          <a:p>
            <a:pPr marL="285750" indent="-285750">
              <a:lnSpc>
                <a:spcPct val="90000"/>
              </a:lnSpc>
              <a:spcBef>
                <a:spcPts val="1000"/>
              </a:spcBef>
              <a:buClr>
                <a:schemeClr val="bg1"/>
              </a:buClr>
              <a:buFont typeface="Arial" panose="020B0604020202020204" pitchFamily="34" charset="0"/>
              <a:buChar char="•"/>
              <a:defRPr/>
            </a:pPr>
            <a:r>
              <a:rPr kumimoji="0" lang="en-US" sz="1400" u="none" strike="noStrike" cap="none" spc="0" normalizeH="0" baseline="0" noProof="0">
                <a:ln>
                  <a:noFill/>
                </a:ln>
                <a:solidFill>
                  <a:schemeClr val="bg1"/>
                </a:solidFill>
                <a:effectLst/>
                <a:uLnTx/>
                <a:uFillTx/>
              </a:rPr>
              <a:t>SW </a:t>
            </a:r>
            <a:r>
              <a:rPr lang="en-US" sz="1400">
                <a:solidFill>
                  <a:schemeClr val="bg1"/>
                </a:solidFill>
              </a:rPr>
              <a:t>has the </a:t>
            </a:r>
            <a:r>
              <a:rPr lang="en-US" sz="1400" b="1">
                <a:solidFill>
                  <a:schemeClr val="accent5"/>
                </a:solidFill>
              </a:rPr>
              <a:t>lowest neonatal mortality rate in England </a:t>
            </a:r>
            <a:r>
              <a:rPr lang="en-US" sz="1400">
                <a:solidFill>
                  <a:schemeClr val="bg1"/>
                </a:solidFill>
              </a:rPr>
              <a:t>for the last 2 years (NNAP 2024)</a:t>
            </a:r>
          </a:p>
          <a:p>
            <a:pPr marL="285750" indent="-285750">
              <a:lnSpc>
                <a:spcPct val="90000"/>
              </a:lnSpc>
              <a:spcBef>
                <a:spcPts val="1000"/>
              </a:spcBef>
              <a:buClr>
                <a:schemeClr val="bg1"/>
              </a:buClr>
              <a:buFont typeface="Arial" panose="020B0604020202020204" pitchFamily="34" charset="0"/>
              <a:buChar char="•"/>
              <a:defRPr/>
            </a:pPr>
            <a:r>
              <a:rPr lang="en-US" sz="1400" b="1">
                <a:solidFill>
                  <a:schemeClr val="accent5"/>
                </a:solidFill>
              </a:rPr>
              <a:t>Review of every pre-term birth</a:t>
            </a:r>
            <a:r>
              <a:rPr lang="en-US" sz="1400">
                <a:solidFill>
                  <a:schemeClr val="bg1"/>
                </a:solidFill>
              </a:rPr>
              <a:t> within BNSSG since April 24 identifying where improvement is needed if preterm </a:t>
            </a:r>
            <a:r>
              <a:rPr lang="en-US" sz="1400" err="1">
                <a:solidFill>
                  <a:schemeClr val="bg1"/>
                </a:solidFill>
              </a:rPr>
              <a:t>optimisation</a:t>
            </a:r>
            <a:r>
              <a:rPr lang="en-US" sz="1400">
                <a:solidFill>
                  <a:schemeClr val="bg1"/>
                </a:solidFill>
              </a:rPr>
              <a:t> not achieved – this is embedded in practice </a:t>
            </a:r>
          </a:p>
          <a:p>
            <a:pPr marL="285750" indent="-285750">
              <a:lnSpc>
                <a:spcPct val="90000"/>
              </a:lnSpc>
              <a:spcBef>
                <a:spcPts val="1000"/>
              </a:spcBef>
              <a:buClr>
                <a:schemeClr val="bg1"/>
              </a:buClr>
              <a:buFont typeface="Arial" panose="020B0604020202020204" pitchFamily="34" charset="0"/>
              <a:buChar char="•"/>
              <a:defRPr/>
            </a:pPr>
            <a:r>
              <a:rPr lang="en-US" sz="1400" b="1">
                <a:solidFill>
                  <a:schemeClr val="accent5"/>
                </a:solidFill>
              </a:rPr>
              <a:t>Robustness of data segmented by ethnicity </a:t>
            </a:r>
            <a:r>
              <a:rPr lang="en-US" sz="1400">
                <a:solidFill>
                  <a:schemeClr val="bg1"/>
                </a:solidFill>
              </a:rPr>
              <a:t>- </a:t>
            </a:r>
            <a:r>
              <a:rPr lang="en-US" sz="1400" err="1">
                <a:solidFill>
                  <a:schemeClr val="bg1"/>
                </a:solidFill>
              </a:rPr>
              <a:t>Badgernet</a:t>
            </a:r>
            <a:r>
              <a:rPr lang="en-US" sz="1400">
                <a:solidFill>
                  <a:schemeClr val="bg1"/>
                </a:solidFill>
              </a:rPr>
              <a:t> (both maternity and neonatal) not matching with primary care data sources &amp; using 2001 census breakdowns which are outdated.  From a neonatal viewpoint - not part of National Neonatal Audit </a:t>
            </a:r>
            <a:r>
              <a:rPr lang="en-US" sz="1400" err="1">
                <a:solidFill>
                  <a:schemeClr val="bg1"/>
                </a:solidFill>
              </a:rPr>
              <a:t>Programme</a:t>
            </a:r>
            <a:endParaRPr lang="en-US" sz="1400">
              <a:solidFill>
                <a:schemeClr val="bg1"/>
              </a:solidFill>
            </a:endParaRPr>
          </a:p>
          <a:p>
            <a:pPr marL="285750" indent="-285750">
              <a:lnSpc>
                <a:spcPct val="90000"/>
              </a:lnSpc>
              <a:spcBef>
                <a:spcPts val="1000"/>
              </a:spcBef>
              <a:buClr>
                <a:schemeClr val="bg1"/>
              </a:buClr>
              <a:buFont typeface="Arial" panose="020B0604020202020204" pitchFamily="34" charset="0"/>
              <a:buChar char="•"/>
              <a:defRPr/>
            </a:pPr>
            <a:r>
              <a:rPr lang="en-US" sz="1400" b="1">
                <a:solidFill>
                  <a:schemeClr val="accent5"/>
                </a:solidFill>
              </a:rPr>
              <a:t>Trauma informed qualitative interviews </a:t>
            </a:r>
            <a:r>
              <a:rPr lang="en-US" sz="1400">
                <a:solidFill>
                  <a:schemeClr val="bg1"/>
                </a:solidFill>
              </a:rPr>
              <a:t>with women and families by race informed research experts commenced – early findings highlight key themes experienced by Black women, this </a:t>
            </a:r>
            <a:r>
              <a:rPr lang="en-US" sz="1400" err="1">
                <a:solidFill>
                  <a:schemeClr val="bg1"/>
                </a:solidFill>
              </a:rPr>
              <a:t>willl</a:t>
            </a:r>
            <a:r>
              <a:rPr lang="en-US" sz="1400">
                <a:solidFill>
                  <a:schemeClr val="bg1"/>
                </a:solidFill>
              </a:rPr>
              <a:t> be used to guide where further anti racism education is needed within system for example the triage process</a:t>
            </a:r>
          </a:p>
          <a:p>
            <a:pPr marL="285750" indent="-285750">
              <a:lnSpc>
                <a:spcPct val="90000"/>
              </a:lnSpc>
              <a:spcBef>
                <a:spcPts val="1000"/>
              </a:spcBef>
              <a:buClr>
                <a:schemeClr val="bg1"/>
              </a:buClr>
              <a:buFont typeface="Arial" panose="020B0604020202020204" pitchFamily="34" charset="0"/>
              <a:buChar char="•"/>
              <a:defRPr/>
            </a:pPr>
            <a:r>
              <a:rPr lang="en-US" sz="1400" b="1">
                <a:solidFill>
                  <a:schemeClr val="accent5"/>
                </a:solidFill>
              </a:rPr>
              <a:t>QI project on improving women and families’ knowledge on the signs and symptoms of pre-term birth</a:t>
            </a:r>
            <a:r>
              <a:rPr lang="en-US" sz="1400">
                <a:solidFill>
                  <a:schemeClr val="bg1"/>
                </a:solidFill>
              </a:rPr>
              <a:t>. Currently being evaluated by Maternity and Neonatal Voices Partnership and link in via senior community matrons to ensure engagement and adoption. </a:t>
            </a:r>
          </a:p>
          <a:p>
            <a:pPr marL="285750" indent="-285750">
              <a:lnSpc>
                <a:spcPct val="90000"/>
              </a:lnSpc>
              <a:spcBef>
                <a:spcPts val="1000"/>
              </a:spcBef>
              <a:buClr>
                <a:schemeClr val="bg1"/>
              </a:buClr>
              <a:buFont typeface="Arial" panose="020B0604020202020204" pitchFamily="34" charset="0"/>
              <a:buChar char="•"/>
              <a:defRPr/>
            </a:pPr>
            <a:r>
              <a:rPr lang="en-US" sz="1400">
                <a:solidFill>
                  <a:schemeClr val="bg1"/>
                </a:solidFill>
              </a:rPr>
              <a:t>Personal growth and development as </a:t>
            </a:r>
            <a:r>
              <a:rPr lang="en-US" sz="1400" b="1">
                <a:solidFill>
                  <a:schemeClr val="accent5"/>
                </a:solidFill>
              </a:rPr>
              <a:t>Anti Racist Champions </a:t>
            </a:r>
            <a:r>
              <a:rPr lang="en-US" sz="1400">
                <a:solidFill>
                  <a:schemeClr val="bg1"/>
                </a:solidFill>
              </a:rPr>
              <a:t>within each of our own immediate systems and as a wider Local Maternity and Neonatal System team. </a:t>
            </a:r>
          </a:p>
        </p:txBody>
      </p:sp>
      <p:sp>
        <p:nvSpPr>
          <p:cNvPr id="29" name="Slide Number Placeholder 4">
            <a:extLst>
              <a:ext uri="{FF2B5EF4-FFF2-40B4-BE49-F238E27FC236}">
                <a16:creationId xmlns:a16="http://schemas.microsoft.com/office/drawing/2014/main" id="{7BA3A4F9-B142-3BAD-D25C-4A2F154563D4}"/>
              </a:ext>
            </a:extLst>
          </p:cNvPr>
          <p:cNvSpPr>
            <a:spLocks noGrp="1"/>
          </p:cNvSpPr>
          <p:nvPr>
            <p:ph type="sldNum" sz="quarter" idx="12"/>
          </p:nvPr>
        </p:nvSpPr>
        <p:spPr>
          <a:xfrm>
            <a:off x="1" y="3278122"/>
            <a:ext cx="453390" cy="301756"/>
          </a:xfrm>
        </p:spPr>
        <p:txBody>
          <a:bodyPr/>
          <a:lstStyle/>
          <a:p>
            <a:pPr>
              <a:spcAft>
                <a:spcPts val="600"/>
              </a:spcAft>
            </a:pPr>
            <a:fld id="{B6F15528-21DE-4FAA-801E-634DDDAF4B2B}" type="slidenum">
              <a:rPr lang="en-GB" smtClean="0"/>
              <a:pPr>
                <a:spcAft>
                  <a:spcPts val="600"/>
                </a:spcAft>
              </a:pPr>
              <a:t>22</a:t>
            </a:fld>
            <a:endParaRPr lang="en-GB"/>
          </a:p>
        </p:txBody>
      </p:sp>
    </p:spTree>
    <p:extLst>
      <p:ext uri="{BB962C8B-B14F-4D97-AF65-F5344CB8AC3E}">
        <p14:creationId xmlns:p14="http://schemas.microsoft.com/office/powerpoint/2010/main" val="196865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EA0B-1028-A033-43AD-863CC6A3E459}"/>
              </a:ext>
            </a:extLst>
          </p:cNvPr>
          <p:cNvSpPr>
            <a:spLocks noGrp="1"/>
          </p:cNvSpPr>
          <p:nvPr>
            <p:ph type="title"/>
          </p:nvPr>
        </p:nvSpPr>
        <p:spPr/>
        <p:txBody>
          <a:bodyPr/>
          <a:lstStyle/>
          <a:p>
            <a:r>
              <a:rPr lang="en-US">
                <a:latin typeface="Avenir Book"/>
              </a:rPr>
              <a:t>Learnings from the Learning and Action Network </a:t>
            </a:r>
            <a:endParaRPr lang="en-GB"/>
          </a:p>
        </p:txBody>
      </p:sp>
      <p:sp>
        <p:nvSpPr>
          <p:cNvPr id="4" name="Slide Number Placeholder 3">
            <a:extLst>
              <a:ext uri="{FF2B5EF4-FFF2-40B4-BE49-F238E27FC236}">
                <a16:creationId xmlns:a16="http://schemas.microsoft.com/office/drawing/2014/main" id="{E878CF48-2F48-4C26-8A01-46CA66A61D2A}"/>
              </a:ext>
            </a:extLst>
          </p:cNvPr>
          <p:cNvSpPr>
            <a:spLocks noGrp="1"/>
          </p:cNvSpPr>
          <p:nvPr>
            <p:ph type="sldNum" sz="quarter" idx="12"/>
          </p:nvPr>
        </p:nvSpPr>
        <p:spPr/>
        <p:txBody>
          <a:bodyPr/>
          <a:lstStyle/>
          <a:p>
            <a:pPr algn="l"/>
            <a:fld id="{B6F15528-21DE-4FAA-801E-634DDDAF4B2B}" type="slidenum">
              <a:rPr lang="en-GB" smtClean="0"/>
              <a:pPr algn="l"/>
              <a:t>23</a:t>
            </a:fld>
            <a:endParaRPr lang="en-GB"/>
          </a:p>
        </p:txBody>
      </p:sp>
      <p:graphicFrame>
        <p:nvGraphicFramePr>
          <p:cNvPr id="5" name="Diagram 4">
            <a:extLst>
              <a:ext uri="{FF2B5EF4-FFF2-40B4-BE49-F238E27FC236}">
                <a16:creationId xmlns:a16="http://schemas.microsoft.com/office/drawing/2014/main" id="{D73B9ECB-BDCF-8EA7-D751-DF24A8CCA054}"/>
              </a:ext>
            </a:extLst>
          </p:cNvPr>
          <p:cNvGraphicFramePr/>
          <p:nvPr>
            <p:extLst>
              <p:ext uri="{D42A27DB-BD31-4B8C-83A1-F6EECF244321}">
                <p14:modId xmlns:p14="http://schemas.microsoft.com/office/powerpoint/2010/main" val="1109078679"/>
              </p:ext>
            </p:extLst>
          </p:nvPr>
        </p:nvGraphicFramePr>
        <p:xfrm>
          <a:off x="797560" y="1401041"/>
          <a:ext cx="9906544" cy="4619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41E66D1D-EE05-FDC5-1054-9F2FD9670A64}"/>
              </a:ext>
            </a:extLst>
          </p:cNvPr>
          <p:cNvSpPr/>
          <p:nvPr/>
        </p:nvSpPr>
        <p:spPr>
          <a:xfrm>
            <a:off x="10881360" y="5879592"/>
            <a:ext cx="932688" cy="859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24F8D12-5541-1CEA-7821-EE4F30250907}"/>
              </a:ext>
            </a:extLst>
          </p:cNvPr>
          <p:cNvPicPr>
            <a:picLocks noChangeAspect="1"/>
          </p:cNvPicPr>
          <p:nvPr/>
        </p:nvPicPr>
        <p:blipFill>
          <a:blip r:embed="rId7"/>
          <a:stretch>
            <a:fillRect/>
          </a:stretch>
        </p:blipFill>
        <p:spPr>
          <a:xfrm>
            <a:off x="283641" y="6219636"/>
            <a:ext cx="3465400" cy="441720"/>
          </a:xfrm>
          <a:prstGeom prst="rect">
            <a:avLst/>
          </a:prstGeom>
        </p:spPr>
      </p:pic>
    </p:spTree>
    <p:extLst>
      <p:ext uri="{BB962C8B-B14F-4D97-AF65-F5344CB8AC3E}">
        <p14:creationId xmlns:p14="http://schemas.microsoft.com/office/powerpoint/2010/main" val="360554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in a circle&#10;&#10;AI-generated content may be incorrect.">
            <a:extLst>
              <a:ext uri="{FF2B5EF4-FFF2-40B4-BE49-F238E27FC236}">
                <a16:creationId xmlns:a16="http://schemas.microsoft.com/office/drawing/2014/main" id="{7090C77A-0ADC-02E7-C790-10365271AD8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p:blipFill>
        <p:spPr>
          <a:xfrm>
            <a:off x="4943872" y="1689627"/>
            <a:ext cx="6957492" cy="3478746"/>
          </a:xfrm>
          <a:noFill/>
        </p:spPr>
      </p:pic>
      <p:sp>
        <p:nvSpPr>
          <p:cNvPr id="4" name="Text Placeholder 3">
            <a:extLst>
              <a:ext uri="{FF2B5EF4-FFF2-40B4-BE49-F238E27FC236}">
                <a16:creationId xmlns:a16="http://schemas.microsoft.com/office/drawing/2014/main" id="{52988BC9-B0B9-C8F9-0E23-2D3B60E2D225}"/>
              </a:ext>
            </a:extLst>
          </p:cNvPr>
          <p:cNvSpPr>
            <a:spLocks noGrp="1"/>
          </p:cNvSpPr>
          <p:nvPr>
            <p:ph type="title"/>
          </p:nvPr>
        </p:nvSpPr>
        <p:spPr>
          <a:xfrm>
            <a:off x="720724" y="500062"/>
            <a:ext cx="3719091" cy="900000"/>
          </a:xfrm>
        </p:spPr>
        <p:txBody>
          <a:bodyPr anchor="ctr">
            <a:normAutofit/>
          </a:bodyPr>
          <a:lstStyle/>
          <a:p>
            <a:r>
              <a:rPr lang="en-GB" sz="5000"/>
              <a:t>Fireside chat</a:t>
            </a:r>
          </a:p>
        </p:txBody>
      </p:sp>
      <p:sp>
        <p:nvSpPr>
          <p:cNvPr id="5" name="Slide Number Placeholder 4">
            <a:extLst>
              <a:ext uri="{FF2B5EF4-FFF2-40B4-BE49-F238E27FC236}">
                <a16:creationId xmlns:a16="http://schemas.microsoft.com/office/drawing/2014/main" id="{4D1FAC52-D414-A23D-973F-B3EE620727CA}"/>
              </a:ext>
            </a:extLst>
          </p:cNvPr>
          <p:cNvSpPr>
            <a:spLocks noGrp="1"/>
          </p:cNvSpPr>
          <p:nvPr>
            <p:ph type="sldNum" sz="quarter" idx="12"/>
          </p:nvPr>
        </p:nvSpPr>
        <p:spPr>
          <a:xfrm>
            <a:off x="1" y="3278122"/>
            <a:ext cx="453390" cy="301756"/>
          </a:xfrm>
        </p:spPr>
        <p:txBody>
          <a:bodyPr anchor="ctr">
            <a:normAutofit/>
          </a:bodyPr>
          <a:lstStyle/>
          <a:p>
            <a:pPr>
              <a:spcAft>
                <a:spcPts val="600"/>
              </a:spcAft>
            </a:pPr>
            <a:fld id="{B6F15528-21DE-4FAA-801E-634DDDAF4B2B}" type="slidenum">
              <a:rPr lang="en-GB" smtClean="0"/>
              <a:pPr>
                <a:spcAft>
                  <a:spcPts val="600"/>
                </a:spcAft>
              </a:pPr>
              <a:t>24</a:t>
            </a:fld>
            <a:endParaRPr lang="en-GB"/>
          </a:p>
        </p:txBody>
      </p:sp>
    </p:spTree>
    <p:extLst>
      <p:ext uri="{BB962C8B-B14F-4D97-AF65-F5344CB8AC3E}">
        <p14:creationId xmlns:p14="http://schemas.microsoft.com/office/powerpoint/2010/main" val="901831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3F78-B395-2E4E-5706-BB5BD05C9F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1FE94C-8C28-B649-7772-F90005FFD9D1}"/>
              </a:ext>
            </a:extLst>
          </p:cNvPr>
          <p:cNvSpPr txBox="1"/>
          <p:nvPr/>
        </p:nvSpPr>
        <p:spPr>
          <a:xfrm>
            <a:off x="720725" y="796671"/>
            <a:ext cx="9983788" cy="4248150"/>
          </a:xfrm>
          <a:prstGeom prst="rect">
            <a:avLst/>
          </a:prstGeom>
        </p:spPr>
        <p:txBody>
          <a:bodyPr vert="horz" lIns="91440" tIns="45720" rIns="91440" bIns="45720" rtlCol="0">
            <a:normAutofit/>
          </a:bodyPr>
          <a:lstStyle/>
          <a:p>
            <a:pPr>
              <a:lnSpc>
                <a:spcPct val="90000"/>
              </a:lnSpc>
              <a:spcBef>
                <a:spcPts val="1000"/>
              </a:spcBef>
              <a:buClr>
                <a:schemeClr val="accent2"/>
              </a:buClr>
              <a:buSzPct val="120000"/>
            </a:pPr>
            <a:r>
              <a:rPr lang="en-US" sz="5600" b="0" i="0" kern="1200">
                <a:solidFill>
                  <a:schemeClr val="bg1"/>
                </a:solidFill>
                <a:latin typeface="Avenir Book" panose="02000503020000020003" pitchFamily="2" charset="0"/>
                <a:ea typeface="+mn-ea"/>
                <a:cs typeface="+mn-cs"/>
              </a:rPr>
              <a:t>Creating a theoretical framework for assessing quality improvement through an anti-racist lens </a:t>
            </a:r>
          </a:p>
          <a:p>
            <a:pPr>
              <a:lnSpc>
                <a:spcPct val="90000"/>
              </a:lnSpc>
              <a:spcBef>
                <a:spcPts val="1000"/>
              </a:spcBef>
              <a:buClr>
                <a:schemeClr val="accent2"/>
              </a:buClr>
              <a:buSzPct val="120000"/>
            </a:pPr>
            <a:r>
              <a:rPr lang="en-US" sz="5600" b="0" i="0" kern="1200">
                <a:solidFill>
                  <a:schemeClr val="bg1"/>
                </a:solidFill>
                <a:latin typeface="Avenir Book" panose="02000503020000020003" pitchFamily="2" charset="0"/>
                <a:ea typeface="+mn-ea"/>
                <a:cs typeface="+mn-cs"/>
              </a:rPr>
              <a:t>(and applying this in the LAN evaluation)</a:t>
            </a:r>
          </a:p>
        </p:txBody>
      </p:sp>
      <p:sp>
        <p:nvSpPr>
          <p:cNvPr id="4" name="Slide Number Placeholder 3">
            <a:extLst>
              <a:ext uri="{FF2B5EF4-FFF2-40B4-BE49-F238E27FC236}">
                <a16:creationId xmlns:a16="http://schemas.microsoft.com/office/drawing/2014/main" id="{A77B4B55-6CDC-22A8-6982-2B797564A6BD}"/>
              </a:ext>
            </a:extLst>
          </p:cNvPr>
          <p:cNvSpPr>
            <a:spLocks noGrp="1"/>
          </p:cNvSpPr>
          <p:nvPr>
            <p:ph type="sldNum" sz="quarter" idx="12"/>
          </p:nvPr>
        </p:nvSpPr>
        <p:spPr>
          <a:xfrm>
            <a:off x="1" y="3278122"/>
            <a:ext cx="453390" cy="301756"/>
          </a:xfrm>
        </p:spPr>
        <p:txBody>
          <a:bodyPr vert="horz" lIns="0" tIns="0" rIns="0" bIns="0" rtlCol="0" anchor="ctr">
            <a:normAutofit/>
          </a:bodyPr>
          <a:lstStyle/>
          <a:p>
            <a:pPr>
              <a:spcAft>
                <a:spcPts val="600"/>
              </a:spcAft>
            </a:pPr>
            <a:fld id="{B6F15528-21DE-4FAA-801E-634DDDAF4B2B}" type="slidenum">
              <a:rPr lang="en-GB" smtClean="0"/>
              <a:pPr>
                <a:spcAft>
                  <a:spcPts val="600"/>
                </a:spcAft>
              </a:pPr>
              <a:t>25</a:t>
            </a:fld>
            <a:endParaRPr lang="en-GB"/>
          </a:p>
        </p:txBody>
      </p:sp>
      <p:pic>
        <p:nvPicPr>
          <p:cNvPr id="7" name="Picture 6">
            <a:extLst>
              <a:ext uri="{FF2B5EF4-FFF2-40B4-BE49-F238E27FC236}">
                <a16:creationId xmlns:a16="http://schemas.microsoft.com/office/drawing/2014/main" id="{D6BAD6F7-D8F4-0ADB-1BCC-6F69E755C5D4}"/>
              </a:ext>
            </a:extLst>
          </p:cNvPr>
          <p:cNvPicPr>
            <a:picLocks noChangeAspect="1"/>
          </p:cNvPicPr>
          <p:nvPr/>
        </p:nvPicPr>
        <p:blipFill>
          <a:blip r:embed="rId2"/>
          <a:stretch>
            <a:fillRect/>
          </a:stretch>
        </p:blipFill>
        <p:spPr>
          <a:xfrm>
            <a:off x="339515" y="5979698"/>
            <a:ext cx="4760779" cy="606837"/>
          </a:xfrm>
          <a:prstGeom prst="rect">
            <a:avLst/>
          </a:prstGeom>
        </p:spPr>
      </p:pic>
      <p:pic>
        <p:nvPicPr>
          <p:cNvPr id="8" name="Picture 7">
            <a:extLst>
              <a:ext uri="{FF2B5EF4-FFF2-40B4-BE49-F238E27FC236}">
                <a16:creationId xmlns:a16="http://schemas.microsoft.com/office/drawing/2014/main" id="{8F722FD6-0D73-BB1C-DBEA-99B95935B0A5}"/>
              </a:ext>
            </a:extLst>
          </p:cNvPr>
          <p:cNvPicPr>
            <a:picLocks noChangeAspect="1"/>
          </p:cNvPicPr>
          <p:nvPr/>
        </p:nvPicPr>
        <p:blipFill>
          <a:blip r:embed="rId3"/>
          <a:stretch>
            <a:fillRect/>
          </a:stretch>
        </p:blipFill>
        <p:spPr>
          <a:xfrm>
            <a:off x="8380003" y="6004051"/>
            <a:ext cx="1490833" cy="582484"/>
          </a:xfrm>
          <a:prstGeom prst="rect">
            <a:avLst/>
          </a:prstGeom>
        </p:spPr>
      </p:pic>
      <p:pic>
        <p:nvPicPr>
          <p:cNvPr id="9" name="Picture 8" descr="A logo for a race equality foundation&#10;&#10;AI-generated content may be incorrect.">
            <a:extLst>
              <a:ext uri="{FF2B5EF4-FFF2-40B4-BE49-F238E27FC236}">
                <a16:creationId xmlns:a16="http://schemas.microsoft.com/office/drawing/2014/main" id="{77C185CB-936F-7655-9226-657D4D7D1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175" y="6004051"/>
            <a:ext cx="1191938" cy="582484"/>
          </a:xfrm>
          <a:prstGeom prst="rect">
            <a:avLst/>
          </a:prstGeom>
        </p:spPr>
      </p:pic>
      <p:pic>
        <p:nvPicPr>
          <p:cNvPr id="6" name="Picture 5" descr="A logo with blue text&#10;&#10;AI-generated content may be incorrect.">
            <a:extLst>
              <a:ext uri="{FF2B5EF4-FFF2-40B4-BE49-F238E27FC236}">
                <a16:creationId xmlns:a16="http://schemas.microsoft.com/office/drawing/2014/main" id="{DFE19B8D-E0EB-4EB3-DA41-E85E01B9D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8593" y="5999398"/>
            <a:ext cx="1903892" cy="577831"/>
          </a:xfrm>
          <a:prstGeom prst="rect">
            <a:avLst/>
          </a:prstGeom>
        </p:spPr>
      </p:pic>
    </p:spTree>
    <p:extLst>
      <p:ext uri="{BB962C8B-B14F-4D97-AF65-F5344CB8AC3E}">
        <p14:creationId xmlns:p14="http://schemas.microsoft.com/office/powerpoint/2010/main" val="1046056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C747-3045-4740-8946-1CD4DBA6870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00911B-E363-7C2A-A3E8-95F3C091D960}"/>
              </a:ext>
            </a:extLst>
          </p:cNvPr>
          <p:cNvSpPr>
            <a:spLocks noGrp="1"/>
          </p:cNvSpPr>
          <p:nvPr>
            <p:ph type="sldNum" sz="quarter" idx="12"/>
          </p:nvPr>
        </p:nvSpPr>
        <p:spPr/>
        <p:txBody>
          <a:bodyPr/>
          <a:lstStyle/>
          <a:p>
            <a:fld id="{B6F15528-21DE-4FAA-801E-634DDDAF4B2B}" type="slidenum">
              <a:rPr lang="en-GB" smtClean="0"/>
              <a:pPr/>
              <a:t>26</a:t>
            </a:fld>
            <a:endParaRPr lang="en-GB"/>
          </a:p>
        </p:txBody>
      </p:sp>
      <p:graphicFrame>
        <p:nvGraphicFramePr>
          <p:cNvPr id="5" name="Text Placeholder 2">
            <a:extLst>
              <a:ext uri="{FF2B5EF4-FFF2-40B4-BE49-F238E27FC236}">
                <a16:creationId xmlns:a16="http://schemas.microsoft.com/office/drawing/2014/main" id="{91573837-23AD-ED1B-BD2C-EC4B733A009B}"/>
              </a:ext>
            </a:extLst>
          </p:cNvPr>
          <p:cNvGraphicFramePr/>
          <p:nvPr>
            <p:extLst>
              <p:ext uri="{D42A27DB-BD31-4B8C-83A1-F6EECF244321}">
                <p14:modId xmlns:p14="http://schemas.microsoft.com/office/powerpoint/2010/main" val="781407851"/>
              </p:ext>
            </p:extLst>
          </p:nvPr>
        </p:nvGraphicFramePr>
        <p:xfrm>
          <a:off x="687893" y="1281128"/>
          <a:ext cx="10108062" cy="4295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58131CBC-4683-495B-5FBF-5ED369BE50B6}"/>
              </a:ext>
            </a:extLst>
          </p:cNvPr>
          <p:cNvSpPr txBox="1">
            <a:spLocks/>
          </p:cNvSpPr>
          <p:nvPr/>
        </p:nvSpPr>
        <p:spPr>
          <a:xfrm>
            <a:off x="596452" y="500062"/>
            <a:ext cx="10107652" cy="900000"/>
          </a:xfrm>
          <a:prstGeom prst="rect">
            <a:avLst/>
          </a:prstGeom>
        </p:spPr>
        <p:txBody>
          <a:bodyPr anchor="ctr">
            <a:normAutofit/>
          </a:bodyPr>
          <a:lstStyle>
            <a:lvl1pPr algn="l" defTabSz="914400" rtl="0" eaLnBrk="1" latinLnBrk="0" hangingPunct="1">
              <a:lnSpc>
                <a:spcPct val="90000"/>
              </a:lnSpc>
              <a:spcBef>
                <a:spcPct val="0"/>
              </a:spcBef>
              <a:buNone/>
              <a:defRPr sz="3000" b="1" i="0" kern="1200">
                <a:solidFill>
                  <a:schemeClr val="tx1"/>
                </a:solidFill>
                <a:latin typeface="Avenir Book" panose="02000503020000020003" pitchFamily="2" charset="0"/>
                <a:ea typeface="+mj-ea"/>
                <a:cs typeface="+mj-cs"/>
              </a:defRPr>
            </a:lvl1pPr>
          </a:lstStyle>
          <a:p>
            <a:r>
              <a:rPr lang="en-GB"/>
              <a:t>Evaluation aims</a:t>
            </a:r>
          </a:p>
        </p:txBody>
      </p:sp>
    </p:spTree>
    <p:extLst>
      <p:ext uri="{BB962C8B-B14F-4D97-AF65-F5344CB8AC3E}">
        <p14:creationId xmlns:p14="http://schemas.microsoft.com/office/powerpoint/2010/main" val="2453396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C1B8-0C2D-6B12-07C7-9A114F5FB6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38FD39-128B-ED43-D9E6-873433387973}"/>
              </a:ext>
            </a:extLst>
          </p:cNvPr>
          <p:cNvSpPr>
            <a:spLocks noGrp="1"/>
          </p:cNvSpPr>
          <p:nvPr>
            <p:ph type="sldNum" sz="quarter" idx="12"/>
          </p:nvPr>
        </p:nvSpPr>
        <p:spPr/>
        <p:txBody>
          <a:bodyPr/>
          <a:lstStyle/>
          <a:p>
            <a:fld id="{B6F15528-21DE-4FAA-801E-634DDDAF4B2B}" type="slidenum">
              <a:rPr lang="en-GB" smtClean="0">
                <a:latin typeface="Avenir Book" panose="02000503020000020003"/>
              </a:rPr>
              <a:pPr/>
              <a:t>27</a:t>
            </a:fld>
            <a:endParaRPr lang="en-GB">
              <a:latin typeface="Avenir Book" panose="02000503020000020003"/>
            </a:endParaRPr>
          </a:p>
        </p:txBody>
      </p:sp>
      <p:sp>
        <p:nvSpPr>
          <p:cNvPr id="2" name="Title 1">
            <a:extLst>
              <a:ext uri="{FF2B5EF4-FFF2-40B4-BE49-F238E27FC236}">
                <a16:creationId xmlns:a16="http://schemas.microsoft.com/office/drawing/2014/main" id="{D342301F-A817-1152-BC11-B15968E90CBB}"/>
              </a:ext>
            </a:extLst>
          </p:cNvPr>
          <p:cNvSpPr txBox="1">
            <a:spLocks/>
          </p:cNvSpPr>
          <p:nvPr/>
        </p:nvSpPr>
        <p:spPr>
          <a:xfrm>
            <a:off x="596452" y="500062"/>
            <a:ext cx="10107652" cy="900000"/>
          </a:xfrm>
          <a:prstGeom prst="rect">
            <a:avLst/>
          </a:prstGeom>
        </p:spPr>
        <p:txBody>
          <a:bodyPr anchor="ctr">
            <a:normAutofit/>
          </a:bodyPr>
          <a:lstStyle>
            <a:lvl1pPr algn="l" defTabSz="914400" rtl="0" eaLnBrk="1" latinLnBrk="0" hangingPunct="1">
              <a:lnSpc>
                <a:spcPct val="90000"/>
              </a:lnSpc>
              <a:spcBef>
                <a:spcPct val="0"/>
              </a:spcBef>
              <a:buNone/>
              <a:defRPr sz="3000" b="1" i="0" kern="1200">
                <a:solidFill>
                  <a:schemeClr val="tx1"/>
                </a:solidFill>
                <a:latin typeface="Avenir Book" panose="02000503020000020003" pitchFamily="2" charset="0"/>
                <a:ea typeface="+mj-ea"/>
                <a:cs typeface="+mj-cs"/>
              </a:defRPr>
            </a:lvl1pPr>
          </a:lstStyle>
          <a:p>
            <a:r>
              <a:rPr lang="en-GB"/>
              <a:t>Evaluation methodology</a:t>
            </a:r>
          </a:p>
        </p:txBody>
      </p:sp>
      <p:graphicFrame>
        <p:nvGraphicFramePr>
          <p:cNvPr id="5" name="Text Placeholder 2">
            <a:extLst>
              <a:ext uri="{FF2B5EF4-FFF2-40B4-BE49-F238E27FC236}">
                <a16:creationId xmlns:a16="http://schemas.microsoft.com/office/drawing/2014/main" id="{11B9B514-4228-D85D-0CEF-15AA4424FCFA}"/>
              </a:ext>
            </a:extLst>
          </p:cNvPr>
          <p:cNvGraphicFramePr/>
          <p:nvPr>
            <p:extLst>
              <p:ext uri="{D42A27DB-BD31-4B8C-83A1-F6EECF244321}">
                <p14:modId xmlns:p14="http://schemas.microsoft.com/office/powerpoint/2010/main" val="2098844580"/>
              </p:ext>
            </p:extLst>
          </p:nvPr>
        </p:nvGraphicFramePr>
        <p:xfrm>
          <a:off x="1385347" y="1485372"/>
          <a:ext cx="10108062" cy="4295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4CF0480B-AD3B-486A-A717-87F7659150B3}"/>
              </a:ext>
            </a:extLst>
          </p:cNvPr>
          <p:cNvSpPr/>
          <p:nvPr/>
        </p:nvSpPr>
        <p:spPr>
          <a:xfrm>
            <a:off x="309582" y="3644151"/>
            <a:ext cx="6369124" cy="28776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Text Placeholder 4">
            <a:extLst>
              <a:ext uri="{FF2B5EF4-FFF2-40B4-BE49-F238E27FC236}">
                <a16:creationId xmlns:a16="http://schemas.microsoft.com/office/drawing/2014/main" id="{C58166AD-E045-C228-B079-828CB4769FB3}"/>
              </a:ext>
            </a:extLst>
          </p:cNvPr>
          <p:cNvSpPr txBox="1">
            <a:spLocks/>
          </p:cNvSpPr>
          <p:nvPr/>
        </p:nvSpPr>
        <p:spPr>
          <a:xfrm>
            <a:off x="1613646" y="4314826"/>
            <a:ext cx="4572001" cy="1466290"/>
          </a:xfrm>
          <a:prstGeom prst="rect">
            <a:avLst/>
          </a:prstGeom>
        </p:spPr>
        <p:txBody>
          <a:bodyPr vert="horz" wrap="square" lIns="91440" tIns="45720" rIns="91440" bIns="45720" numCol="1" spcCol="288000" rtlCol="0" anchor="t">
            <a:noAutofit/>
          </a:bodyPr>
          <a:lstStyle>
            <a:lvl1pPr marL="0" indent="0" algn="l" defTabSz="914400" rtl="0" eaLnBrk="1" latinLnBrk="0" hangingPunct="1">
              <a:lnSpc>
                <a:spcPct val="90000"/>
              </a:lnSpc>
              <a:spcBef>
                <a:spcPts val="1000"/>
              </a:spcBef>
              <a:buClr>
                <a:schemeClr val="accent2"/>
              </a:buClr>
              <a:buSzPct val="120000"/>
              <a:buFont typeface="Arial" panose="020B0604020202020204" pitchFamily="34" charset="0"/>
              <a:buNone/>
              <a:defRPr sz="20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bg1"/>
                </a:solidFill>
                <a:latin typeface="Avenir Book"/>
              </a:rPr>
              <a:t>MUSIQ as the evaluation theoretical framework – adapted to incorporate the RHO 7 anti-racism principles</a:t>
            </a:r>
            <a:endParaRPr lang="en-US">
              <a:solidFill>
                <a:schemeClr val="bg1"/>
              </a:solidFill>
              <a:latin typeface="Avenir Book"/>
            </a:endParaRPr>
          </a:p>
        </p:txBody>
      </p:sp>
    </p:spTree>
    <p:extLst>
      <p:ext uri="{BB962C8B-B14F-4D97-AF65-F5344CB8AC3E}">
        <p14:creationId xmlns:p14="http://schemas.microsoft.com/office/powerpoint/2010/main" val="210360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6D30-04FD-832E-73ED-7F4ABFFE4B56}"/>
              </a:ext>
            </a:extLst>
          </p:cNvPr>
          <p:cNvSpPr>
            <a:spLocks noGrp="1"/>
          </p:cNvSpPr>
          <p:nvPr>
            <p:ph type="title"/>
          </p:nvPr>
        </p:nvSpPr>
        <p:spPr/>
        <p:txBody>
          <a:bodyPr>
            <a:normAutofit fontScale="90000"/>
          </a:bodyPr>
          <a:lstStyle/>
          <a:p>
            <a:r>
              <a:rPr lang="en-GB"/>
              <a:t>Through a literature review we identified MUSIQ2 as the most appropriate theoretical framework for data collection and analysis</a:t>
            </a:r>
            <a:br>
              <a:rPr lang="en-GB"/>
            </a:br>
            <a:endParaRPr lang="en-GB"/>
          </a:p>
        </p:txBody>
      </p:sp>
      <p:sp>
        <p:nvSpPr>
          <p:cNvPr id="4" name="Slide Number Placeholder 3">
            <a:extLst>
              <a:ext uri="{FF2B5EF4-FFF2-40B4-BE49-F238E27FC236}">
                <a16:creationId xmlns:a16="http://schemas.microsoft.com/office/drawing/2014/main" id="{0E06BF99-92EE-5EE1-DEB0-FF765199462B}"/>
              </a:ext>
            </a:extLst>
          </p:cNvPr>
          <p:cNvSpPr>
            <a:spLocks noGrp="1"/>
          </p:cNvSpPr>
          <p:nvPr>
            <p:ph type="sldNum" sz="quarter" idx="12"/>
          </p:nvPr>
        </p:nvSpPr>
        <p:spPr/>
        <p:txBody>
          <a:bodyPr/>
          <a:lstStyle/>
          <a:p>
            <a:fld id="{B6F15528-21DE-4FAA-801E-634DDDAF4B2B}" type="slidenum">
              <a:rPr lang="en-GB" smtClean="0"/>
              <a:pPr/>
              <a:t>28</a:t>
            </a:fld>
            <a:endParaRPr lang="en-GB"/>
          </a:p>
        </p:txBody>
      </p:sp>
      <p:graphicFrame>
        <p:nvGraphicFramePr>
          <p:cNvPr id="5" name="Diagram 4">
            <a:extLst>
              <a:ext uri="{FF2B5EF4-FFF2-40B4-BE49-F238E27FC236}">
                <a16:creationId xmlns:a16="http://schemas.microsoft.com/office/drawing/2014/main" id="{AEBA44D4-118D-1BBA-EFAE-5015417FC7AB}"/>
              </a:ext>
            </a:extLst>
          </p:cNvPr>
          <p:cNvGraphicFramePr/>
          <p:nvPr>
            <p:extLst>
              <p:ext uri="{D42A27DB-BD31-4B8C-83A1-F6EECF244321}">
                <p14:modId xmlns:p14="http://schemas.microsoft.com/office/powerpoint/2010/main" val="769430373"/>
              </p:ext>
            </p:extLst>
          </p:nvPr>
        </p:nvGraphicFramePr>
        <p:xfrm>
          <a:off x="779272" y="1400061"/>
          <a:ext cx="9924832" cy="4854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4">
            <a:extLst>
              <a:ext uri="{FF2B5EF4-FFF2-40B4-BE49-F238E27FC236}">
                <a16:creationId xmlns:a16="http://schemas.microsoft.com/office/drawing/2014/main" id="{94A996B9-F488-6C0E-E4C1-E9480758F6E8}"/>
              </a:ext>
            </a:extLst>
          </p:cNvPr>
          <p:cNvSpPr txBox="1">
            <a:spLocks/>
          </p:cNvSpPr>
          <p:nvPr/>
        </p:nvSpPr>
        <p:spPr>
          <a:xfrm>
            <a:off x="296927" y="6450250"/>
            <a:ext cx="10135808" cy="27286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Clr>
                <a:schemeClr val="accent2"/>
              </a:buClr>
              <a:buSzPct val="120000"/>
              <a:buFont typeface="Arial" panose="020B0604020202020204" pitchFamily="34" charset="0"/>
              <a:buNone/>
              <a:defRPr sz="20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kern="100">
                <a:latin typeface="Aptos" panose="020B0004020202020204" pitchFamily="34" charset="0"/>
                <a:ea typeface="Aptos" panose="020B0004020202020204" pitchFamily="34" charset="0"/>
                <a:cs typeface="Arial" panose="020B0604020202020204" pitchFamily="34" charset="0"/>
              </a:rPr>
              <a:t>References: Kaplan et al (2011) </a:t>
            </a:r>
            <a:r>
              <a:rPr lang="en-GB" sz="1200" kern="100">
                <a:latin typeface="Aptos" panose="020B0004020202020204" pitchFamily="34" charset="0"/>
                <a:ea typeface="Aptos" panose="020B0004020202020204" pitchFamily="34" charset="0"/>
                <a:cs typeface="Arial" panose="020B0604020202020204" pitchFamily="34" charset="0"/>
                <a:hlinkClick r:id="rId7"/>
              </a:rPr>
              <a:t>https://pubmed.ncbi.nlm.nih.gov/21835762/</a:t>
            </a:r>
            <a:r>
              <a:rPr lang="en-GB" u="sng" kern="100">
                <a:solidFill>
                  <a:srgbClr val="467886"/>
                </a:solidFill>
                <a:latin typeface="Aptos" panose="020B0004020202020204" pitchFamily="34" charset="0"/>
                <a:ea typeface="Aptos" panose="020B0004020202020204" pitchFamily="34" charset="0"/>
                <a:cs typeface="Arial" panose="020B0604020202020204" pitchFamily="34" charset="0"/>
              </a:rPr>
              <a:t>; </a:t>
            </a:r>
            <a:r>
              <a:rPr lang="en-GB" sz="1200" kern="100">
                <a:latin typeface="Aptos" panose="020B0004020202020204" pitchFamily="34" charset="0"/>
                <a:ea typeface="Aptos" panose="020B0004020202020204" pitchFamily="34" charset="0"/>
                <a:cs typeface="Arial" panose="020B0604020202020204" pitchFamily="34" charset="0"/>
              </a:rPr>
              <a:t>Reed et al (2018) </a:t>
            </a:r>
            <a:r>
              <a:rPr lang="en-GB" sz="1200" kern="100">
                <a:latin typeface="Aptos" panose="020B0004020202020204" pitchFamily="34" charset="0"/>
                <a:ea typeface="Aptos" panose="020B0004020202020204" pitchFamily="34" charset="0"/>
                <a:cs typeface="Arial" panose="020B0604020202020204" pitchFamily="34" charset="0"/>
                <a:hlinkClick r:id="rId8"/>
              </a:rPr>
              <a:t>https://doi.org/10.1186/s12913-018-3348-7</a:t>
            </a:r>
            <a:r>
              <a:rPr lang="en-GB" sz="1200" kern="100">
                <a:latin typeface="Aptos" panose="020B00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1610338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055C-871C-A25B-386D-4D12BAEC0B94}"/>
              </a:ext>
            </a:extLst>
          </p:cNvPr>
          <p:cNvSpPr>
            <a:spLocks noGrp="1"/>
          </p:cNvSpPr>
          <p:nvPr>
            <p:ph type="title"/>
          </p:nvPr>
        </p:nvSpPr>
        <p:spPr>
          <a:xfrm>
            <a:off x="838200" y="209677"/>
            <a:ext cx="10515600" cy="1325563"/>
          </a:xfrm>
        </p:spPr>
        <p:txBody>
          <a:bodyPr anchor="ctr">
            <a:normAutofit/>
          </a:bodyPr>
          <a:lstStyle/>
          <a:p>
            <a:r>
              <a:rPr lang="en-US"/>
              <a:t>Creating MUSIQ-AR</a:t>
            </a:r>
          </a:p>
        </p:txBody>
      </p:sp>
      <p:sp>
        <p:nvSpPr>
          <p:cNvPr id="5" name="Slide Number Placeholder 4" hidden="1">
            <a:extLst>
              <a:ext uri="{FF2B5EF4-FFF2-40B4-BE49-F238E27FC236}">
                <a16:creationId xmlns:a16="http://schemas.microsoft.com/office/drawing/2014/main" id="{30901AA0-FE8B-6876-CE8D-D911B157F19D}"/>
              </a:ext>
            </a:extLst>
          </p:cNvPr>
          <p:cNvSpPr>
            <a:spLocks noGrp="1"/>
          </p:cNvSpPr>
          <p:nvPr>
            <p:ph type="sldNum" sz="quarter" idx="12"/>
          </p:nvPr>
        </p:nvSpPr>
        <p:spPr/>
        <p:txBody>
          <a:bodyPr/>
          <a:lstStyle/>
          <a:p>
            <a:pPr>
              <a:spcAft>
                <a:spcPts val="600"/>
              </a:spcAft>
            </a:pPr>
            <a:fld id="{B6F15528-21DE-4FAA-801E-634DDDAF4B2B}" type="slidenum">
              <a:rPr lang="en-GB" smtClean="0"/>
              <a:pPr>
                <a:spcAft>
                  <a:spcPts val="600"/>
                </a:spcAft>
              </a:pPr>
              <a:t>29</a:t>
            </a:fld>
            <a:endParaRPr lang="en-GB"/>
          </a:p>
        </p:txBody>
      </p:sp>
      <p:graphicFrame>
        <p:nvGraphicFramePr>
          <p:cNvPr id="7" name="Text Placeholder 2">
            <a:extLst>
              <a:ext uri="{FF2B5EF4-FFF2-40B4-BE49-F238E27FC236}">
                <a16:creationId xmlns:a16="http://schemas.microsoft.com/office/drawing/2014/main" id="{CD068BDD-C5CA-4318-17AA-A85710F92F32}"/>
              </a:ext>
            </a:extLst>
          </p:cNvPr>
          <p:cNvGraphicFramePr/>
          <p:nvPr>
            <p:extLst>
              <p:ext uri="{D42A27DB-BD31-4B8C-83A1-F6EECF244321}">
                <p14:modId xmlns:p14="http://schemas.microsoft.com/office/powerpoint/2010/main" val="3906886306"/>
              </p:ext>
            </p:extLst>
          </p:nvPr>
        </p:nvGraphicFramePr>
        <p:xfrm>
          <a:off x="2231571" y="1456073"/>
          <a:ext cx="8044543" cy="5192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descr="Group brainstorm with solid fill">
            <a:extLst>
              <a:ext uri="{FF2B5EF4-FFF2-40B4-BE49-F238E27FC236}">
                <a16:creationId xmlns:a16="http://schemas.microsoft.com/office/drawing/2014/main" id="{9C989397-E4A0-FD3D-DBE1-B0B76CEA44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5245" y="4967727"/>
            <a:ext cx="1685925" cy="1685925"/>
          </a:xfrm>
          <a:prstGeom prst="rect">
            <a:avLst/>
          </a:prstGeom>
        </p:spPr>
      </p:pic>
      <p:pic>
        <p:nvPicPr>
          <p:cNvPr id="24" name="Picture 23" descr="Meeting with solid fill">
            <a:extLst>
              <a:ext uri="{FF2B5EF4-FFF2-40B4-BE49-F238E27FC236}">
                <a16:creationId xmlns:a16="http://schemas.microsoft.com/office/drawing/2014/main" id="{31E6BD14-2A49-2DE3-B76E-482638348D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6427" y="3312571"/>
            <a:ext cx="1655445" cy="1665605"/>
          </a:xfrm>
          <a:prstGeom prst="rect">
            <a:avLst/>
          </a:prstGeom>
        </p:spPr>
      </p:pic>
      <p:pic>
        <p:nvPicPr>
          <p:cNvPr id="25" name="Picture 24" descr="List with solid fill">
            <a:extLst>
              <a:ext uri="{FF2B5EF4-FFF2-40B4-BE49-F238E27FC236}">
                <a16:creationId xmlns:a16="http://schemas.microsoft.com/office/drawing/2014/main" id="{8B2C79AD-6132-7520-D769-2737121638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049" y="1326752"/>
            <a:ext cx="1685925" cy="1685925"/>
          </a:xfrm>
          <a:prstGeom prst="rect">
            <a:avLst/>
          </a:prstGeom>
        </p:spPr>
      </p:pic>
    </p:spTree>
    <p:extLst>
      <p:ext uri="{BB962C8B-B14F-4D97-AF65-F5344CB8AC3E}">
        <p14:creationId xmlns:p14="http://schemas.microsoft.com/office/powerpoint/2010/main" val="4009551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08B4-722F-C73A-022B-4A901A29E8B8}"/>
              </a:ext>
            </a:extLst>
          </p:cNvPr>
          <p:cNvSpPr>
            <a:spLocks noGrp="1"/>
          </p:cNvSpPr>
          <p:nvPr>
            <p:ph type="title"/>
          </p:nvPr>
        </p:nvSpPr>
        <p:spPr/>
        <p:txBody>
          <a:bodyPr/>
          <a:lstStyle/>
          <a:p>
            <a:r>
              <a:rPr lang="en-GB"/>
              <a:t>Purpose and format of the session</a:t>
            </a:r>
          </a:p>
        </p:txBody>
      </p:sp>
      <p:sp>
        <p:nvSpPr>
          <p:cNvPr id="3" name="Text Placeholder 2">
            <a:extLst>
              <a:ext uri="{FF2B5EF4-FFF2-40B4-BE49-F238E27FC236}">
                <a16:creationId xmlns:a16="http://schemas.microsoft.com/office/drawing/2014/main" id="{BB625C0C-D83B-9D5D-ADE1-099B8C46A173}"/>
              </a:ext>
            </a:extLst>
          </p:cNvPr>
          <p:cNvSpPr>
            <a:spLocks noGrp="1"/>
          </p:cNvSpPr>
          <p:nvPr>
            <p:ph type="body" sz="quarter" idx="13"/>
          </p:nvPr>
        </p:nvSpPr>
        <p:spPr>
          <a:xfrm>
            <a:off x="596900" y="1628805"/>
            <a:ext cx="7925308" cy="4619595"/>
          </a:xfrm>
        </p:spPr>
        <p:txBody>
          <a:bodyPr/>
          <a:lstStyle/>
          <a:p>
            <a:r>
              <a:rPr lang="en-GB"/>
              <a:t>We aim to:</a:t>
            </a:r>
          </a:p>
          <a:p>
            <a:pPr lvl="1"/>
            <a:r>
              <a:rPr lang="en-GB"/>
              <a:t>Introduce the NHS Race and Health Observatory’s </a:t>
            </a:r>
            <a:r>
              <a:rPr lang="en-GB" b="1">
                <a:solidFill>
                  <a:schemeClr val="accent5"/>
                </a:solidFill>
              </a:rPr>
              <a:t>anti-racism principles </a:t>
            </a:r>
            <a:r>
              <a:rPr lang="en-GB"/>
              <a:t>and explore how these are being embedded in </a:t>
            </a:r>
            <a:r>
              <a:rPr lang="en-GB" b="1">
                <a:solidFill>
                  <a:schemeClr val="accent5"/>
                </a:solidFill>
              </a:rPr>
              <a:t>anti-racist initiatives within maternal care </a:t>
            </a:r>
            <a:r>
              <a:rPr lang="en-GB"/>
              <a:t>across England.</a:t>
            </a:r>
          </a:p>
          <a:p>
            <a:pPr lvl="1"/>
            <a:r>
              <a:rPr lang="en-GB" b="1">
                <a:solidFill>
                  <a:schemeClr val="accent5"/>
                </a:solidFill>
              </a:rPr>
              <a:t>Introduce MUSIQ </a:t>
            </a:r>
            <a:r>
              <a:rPr lang="en-GB"/>
              <a:t>and describe how it has been </a:t>
            </a:r>
            <a:r>
              <a:rPr lang="en-GB" b="1">
                <a:solidFill>
                  <a:schemeClr val="accent5"/>
                </a:solidFill>
              </a:rPr>
              <a:t>adapted to take an anti-racist lens</a:t>
            </a:r>
            <a:r>
              <a:rPr lang="en-GB"/>
              <a:t>.</a:t>
            </a:r>
            <a:endParaRPr lang="en-GB" b="1">
              <a:solidFill>
                <a:schemeClr val="accent5"/>
              </a:solidFill>
            </a:endParaRPr>
          </a:p>
          <a:p>
            <a:pPr lvl="1"/>
            <a:r>
              <a:rPr lang="en-GB" b="1">
                <a:solidFill>
                  <a:schemeClr val="accent5"/>
                </a:solidFill>
              </a:rPr>
              <a:t>Seek your expertise </a:t>
            </a:r>
            <a:r>
              <a:rPr lang="en-GB"/>
              <a:t>to ensure anti-racism principles are embedded in MUSIQ to be an effective tool. </a:t>
            </a:r>
          </a:p>
          <a:p>
            <a:pPr lvl="1"/>
            <a:r>
              <a:rPr lang="en-GB"/>
              <a:t>Engage in a </a:t>
            </a:r>
            <a:r>
              <a:rPr lang="en-GB" b="1">
                <a:solidFill>
                  <a:schemeClr val="accent5"/>
                </a:solidFill>
              </a:rPr>
              <a:t>debate about anti-racist </a:t>
            </a:r>
            <a:r>
              <a:rPr lang="en-GB">
                <a:solidFill>
                  <a:schemeClr val="accent5"/>
                </a:solidFill>
              </a:rPr>
              <a:t>approaches in implementation and improvement</a:t>
            </a:r>
            <a:r>
              <a:rPr lang="en-GB"/>
              <a:t> science and practice. </a:t>
            </a:r>
          </a:p>
          <a:p>
            <a:pPr lvl="1"/>
            <a:endParaRPr lang="en-GB"/>
          </a:p>
          <a:p>
            <a:r>
              <a:rPr lang="en-GB"/>
              <a:t>We encourage you to </a:t>
            </a:r>
            <a:r>
              <a:rPr lang="en-GB" b="1">
                <a:solidFill>
                  <a:schemeClr val="accent5"/>
                </a:solidFill>
              </a:rPr>
              <a:t>interact with us and each </a:t>
            </a:r>
            <a:r>
              <a:rPr lang="en-GB"/>
              <a:t>other as much as possible.</a:t>
            </a:r>
          </a:p>
          <a:p>
            <a:r>
              <a:rPr lang="en-GB"/>
              <a:t>There will be specific points in the session where we call on you to </a:t>
            </a:r>
            <a:r>
              <a:rPr lang="en-GB" b="1">
                <a:solidFill>
                  <a:schemeClr val="accent5"/>
                </a:solidFill>
              </a:rPr>
              <a:t>share your thoughts</a:t>
            </a:r>
            <a:r>
              <a:rPr lang="en-GB"/>
              <a:t>.</a:t>
            </a:r>
          </a:p>
          <a:p>
            <a:pPr lvl="1"/>
            <a:endParaRPr lang="en-GB"/>
          </a:p>
        </p:txBody>
      </p:sp>
      <p:sp>
        <p:nvSpPr>
          <p:cNvPr id="5" name="Slide Number Placeholder 4">
            <a:extLst>
              <a:ext uri="{FF2B5EF4-FFF2-40B4-BE49-F238E27FC236}">
                <a16:creationId xmlns:a16="http://schemas.microsoft.com/office/drawing/2014/main" id="{88593414-AB90-E829-0A35-7328295635EF}"/>
              </a:ext>
            </a:extLst>
          </p:cNvPr>
          <p:cNvSpPr>
            <a:spLocks noGrp="1"/>
          </p:cNvSpPr>
          <p:nvPr>
            <p:ph type="sldNum" sz="quarter" idx="12"/>
          </p:nvPr>
        </p:nvSpPr>
        <p:spPr/>
        <p:txBody>
          <a:bodyPr/>
          <a:lstStyle/>
          <a:p>
            <a:fld id="{B6F15528-21DE-4FAA-801E-634DDDAF4B2B}" type="slidenum">
              <a:rPr lang="en-GB" smtClean="0"/>
              <a:pPr/>
              <a:t>3</a:t>
            </a:fld>
            <a:endParaRPr lang="en-GB"/>
          </a:p>
        </p:txBody>
      </p:sp>
      <p:pic>
        <p:nvPicPr>
          <p:cNvPr id="18" name="Picture 17" descr="A person holding a microphone in front of a group of people&#10;&#10;AI-generated content may be incorrect.">
            <a:extLst>
              <a:ext uri="{FF2B5EF4-FFF2-40B4-BE49-F238E27FC236}">
                <a16:creationId xmlns:a16="http://schemas.microsoft.com/office/drawing/2014/main" id="{879ED0BE-11A1-7A8A-DE6B-712302B79472}"/>
              </a:ext>
            </a:extLst>
          </p:cNvPr>
          <p:cNvPicPr>
            <a:picLocks noChangeAspect="1"/>
          </p:cNvPicPr>
          <p:nvPr/>
        </p:nvPicPr>
        <p:blipFill>
          <a:blip r:embed="rId2"/>
          <a:srcRect l="26474" t="11333" r="28548"/>
          <a:stretch/>
        </p:blipFill>
        <p:spPr>
          <a:xfrm>
            <a:off x="8665717" y="1650249"/>
            <a:ext cx="3001394" cy="3944521"/>
          </a:xfrm>
          <a:prstGeom prst="rect">
            <a:avLst/>
          </a:prstGeom>
        </p:spPr>
      </p:pic>
      <p:pic>
        <p:nvPicPr>
          <p:cNvPr id="21" name="Picture 20" descr="A logo for a race equality foundation&#10;&#10;AI-generated content may be incorrect.">
            <a:extLst>
              <a:ext uri="{FF2B5EF4-FFF2-40B4-BE49-F238E27FC236}">
                <a16:creationId xmlns:a16="http://schemas.microsoft.com/office/drawing/2014/main" id="{618FB59A-6971-BE5E-8B52-51D27D8DC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558" y="5958000"/>
            <a:ext cx="1524000" cy="900000"/>
          </a:xfrm>
          <a:prstGeom prst="rect">
            <a:avLst/>
          </a:prstGeom>
        </p:spPr>
      </p:pic>
      <p:pic>
        <p:nvPicPr>
          <p:cNvPr id="22" name="Picture 21">
            <a:extLst>
              <a:ext uri="{FF2B5EF4-FFF2-40B4-BE49-F238E27FC236}">
                <a16:creationId xmlns:a16="http://schemas.microsoft.com/office/drawing/2014/main" id="{1D654310-7B05-66CA-2BC3-DDFBA4F58C4B}"/>
              </a:ext>
            </a:extLst>
          </p:cNvPr>
          <p:cNvPicPr>
            <a:picLocks noChangeAspect="1"/>
          </p:cNvPicPr>
          <p:nvPr/>
        </p:nvPicPr>
        <p:blipFill>
          <a:blip r:embed="rId4"/>
          <a:stretch>
            <a:fillRect/>
          </a:stretch>
        </p:blipFill>
        <p:spPr>
          <a:xfrm>
            <a:off x="6034331" y="5903770"/>
            <a:ext cx="1908646" cy="745727"/>
          </a:xfrm>
          <a:prstGeom prst="rect">
            <a:avLst/>
          </a:prstGeom>
        </p:spPr>
      </p:pic>
      <p:pic>
        <p:nvPicPr>
          <p:cNvPr id="23" name="Picture 22">
            <a:extLst>
              <a:ext uri="{FF2B5EF4-FFF2-40B4-BE49-F238E27FC236}">
                <a16:creationId xmlns:a16="http://schemas.microsoft.com/office/drawing/2014/main" id="{D376E518-FC3C-423F-754C-325D68F11688}"/>
              </a:ext>
            </a:extLst>
          </p:cNvPr>
          <p:cNvPicPr>
            <a:picLocks noChangeAspect="1"/>
          </p:cNvPicPr>
          <p:nvPr/>
        </p:nvPicPr>
        <p:blipFill>
          <a:blip r:embed="rId5"/>
          <a:stretch>
            <a:fillRect/>
          </a:stretch>
        </p:blipFill>
        <p:spPr>
          <a:xfrm>
            <a:off x="613457" y="5973216"/>
            <a:ext cx="5305584" cy="676281"/>
          </a:xfrm>
          <a:prstGeom prst="rect">
            <a:avLst/>
          </a:prstGeom>
        </p:spPr>
      </p:pic>
      <p:pic>
        <p:nvPicPr>
          <p:cNvPr id="24" name="Picture 23" descr="A logo with blue text&#10;&#10;AI-generated content may be incorrect.">
            <a:extLst>
              <a:ext uri="{FF2B5EF4-FFF2-40B4-BE49-F238E27FC236}">
                <a16:creationId xmlns:a16="http://schemas.microsoft.com/office/drawing/2014/main" id="{5E960996-3965-4CAB-BC8C-5D48C8EFD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8139" y="6073578"/>
            <a:ext cx="1903892" cy="577831"/>
          </a:xfrm>
          <a:prstGeom prst="rect">
            <a:avLst/>
          </a:prstGeom>
        </p:spPr>
      </p:pic>
    </p:spTree>
    <p:extLst>
      <p:ext uri="{BB962C8B-B14F-4D97-AF65-F5344CB8AC3E}">
        <p14:creationId xmlns:p14="http://schemas.microsoft.com/office/powerpoint/2010/main" val="1498338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A86F-FB42-F529-247A-B021EF54D1B6}"/>
              </a:ext>
            </a:extLst>
          </p:cNvPr>
          <p:cNvSpPr>
            <a:spLocks noGrp="1"/>
          </p:cNvSpPr>
          <p:nvPr>
            <p:ph type="title"/>
          </p:nvPr>
        </p:nvSpPr>
        <p:spPr>
          <a:xfrm>
            <a:off x="838200" y="9525"/>
            <a:ext cx="10505440" cy="1203643"/>
          </a:xfrm>
        </p:spPr>
        <p:txBody>
          <a:bodyPr anchor="ctr">
            <a:normAutofit/>
          </a:bodyPr>
          <a:lstStyle/>
          <a:p>
            <a:r>
              <a:rPr lang="en-US"/>
              <a:t>How MUSIQ-AR can be used</a:t>
            </a:r>
          </a:p>
        </p:txBody>
      </p:sp>
      <p:sp>
        <p:nvSpPr>
          <p:cNvPr id="4" name="Slide Number Placeholder 3" hidden="1">
            <a:extLst>
              <a:ext uri="{FF2B5EF4-FFF2-40B4-BE49-F238E27FC236}">
                <a16:creationId xmlns:a16="http://schemas.microsoft.com/office/drawing/2014/main" id="{A9C0F017-FC13-B2B0-2196-DAA2EF0B6DE1}"/>
              </a:ext>
            </a:extLst>
          </p:cNvPr>
          <p:cNvSpPr>
            <a:spLocks noGrp="1"/>
          </p:cNvSpPr>
          <p:nvPr>
            <p:ph type="sldNum" sz="quarter" idx="12"/>
          </p:nvPr>
        </p:nvSpPr>
        <p:spPr/>
        <p:txBody>
          <a:bodyPr/>
          <a:lstStyle/>
          <a:p>
            <a:pPr>
              <a:spcAft>
                <a:spcPts val="600"/>
              </a:spcAft>
            </a:pPr>
            <a:fld id="{B6F15528-21DE-4FAA-801E-634DDDAF4B2B}" type="slidenum">
              <a:rPr lang="en-GB" smtClean="0"/>
              <a:pPr>
                <a:spcAft>
                  <a:spcPts val="600"/>
                </a:spcAft>
              </a:pPr>
              <a:t>30</a:t>
            </a:fld>
            <a:endParaRPr lang="en-GB"/>
          </a:p>
        </p:txBody>
      </p:sp>
      <p:graphicFrame>
        <p:nvGraphicFramePr>
          <p:cNvPr id="7" name="Diagram 6">
            <a:extLst>
              <a:ext uri="{FF2B5EF4-FFF2-40B4-BE49-F238E27FC236}">
                <a16:creationId xmlns:a16="http://schemas.microsoft.com/office/drawing/2014/main" id="{8C34846E-D267-92EF-6177-1FAAE88A708C}"/>
              </a:ext>
            </a:extLst>
          </p:cNvPr>
          <p:cNvGraphicFramePr/>
          <p:nvPr>
            <p:extLst>
              <p:ext uri="{D42A27DB-BD31-4B8C-83A1-F6EECF244321}">
                <p14:modId xmlns:p14="http://schemas.microsoft.com/office/powerpoint/2010/main" val="3680261250"/>
              </p:ext>
            </p:extLst>
          </p:nvPr>
        </p:nvGraphicFramePr>
        <p:xfrm>
          <a:off x="313177" y="990408"/>
          <a:ext cx="11300756" cy="5533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947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AE15-7DA4-B0DA-7DAC-F57517ABCD9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F012DE-F738-35FB-08A5-3968C5FBE298}"/>
              </a:ext>
            </a:extLst>
          </p:cNvPr>
          <p:cNvSpPr>
            <a:spLocks noGrp="1"/>
          </p:cNvSpPr>
          <p:nvPr>
            <p:ph type="sldNum" sz="quarter" idx="12"/>
          </p:nvPr>
        </p:nvSpPr>
        <p:spPr/>
        <p:txBody>
          <a:bodyPr/>
          <a:lstStyle/>
          <a:p>
            <a:fld id="{B6F15528-21DE-4FAA-801E-634DDDAF4B2B}" type="slidenum">
              <a:rPr lang="en-GB" smtClean="0"/>
              <a:pPr/>
              <a:t>31</a:t>
            </a:fld>
            <a:endParaRPr lang="en-GB"/>
          </a:p>
        </p:txBody>
      </p:sp>
      <p:sp>
        <p:nvSpPr>
          <p:cNvPr id="6" name="Title 1">
            <a:extLst>
              <a:ext uri="{FF2B5EF4-FFF2-40B4-BE49-F238E27FC236}">
                <a16:creationId xmlns:a16="http://schemas.microsoft.com/office/drawing/2014/main" id="{6CEC12E0-DBCE-F7E6-E246-F4D7BBB6070D}"/>
              </a:ext>
            </a:extLst>
          </p:cNvPr>
          <p:cNvSpPr txBox="1">
            <a:spLocks/>
          </p:cNvSpPr>
          <p:nvPr/>
        </p:nvSpPr>
        <p:spPr>
          <a:xfrm>
            <a:off x="605417" y="509027"/>
            <a:ext cx="10107652" cy="900000"/>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Avenir Book" panose="02000503020000020003" pitchFamily="2" charset="0"/>
                <a:ea typeface="+mj-ea"/>
                <a:cs typeface="+mj-cs"/>
              </a:defRPr>
            </a:lvl1pPr>
          </a:lstStyle>
          <a:p>
            <a:r>
              <a:rPr lang="en-GB" sz="2800"/>
              <a:t>What we heard at the advisory group meeting gave us some ground rules</a:t>
            </a:r>
          </a:p>
        </p:txBody>
      </p:sp>
      <p:graphicFrame>
        <p:nvGraphicFramePr>
          <p:cNvPr id="8" name="Diagram 7">
            <a:extLst>
              <a:ext uri="{FF2B5EF4-FFF2-40B4-BE49-F238E27FC236}">
                <a16:creationId xmlns:a16="http://schemas.microsoft.com/office/drawing/2014/main" id="{5ACFBCFF-B22D-D4F1-ABA7-E25998AAC8A8}"/>
              </a:ext>
            </a:extLst>
          </p:cNvPr>
          <p:cNvGraphicFramePr/>
          <p:nvPr>
            <p:extLst>
              <p:ext uri="{D42A27DB-BD31-4B8C-83A1-F6EECF244321}">
                <p14:modId xmlns:p14="http://schemas.microsoft.com/office/powerpoint/2010/main" val="228751355"/>
              </p:ext>
            </p:extLst>
          </p:nvPr>
        </p:nvGraphicFramePr>
        <p:xfrm>
          <a:off x="272416" y="4643665"/>
          <a:ext cx="4707626" cy="186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51BB072F-AFAE-0994-FB84-4980D35E0776}"/>
              </a:ext>
            </a:extLst>
          </p:cNvPr>
          <p:cNvGraphicFramePr/>
          <p:nvPr>
            <p:extLst>
              <p:ext uri="{D42A27DB-BD31-4B8C-83A1-F6EECF244321}">
                <p14:modId xmlns:p14="http://schemas.microsoft.com/office/powerpoint/2010/main" val="1903769448"/>
              </p:ext>
            </p:extLst>
          </p:nvPr>
        </p:nvGraphicFramePr>
        <p:xfrm>
          <a:off x="3031005" y="2146813"/>
          <a:ext cx="5207831" cy="25643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393DA1D9-CCA1-E04E-11E9-68E8C76D9354}"/>
              </a:ext>
            </a:extLst>
          </p:cNvPr>
          <p:cNvGraphicFramePr/>
          <p:nvPr>
            <p:extLst>
              <p:ext uri="{D42A27DB-BD31-4B8C-83A1-F6EECF244321}">
                <p14:modId xmlns:p14="http://schemas.microsoft.com/office/powerpoint/2010/main" val="2543764026"/>
              </p:ext>
            </p:extLst>
          </p:nvPr>
        </p:nvGraphicFramePr>
        <p:xfrm>
          <a:off x="7056583" y="1356591"/>
          <a:ext cx="4450372" cy="21439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530711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5A2F31-20CB-DBF9-3C3E-90AE40824DB2}"/>
              </a:ext>
            </a:extLst>
          </p:cNvPr>
          <p:cNvSpPr>
            <a:spLocks noGrp="1"/>
          </p:cNvSpPr>
          <p:nvPr>
            <p:ph type="body" sz="quarter" idx="14"/>
          </p:nvPr>
        </p:nvSpPr>
        <p:spPr>
          <a:xfrm>
            <a:off x="1769165" y="1868556"/>
            <a:ext cx="4660424" cy="2966546"/>
          </a:xfrm>
        </p:spPr>
        <p:txBody>
          <a:bodyPr>
            <a:normAutofit/>
          </a:bodyPr>
          <a:lstStyle/>
          <a:p>
            <a:pPr marL="0" indent="0">
              <a:buNone/>
            </a:pPr>
            <a:r>
              <a:rPr lang="en-GB" sz="4800"/>
              <a:t>It’s not straightforward to integrate this…</a:t>
            </a:r>
          </a:p>
        </p:txBody>
      </p:sp>
      <p:sp>
        <p:nvSpPr>
          <p:cNvPr id="4" name="Slide Number Placeholder 3">
            <a:extLst>
              <a:ext uri="{FF2B5EF4-FFF2-40B4-BE49-F238E27FC236}">
                <a16:creationId xmlns:a16="http://schemas.microsoft.com/office/drawing/2014/main" id="{7F6A26DB-B78B-BBC7-CE92-8864508A6A71}"/>
              </a:ext>
            </a:extLst>
          </p:cNvPr>
          <p:cNvSpPr>
            <a:spLocks noGrp="1"/>
          </p:cNvSpPr>
          <p:nvPr>
            <p:ph type="sldNum" sz="quarter" idx="12"/>
          </p:nvPr>
        </p:nvSpPr>
        <p:spPr/>
        <p:txBody>
          <a:bodyPr/>
          <a:lstStyle/>
          <a:p>
            <a:fld id="{B6F15528-21DE-4FAA-801E-634DDDAF4B2B}" type="slidenum">
              <a:rPr lang="en-GB" smtClean="0"/>
              <a:pPr/>
              <a:t>32</a:t>
            </a:fld>
            <a:endParaRPr lang="en-GB"/>
          </a:p>
        </p:txBody>
      </p:sp>
    </p:spTree>
    <p:extLst>
      <p:ext uri="{BB962C8B-B14F-4D97-AF65-F5344CB8AC3E}">
        <p14:creationId xmlns:p14="http://schemas.microsoft.com/office/powerpoint/2010/main" val="3160761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B266-3B38-C8C8-17A2-4CC9585FB697}"/>
            </a:ext>
          </a:extLst>
        </p:cNvPr>
        <p:cNvGrpSpPr/>
        <p:nvPr/>
      </p:nvGrpSpPr>
      <p:grpSpPr>
        <a:xfrm>
          <a:off x="0" y="0"/>
          <a:ext cx="0" cy="0"/>
          <a:chOff x="0" y="0"/>
          <a:chExt cx="0" cy="0"/>
        </a:xfrm>
      </p:grpSpPr>
      <p:pic>
        <p:nvPicPr>
          <p:cNvPr id="1028" name="Picture 4" descr="Fig. 2">
            <a:extLst>
              <a:ext uri="{FF2B5EF4-FFF2-40B4-BE49-F238E27FC236}">
                <a16:creationId xmlns:a16="http://schemas.microsoft.com/office/drawing/2014/main" id="{B0108F9C-B415-780C-41FF-7E5F2D4EE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59488"/>
            <a:ext cx="10558463" cy="669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20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8781-48F0-C9C2-6413-E0FD4A516EC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A8B4F89-0054-9F46-DBF5-B0B6015330ED}"/>
              </a:ext>
            </a:extLst>
          </p:cNvPr>
          <p:cNvSpPr>
            <a:spLocks noGrp="1"/>
          </p:cNvSpPr>
          <p:nvPr>
            <p:ph type="body" sz="quarter" idx="14"/>
          </p:nvPr>
        </p:nvSpPr>
        <p:spPr>
          <a:xfrm>
            <a:off x="1769165" y="1868556"/>
            <a:ext cx="4660424" cy="2966546"/>
          </a:xfrm>
        </p:spPr>
        <p:txBody>
          <a:bodyPr>
            <a:normAutofit/>
          </a:bodyPr>
          <a:lstStyle/>
          <a:p>
            <a:pPr marL="0" indent="0">
              <a:buNone/>
            </a:pPr>
            <a:r>
              <a:rPr lang="en-GB"/>
              <a:t>With these…</a:t>
            </a:r>
          </a:p>
        </p:txBody>
      </p:sp>
      <p:sp>
        <p:nvSpPr>
          <p:cNvPr id="4" name="Slide Number Placeholder 3">
            <a:extLst>
              <a:ext uri="{FF2B5EF4-FFF2-40B4-BE49-F238E27FC236}">
                <a16:creationId xmlns:a16="http://schemas.microsoft.com/office/drawing/2014/main" id="{3243ED55-D576-E353-3AF6-EA7CF5A3777D}"/>
              </a:ext>
            </a:extLst>
          </p:cNvPr>
          <p:cNvSpPr>
            <a:spLocks noGrp="1"/>
          </p:cNvSpPr>
          <p:nvPr>
            <p:ph type="sldNum" sz="quarter" idx="12"/>
          </p:nvPr>
        </p:nvSpPr>
        <p:spPr/>
        <p:txBody>
          <a:bodyPr/>
          <a:lstStyle/>
          <a:p>
            <a:fld id="{B6F15528-21DE-4FAA-801E-634DDDAF4B2B}" type="slidenum">
              <a:rPr lang="en-GB" smtClean="0"/>
              <a:pPr/>
              <a:t>34</a:t>
            </a:fld>
            <a:endParaRPr lang="en-GB"/>
          </a:p>
        </p:txBody>
      </p:sp>
    </p:spTree>
    <p:extLst>
      <p:ext uri="{BB962C8B-B14F-4D97-AF65-F5344CB8AC3E}">
        <p14:creationId xmlns:p14="http://schemas.microsoft.com/office/powerpoint/2010/main" val="556517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AE20-7621-F104-438F-9075910805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06A8C-97EB-83BE-6C13-00D8F5B4BA01}"/>
              </a:ext>
            </a:extLst>
          </p:cNvPr>
          <p:cNvSpPr>
            <a:spLocks noGrp="1"/>
          </p:cNvSpPr>
          <p:nvPr>
            <p:ph type="sldNum" sz="quarter" idx="12"/>
          </p:nvPr>
        </p:nvSpPr>
        <p:spPr/>
        <p:txBody>
          <a:bodyPr/>
          <a:lstStyle/>
          <a:p>
            <a:fld id="{B6F15528-21DE-4FAA-801E-634DDDAF4B2B}" type="slidenum">
              <a:rPr lang="en-GB" smtClean="0"/>
              <a:pPr/>
              <a:t>35</a:t>
            </a:fld>
            <a:endParaRPr lang="en-GB"/>
          </a:p>
        </p:txBody>
      </p:sp>
      <p:sp>
        <p:nvSpPr>
          <p:cNvPr id="6" name="TextBox 5">
            <a:extLst>
              <a:ext uri="{FF2B5EF4-FFF2-40B4-BE49-F238E27FC236}">
                <a16:creationId xmlns:a16="http://schemas.microsoft.com/office/drawing/2014/main" id="{C9C5076B-A464-C7E6-017F-06BFEBF8753A}"/>
              </a:ext>
            </a:extLst>
          </p:cNvPr>
          <p:cNvSpPr txBox="1"/>
          <p:nvPr/>
        </p:nvSpPr>
        <p:spPr>
          <a:xfrm>
            <a:off x="761568" y="960952"/>
            <a:ext cx="10668864" cy="4936095"/>
          </a:xfrm>
          <a:prstGeom prst="rect">
            <a:avLst/>
          </a:prstGeom>
          <a:noFill/>
        </p:spPr>
        <p:txBody>
          <a:bodyPr wrap="square">
            <a:spAutoFit/>
          </a:bodyPr>
          <a:lstStyle/>
          <a:p>
            <a:pPr marL="342900" lvl="0" indent="-342900">
              <a:lnSpc>
                <a:spcPct val="115000"/>
              </a:lnSpc>
              <a:spcAft>
                <a:spcPts val="800"/>
              </a:spcAft>
              <a:buFont typeface="+mj-lt"/>
              <a:buAutoNum type="arabicPeriod"/>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Demonstrate leadership by naming racism, </a:t>
            </a:r>
            <a:r>
              <a:rPr lang="en-GB" sz="1600" kern="100">
                <a:effectLst/>
                <a:latin typeface="Avenir Book" panose="02000503020000020003"/>
                <a:ea typeface="Aptos" panose="020B0004020202020204" pitchFamily="34" charset="0"/>
                <a:cs typeface="Times New Roman" panose="02020603050405020304" pitchFamily="18" charset="0"/>
              </a:rPr>
              <a:t>engaging seriously and continuously with the ways in which racism impacts the lives of the patients and the public, and actively working to dismantle it. </a:t>
            </a:r>
          </a:p>
          <a:p>
            <a:pPr marL="342900" lvl="0" indent="-342900">
              <a:lnSpc>
                <a:spcPct val="115000"/>
              </a:lnSpc>
              <a:spcAft>
                <a:spcPts val="800"/>
              </a:spcAft>
              <a:buFont typeface="+mj-lt"/>
              <a:buAutoNum type="arabicPeriod" startAt="2"/>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Understand and acknowledge</a:t>
            </a:r>
            <a:r>
              <a:rPr lang="en-GB" sz="1600" kern="100">
                <a:effectLst/>
                <a:latin typeface="Avenir Book" panose="02000503020000020003"/>
                <a:ea typeface="Aptos" panose="020B0004020202020204" pitchFamily="34" charset="0"/>
                <a:cs typeface="Times New Roman" panose="02020603050405020304" pitchFamily="18" charset="0"/>
              </a:rPr>
              <a:t> that structural, institutional and interpersonal racism all impact on health and be </a:t>
            </a:r>
            <a:r>
              <a:rPr lang="en-GB" sz="1600" b="1" kern="100">
                <a:effectLst/>
                <a:latin typeface="Avenir Book" panose="02000503020000020003"/>
                <a:ea typeface="Aptos" panose="020B0004020202020204" pitchFamily="34" charset="0"/>
                <a:cs typeface="Times New Roman" panose="02020603050405020304" pitchFamily="18" charset="0"/>
              </a:rPr>
              <a:t>clear about where accountability</a:t>
            </a:r>
            <a:r>
              <a:rPr lang="en-GB" sz="1600" kern="100">
                <a:effectLst/>
                <a:latin typeface="Avenir Book" panose="02000503020000020003"/>
                <a:ea typeface="Aptos" panose="020B0004020202020204" pitchFamily="34" charset="0"/>
                <a:cs typeface="Times New Roman" panose="02020603050405020304" pitchFamily="18" charset="0"/>
              </a:rPr>
              <a:t> lies for improvement and progress. Create transparent pathways for raising concerns and tangible steps for addressing them. </a:t>
            </a:r>
          </a:p>
          <a:p>
            <a:pPr marL="342900" lvl="0" indent="-342900">
              <a:lnSpc>
                <a:spcPct val="115000"/>
              </a:lnSpc>
              <a:spcAft>
                <a:spcPts val="800"/>
              </a:spcAft>
              <a:buFont typeface="+mj-lt"/>
              <a:buAutoNum type="arabicPeriod" startAt="3"/>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Meaningfully involve racially minoritised individuals and communities in </a:t>
            </a:r>
            <a:r>
              <a:rPr lang="en-GB" sz="1600" kern="100">
                <a:effectLst/>
                <a:latin typeface="Avenir Book" panose="02000503020000020003"/>
                <a:ea typeface="Aptos" panose="020B0004020202020204" pitchFamily="34" charset="0"/>
                <a:cs typeface="Times New Roman" panose="02020603050405020304" pitchFamily="18" charset="0"/>
              </a:rPr>
              <a:t>in every stage of developing a service or intervention, including ensuring that teams and decision-making structures themselves are racially diverse and fundamentally inclusive. ​ </a:t>
            </a:r>
          </a:p>
          <a:p>
            <a:pPr marL="342900" lvl="0" indent="-342900">
              <a:lnSpc>
                <a:spcPct val="115000"/>
              </a:lnSpc>
              <a:spcAft>
                <a:spcPts val="800"/>
              </a:spcAft>
              <a:buFont typeface="+mj-lt"/>
              <a:buAutoNum type="arabicPeriod" startAt="4"/>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Collect and publish data</a:t>
            </a:r>
            <a:r>
              <a:rPr lang="en-GB" sz="1600" kern="100">
                <a:effectLst/>
                <a:latin typeface="Avenir Book" panose="02000503020000020003"/>
                <a:ea typeface="Aptos" panose="020B0004020202020204" pitchFamily="34" charset="0"/>
                <a:cs typeface="Times New Roman" panose="02020603050405020304" pitchFamily="18" charset="0"/>
              </a:rPr>
              <a:t> on race inequity in its entirety, ensuring it directly informs policy, strategy, and improvement. Where data is not available, change policies to ensure that data is collected.​ </a:t>
            </a:r>
          </a:p>
          <a:p>
            <a:pPr marL="342900" lvl="0" indent="-342900">
              <a:lnSpc>
                <a:spcPct val="115000"/>
              </a:lnSpc>
              <a:spcAft>
                <a:spcPts val="800"/>
              </a:spcAft>
              <a:buFont typeface="+mj-lt"/>
              <a:buAutoNum type="arabicPeriod" startAt="4"/>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Identify racist bias</a:t>
            </a:r>
            <a:r>
              <a:rPr lang="en-GB" sz="1600" kern="100">
                <a:effectLst/>
                <a:latin typeface="Avenir Book" panose="02000503020000020003"/>
                <a:ea typeface="Aptos" panose="020B0004020202020204" pitchFamily="34" charset="0"/>
                <a:cs typeface="Times New Roman" panose="02020603050405020304" pitchFamily="18" charset="0"/>
              </a:rPr>
              <a:t> in policies, decision making processes, and other areas within your organisation. ​ </a:t>
            </a:r>
          </a:p>
          <a:p>
            <a:pPr marL="342900" lvl="0" indent="-342900">
              <a:lnSpc>
                <a:spcPct val="115000"/>
              </a:lnSpc>
              <a:spcAft>
                <a:spcPts val="800"/>
              </a:spcAft>
              <a:buFont typeface="+mj-lt"/>
              <a:buAutoNum type="arabicPeriod" startAt="6"/>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Apply a race-critical lens</a:t>
            </a:r>
            <a:r>
              <a:rPr lang="en-GB" sz="1600" kern="100">
                <a:effectLst/>
                <a:latin typeface="Avenir Book" panose="02000503020000020003"/>
                <a:ea typeface="Aptos" panose="020B0004020202020204" pitchFamily="34" charset="0"/>
                <a:cs typeface="Times New Roman" panose="02020603050405020304" pitchFamily="18" charset="0"/>
              </a:rPr>
              <a:t> to the adoption of any interventions or improvements to be tested, and to the design and delivery of services.  </a:t>
            </a:r>
          </a:p>
          <a:p>
            <a:pPr marL="342900" lvl="0" indent="-342900">
              <a:lnSpc>
                <a:spcPct val="115000"/>
              </a:lnSpc>
              <a:spcAft>
                <a:spcPts val="800"/>
              </a:spcAft>
              <a:buFont typeface="+mj-lt"/>
              <a:buAutoNum type="arabicPeriod" startAt="7"/>
              <a:tabLst>
                <a:tab pos="457200" algn="l"/>
              </a:tabLst>
            </a:pPr>
            <a:r>
              <a:rPr lang="en-GB" sz="1600" b="1" kern="100">
                <a:effectLst/>
                <a:latin typeface="Avenir Book" panose="02000503020000020003"/>
                <a:ea typeface="Aptos" panose="020B0004020202020204" pitchFamily="34" charset="0"/>
                <a:cs typeface="Times New Roman" panose="02020603050405020304" pitchFamily="18" charset="0"/>
              </a:rPr>
              <a:t>Evaluate and reflect</a:t>
            </a:r>
            <a:r>
              <a:rPr lang="en-GB" sz="1600" kern="100">
                <a:effectLst/>
                <a:latin typeface="Avenir Book" panose="02000503020000020003"/>
                <a:ea typeface="Aptos" panose="020B0004020202020204" pitchFamily="34" charset="0"/>
                <a:cs typeface="Times New Roman" panose="02020603050405020304" pitchFamily="18" charset="0"/>
              </a:rPr>
              <a:t> on interventions using metrics that recognise the role of racism as determinant of health. These evaluations should seek to understand the extent to which interventions mitigate the impacts of racism.  </a:t>
            </a:r>
          </a:p>
        </p:txBody>
      </p:sp>
      <p:sp>
        <p:nvSpPr>
          <p:cNvPr id="7" name="TextBox 6">
            <a:extLst>
              <a:ext uri="{FF2B5EF4-FFF2-40B4-BE49-F238E27FC236}">
                <a16:creationId xmlns:a16="http://schemas.microsoft.com/office/drawing/2014/main" id="{E996D4BC-A414-A68E-0A61-4C1673D309DA}"/>
              </a:ext>
            </a:extLst>
          </p:cNvPr>
          <p:cNvSpPr txBox="1"/>
          <p:nvPr/>
        </p:nvSpPr>
        <p:spPr>
          <a:xfrm>
            <a:off x="741850" y="244232"/>
            <a:ext cx="10668864" cy="523220"/>
          </a:xfrm>
          <a:prstGeom prst="rect">
            <a:avLst/>
          </a:prstGeom>
          <a:noFill/>
        </p:spPr>
        <p:txBody>
          <a:bodyPr wrap="square" lIns="91440" tIns="45720" rIns="91440" bIns="45720" anchor="t">
            <a:spAutoFit/>
          </a:bodyPr>
          <a:lstStyle/>
          <a:p>
            <a:r>
              <a:rPr lang="en-US" sz="2800" b="1">
                <a:latin typeface="Avenir Book" panose="02000503020000020003" pitchFamily="2" charset="0"/>
                <a:ea typeface="+mj-ea"/>
                <a:cs typeface="+mj-cs"/>
              </a:rPr>
              <a:t>Race and Health Observatory’s 7 Anti-Racism Principles</a:t>
            </a:r>
          </a:p>
        </p:txBody>
      </p:sp>
    </p:spTree>
    <p:extLst>
      <p:ext uri="{BB962C8B-B14F-4D97-AF65-F5344CB8AC3E}">
        <p14:creationId xmlns:p14="http://schemas.microsoft.com/office/powerpoint/2010/main" val="3661007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35588-A500-EAB6-C0DF-1ACC992EED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D4674E-E43D-7FD1-2D96-6A7AC46BF896}"/>
              </a:ext>
            </a:extLst>
          </p:cNvPr>
          <p:cNvSpPr>
            <a:spLocks noGrp="1"/>
          </p:cNvSpPr>
          <p:nvPr>
            <p:ph type="body" sz="quarter" idx="14"/>
          </p:nvPr>
        </p:nvSpPr>
        <p:spPr>
          <a:xfrm>
            <a:off x="1769164" y="1868556"/>
            <a:ext cx="7521139" cy="2966546"/>
          </a:xfrm>
        </p:spPr>
        <p:txBody>
          <a:bodyPr>
            <a:noAutofit/>
          </a:bodyPr>
          <a:lstStyle/>
          <a:p>
            <a:pPr marL="0" indent="0">
              <a:buNone/>
            </a:pPr>
            <a:r>
              <a:rPr lang="en-GB"/>
              <a:t>So, we explored how we could make the adaptation feasible and useful for all?</a:t>
            </a:r>
          </a:p>
        </p:txBody>
      </p:sp>
      <p:sp>
        <p:nvSpPr>
          <p:cNvPr id="4" name="Slide Number Placeholder 3">
            <a:extLst>
              <a:ext uri="{FF2B5EF4-FFF2-40B4-BE49-F238E27FC236}">
                <a16:creationId xmlns:a16="http://schemas.microsoft.com/office/drawing/2014/main" id="{99226759-1D39-298F-9DEE-730C1B771D83}"/>
              </a:ext>
            </a:extLst>
          </p:cNvPr>
          <p:cNvSpPr>
            <a:spLocks noGrp="1"/>
          </p:cNvSpPr>
          <p:nvPr>
            <p:ph type="sldNum" sz="quarter" idx="12"/>
          </p:nvPr>
        </p:nvSpPr>
        <p:spPr/>
        <p:txBody>
          <a:bodyPr/>
          <a:lstStyle/>
          <a:p>
            <a:fld id="{B6F15528-21DE-4FAA-801E-634DDDAF4B2B}" type="slidenum">
              <a:rPr lang="en-GB" smtClean="0"/>
              <a:pPr/>
              <a:t>36</a:t>
            </a:fld>
            <a:endParaRPr lang="en-GB"/>
          </a:p>
        </p:txBody>
      </p:sp>
    </p:spTree>
    <p:extLst>
      <p:ext uri="{BB962C8B-B14F-4D97-AF65-F5344CB8AC3E}">
        <p14:creationId xmlns:p14="http://schemas.microsoft.com/office/powerpoint/2010/main" val="269865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1A4E-FE6E-8B61-C719-B3CD75AAEAFF}"/>
              </a:ext>
            </a:extLst>
          </p:cNvPr>
          <p:cNvSpPr>
            <a:spLocks noGrp="1"/>
          </p:cNvSpPr>
          <p:nvPr>
            <p:ph type="title"/>
          </p:nvPr>
        </p:nvSpPr>
        <p:spPr>
          <a:xfrm>
            <a:off x="596452" y="159600"/>
            <a:ext cx="10107652" cy="900000"/>
          </a:xfrm>
        </p:spPr>
        <p:txBody>
          <a:bodyPr>
            <a:normAutofit fontScale="90000"/>
          </a:bodyPr>
          <a:lstStyle/>
          <a:p>
            <a:r>
              <a:rPr lang="en-GB" sz="3100" dirty="0">
                <a:latin typeface="Avenir Book"/>
              </a:rPr>
              <a:t>MUSIQ 2 identifies 34 contextual factors under 5 domains…</a:t>
            </a:r>
            <a:br>
              <a:rPr lang="en-GB" sz="2600" dirty="0">
                <a:latin typeface="Avenir Book"/>
              </a:rPr>
            </a:br>
            <a:r>
              <a:rPr lang="en-GB" sz="2200" dirty="0">
                <a:latin typeface="Avenir Book"/>
              </a:rPr>
              <a:t>Mapping the anti-racist principles to each factor quickly made the framework feel unwieldy</a:t>
            </a:r>
            <a:endParaRPr lang="en-GB" sz="2600" dirty="0"/>
          </a:p>
        </p:txBody>
      </p:sp>
      <p:sp>
        <p:nvSpPr>
          <p:cNvPr id="7" name="Text Placeholder 6">
            <a:extLst>
              <a:ext uri="{FF2B5EF4-FFF2-40B4-BE49-F238E27FC236}">
                <a16:creationId xmlns:a16="http://schemas.microsoft.com/office/drawing/2014/main" id="{FA3EB2A9-2456-B95A-A4DA-E850FF86EF27}"/>
              </a:ext>
            </a:extLst>
          </p:cNvPr>
          <p:cNvSpPr>
            <a:spLocks noGrp="1"/>
          </p:cNvSpPr>
          <p:nvPr>
            <p:ph type="body" sz="quarter" idx="13"/>
          </p:nvPr>
        </p:nvSpPr>
        <p:spPr/>
        <p:txBody>
          <a:bodyPr/>
          <a:lstStyle/>
          <a:p>
            <a:endParaRPr lang="en-GB"/>
          </a:p>
        </p:txBody>
      </p:sp>
      <p:sp>
        <p:nvSpPr>
          <p:cNvPr id="4" name="Slide Number Placeholder 3">
            <a:extLst>
              <a:ext uri="{FF2B5EF4-FFF2-40B4-BE49-F238E27FC236}">
                <a16:creationId xmlns:a16="http://schemas.microsoft.com/office/drawing/2014/main" id="{41358FED-5C6B-64AB-E9D8-DED380253A51}"/>
              </a:ext>
            </a:extLst>
          </p:cNvPr>
          <p:cNvSpPr>
            <a:spLocks noGrp="1"/>
          </p:cNvSpPr>
          <p:nvPr>
            <p:ph type="sldNum" sz="quarter" idx="12"/>
          </p:nvPr>
        </p:nvSpPr>
        <p:spPr/>
        <p:txBody>
          <a:bodyPr/>
          <a:lstStyle/>
          <a:p>
            <a:fld id="{B6F15528-21DE-4FAA-801E-634DDDAF4B2B}" type="slidenum">
              <a:rPr lang="en-GB" smtClean="0"/>
              <a:pPr/>
              <a:t>37</a:t>
            </a:fld>
            <a:endParaRPr lang="en-GB"/>
          </a:p>
        </p:txBody>
      </p:sp>
      <p:graphicFrame>
        <p:nvGraphicFramePr>
          <p:cNvPr id="6" name="Content Placeholder 5">
            <a:extLst>
              <a:ext uri="{FF2B5EF4-FFF2-40B4-BE49-F238E27FC236}">
                <a16:creationId xmlns:a16="http://schemas.microsoft.com/office/drawing/2014/main" id="{59A0C124-F445-470A-B4AE-8662F62340F3}"/>
              </a:ext>
            </a:extLst>
          </p:cNvPr>
          <p:cNvGraphicFramePr>
            <a:graphicFrameLocks noGrp="1"/>
          </p:cNvGraphicFramePr>
          <p:nvPr>
            <p:ph sz="quarter" idx="4294967295"/>
            <p:extLst>
              <p:ext uri="{D42A27DB-BD31-4B8C-83A1-F6EECF244321}">
                <p14:modId xmlns:p14="http://schemas.microsoft.com/office/powerpoint/2010/main" val="1492205965"/>
              </p:ext>
            </p:extLst>
          </p:nvPr>
        </p:nvGraphicFramePr>
        <p:xfrm>
          <a:off x="528778" y="1052400"/>
          <a:ext cx="11066322" cy="5500575"/>
        </p:xfrm>
        <a:graphic>
          <a:graphicData uri="http://schemas.openxmlformats.org/drawingml/2006/table">
            <a:tbl>
              <a:tblPr>
                <a:tableStyleId>{775DCB02-9BB8-47FD-8907-85C794F793BA}</a:tableStyleId>
              </a:tblPr>
              <a:tblGrid>
                <a:gridCol w="3688774">
                  <a:extLst>
                    <a:ext uri="{9D8B030D-6E8A-4147-A177-3AD203B41FA5}">
                      <a16:colId xmlns:a16="http://schemas.microsoft.com/office/drawing/2014/main" val="491955944"/>
                    </a:ext>
                  </a:extLst>
                </a:gridCol>
                <a:gridCol w="3688774">
                  <a:extLst>
                    <a:ext uri="{9D8B030D-6E8A-4147-A177-3AD203B41FA5}">
                      <a16:colId xmlns:a16="http://schemas.microsoft.com/office/drawing/2014/main" val="1809272921"/>
                    </a:ext>
                  </a:extLst>
                </a:gridCol>
                <a:gridCol w="3688774">
                  <a:extLst>
                    <a:ext uri="{9D8B030D-6E8A-4147-A177-3AD203B41FA5}">
                      <a16:colId xmlns:a16="http://schemas.microsoft.com/office/drawing/2014/main" val="4124088951"/>
                    </a:ext>
                  </a:extLst>
                </a:gridCol>
              </a:tblGrid>
              <a:tr h="366705">
                <a:tc>
                  <a:txBody>
                    <a:bodyPr/>
                    <a:lstStyle/>
                    <a:p>
                      <a:pPr algn="l" fontAlgn="b"/>
                      <a:r>
                        <a:rPr lang="en-GB" sz="1400" b="1" u="none" strike="noStrike">
                          <a:solidFill>
                            <a:srgbClr val="000000"/>
                          </a:solidFill>
                          <a:effectLst/>
                        </a:rPr>
                        <a:t>Domain: External Environment </a:t>
                      </a:r>
                      <a:endParaRPr lang="en-GB" sz="1400" b="1" i="1" u="none" strike="noStrike">
                        <a:solidFill>
                          <a:srgbClr val="000000"/>
                        </a:solidFill>
                        <a:effectLst/>
                        <a:latin typeface="+mn-lt"/>
                      </a:endParaRPr>
                    </a:p>
                  </a:txBody>
                  <a:tcPr marL="3592" marR="3592" marT="3592" marB="17243" anchor="b"/>
                </a:tc>
                <a:tc>
                  <a:txBody>
                    <a:bodyPr/>
                    <a:lstStyle/>
                    <a:p>
                      <a:pPr algn="l" fontAlgn="b"/>
                      <a:r>
                        <a:rPr lang="en-GB" sz="1400" b="1" u="none" strike="noStrike">
                          <a:solidFill>
                            <a:srgbClr val="000000"/>
                          </a:solidFill>
                          <a:effectLst/>
                        </a:rPr>
                        <a:t>Domain: Infrastructure </a:t>
                      </a:r>
                      <a:endParaRPr lang="en-GB" sz="1400" b="1" i="1"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2732239581"/>
                  </a:ext>
                </a:extLst>
              </a:tr>
              <a:tr h="366705">
                <a:tc>
                  <a:txBody>
                    <a:bodyPr/>
                    <a:lstStyle/>
                    <a:p>
                      <a:pPr algn="l" fontAlgn="b"/>
                      <a:r>
                        <a:rPr lang="en-GB" sz="1400" b="0" u="none" strike="noStrike">
                          <a:solidFill>
                            <a:srgbClr val="000000"/>
                          </a:solidFill>
                          <a:effectLst/>
                        </a:rPr>
                        <a:t>External motivators (project specific)</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Data available to guide project</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3261179315"/>
                  </a:ext>
                </a:extLst>
              </a:tr>
              <a:tr h="366705">
                <a:tc>
                  <a:txBody>
                    <a:bodyPr/>
                    <a:lstStyle/>
                    <a:p>
                      <a:pPr algn="l" fontAlgn="b"/>
                      <a:r>
                        <a:rPr lang="en-GB" sz="1400" b="0" u="none" strike="noStrike">
                          <a:solidFill>
                            <a:srgbClr val="000000"/>
                          </a:solidFill>
                          <a:effectLst/>
                        </a:rPr>
                        <a:t>External motivators (QI&amp;I)</a:t>
                      </a:r>
                      <a:endParaRPr lang="en-GB" sz="1400" b="0" i="0" u="none" strike="noStrike">
                        <a:solidFill>
                          <a:srgbClr val="000000"/>
                        </a:solidFill>
                        <a:effectLst/>
                        <a:latin typeface="+mn-lt"/>
                      </a:endParaRPr>
                    </a:p>
                  </a:txBody>
                  <a:tcPr marL="3592" marR="3592" marT="3592" marB="17243" anchor="b"/>
                </a:tc>
                <a:tc>
                  <a:txBody>
                    <a:bodyPr/>
                    <a:lstStyle/>
                    <a:p>
                      <a:pPr algn="l" fontAlgn="b"/>
                      <a:r>
                        <a:rPr lang="nn-NO" sz="1400" b="0" u="none" strike="noStrike">
                          <a:solidFill>
                            <a:srgbClr val="000000"/>
                          </a:solidFill>
                          <a:effectLst/>
                        </a:rPr>
                        <a:t>Data </a:t>
                      </a:r>
                      <a:r>
                        <a:rPr lang="nn-NO" sz="1400" b="0" u="none" strike="noStrike" err="1">
                          <a:solidFill>
                            <a:srgbClr val="000000"/>
                          </a:solidFill>
                          <a:effectLst/>
                        </a:rPr>
                        <a:t>Infrastructure</a:t>
                      </a:r>
                      <a:r>
                        <a:rPr lang="nn-NO" sz="1400" b="0" u="none" strike="noStrike">
                          <a:solidFill>
                            <a:srgbClr val="000000"/>
                          </a:solidFill>
                          <a:effectLst/>
                        </a:rPr>
                        <a:t> for QI&amp;I</a:t>
                      </a:r>
                      <a:endParaRPr lang="nn-NO"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1" u="none" strike="noStrike">
                          <a:solidFill>
                            <a:srgbClr val="000000"/>
                          </a:solidFill>
                          <a:effectLst/>
                        </a:rPr>
                        <a:t>Domain: QI&amp;I Team </a:t>
                      </a:r>
                      <a:endParaRPr lang="en-GB" sz="1400" b="1" i="1"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3616721675"/>
                  </a:ext>
                </a:extLst>
              </a:tr>
              <a:tr h="366705">
                <a:tc>
                  <a:txBody>
                    <a:bodyPr/>
                    <a:lstStyle/>
                    <a:p>
                      <a:pPr algn="l" fontAlgn="b"/>
                      <a:r>
                        <a:rPr lang="en-GB" sz="1400" b="0" u="none" strike="noStrike">
                          <a:solidFill>
                            <a:srgbClr val="000000"/>
                          </a:solidFill>
                          <a:effectLst/>
                        </a:rPr>
                        <a:t>External knowledge (project specific)</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Resource availability (project specific)</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Prior QI&amp;I Experience</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363557714"/>
                  </a:ext>
                </a:extLst>
              </a:tr>
              <a:tr h="366705">
                <a:tc>
                  <a:txBody>
                    <a:bodyPr/>
                    <a:lstStyle/>
                    <a:p>
                      <a:pPr algn="l" fontAlgn="b"/>
                      <a:r>
                        <a:rPr lang="en-GB" sz="1400" b="0" u="none" strike="noStrike">
                          <a:solidFill>
                            <a:srgbClr val="000000"/>
                          </a:solidFill>
                          <a:effectLst/>
                        </a:rPr>
                        <a:t>External knowledge (QI&amp;I)</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Specialist QI&amp;I staff</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Team Diversity</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3298318457"/>
                  </a:ext>
                </a:extLst>
              </a:tr>
              <a:tr h="366705">
                <a:tc>
                  <a:txBody>
                    <a:bodyPr/>
                    <a:lstStyle/>
                    <a:p>
                      <a:pPr algn="l" fontAlgn="b"/>
                      <a:r>
                        <a:rPr lang="en-GB" sz="1400" b="0" u="none" strike="noStrike">
                          <a:solidFill>
                            <a:srgbClr val="000000"/>
                          </a:solidFill>
                          <a:effectLst/>
                        </a:rPr>
                        <a:t>External project sponsorship</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QI&amp;I Workforce Focus</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Physician and Clinician Involvement</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868195940"/>
                  </a:ext>
                </a:extLst>
              </a:tr>
              <a:tr h="366705">
                <a:tc>
                  <a:txBody>
                    <a:bodyPr/>
                    <a:lstStyle/>
                    <a:p>
                      <a:pPr algn="l" fontAlgn="b"/>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Managing QI&amp;I Portfolio </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Patient Engagement and Involvement</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463462685"/>
                  </a:ext>
                </a:extLst>
              </a:tr>
              <a:tr h="366705">
                <a:tc>
                  <a:txBody>
                    <a:bodyPr/>
                    <a:lstStyle/>
                    <a:p>
                      <a:pPr algn="l" fontAlgn="b"/>
                      <a:r>
                        <a:rPr lang="en-GB" sz="1400" b="1" u="none" strike="noStrike">
                          <a:solidFill>
                            <a:srgbClr val="000000"/>
                          </a:solidFill>
                          <a:effectLst/>
                        </a:rPr>
                        <a:t>Domain: Organisation </a:t>
                      </a:r>
                      <a:endParaRPr lang="en-GB" sz="1400" b="1" i="1"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Team Leadership</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450864014"/>
                  </a:ext>
                </a:extLst>
              </a:tr>
              <a:tr h="366705">
                <a:tc>
                  <a:txBody>
                    <a:bodyPr/>
                    <a:lstStyle/>
                    <a:p>
                      <a:pPr algn="l" fontAlgn="b"/>
                      <a:r>
                        <a:rPr lang="en-GB" sz="1400" b="0" u="none" strike="noStrike">
                          <a:solidFill>
                            <a:srgbClr val="000000"/>
                          </a:solidFill>
                          <a:effectLst/>
                        </a:rPr>
                        <a:t>Organisational Leadership (project specific)</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1" u="none" strike="noStrike">
                          <a:solidFill>
                            <a:srgbClr val="000000"/>
                          </a:solidFill>
                          <a:effectLst/>
                        </a:rPr>
                        <a:t>Domain: Microsystem </a:t>
                      </a:r>
                      <a:endParaRPr lang="en-GB" sz="1400" b="1" i="1"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Decision Making Processes</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1469484871"/>
                  </a:ext>
                </a:extLst>
              </a:tr>
              <a:tr h="366705">
                <a:tc>
                  <a:txBody>
                    <a:bodyPr/>
                    <a:lstStyle/>
                    <a:p>
                      <a:pPr algn="l" fontAlgn="b"/>
                      <a:r>
                        <a:rPr lang="en-GB" sz="1400" b="0" u="none" strike="noStrike">
                          <a:solidFill>
                            <a:srgbClr val="000000"/>
                          </a:solidFill>
                          <a:effectLst/>
                        </a:rPr>
                        <a:t>Organisational Leadership (QI&amp;I)</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Leadership (project specific)</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Team Norms</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2463241933"/>
                  </a:ext>
                </a:extLst>
              </a:tr>
              <a:tr h="366705">
                <a:tc>
                  <a:txBody>
                    <a:bodyPr/>
                    <a:lstStyle/>
                    <a:p>
                      <a:pPr algn="l" fontAlgn="b"/>
                      <a:r>
                        <a:rPr lang="en-GB" sz="1400" b="0" u="none" strike="noStrike">
                          <a:solidFill>
                            <a:srgbClr val="000000"/>
                          </a:solidFill>
                          <a:effectLst/>
                        </a:rPr>
                        <a:t>Task Strategic Importance to Organisation </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QI&amp;I Leadership</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QI&amp;I Skill</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779323752"/>
                  </a:ext>
                </a:extLst>
              </a:tr>
              <a:tr h="366705">
                <a:tc>
                  <a:txBody>
                    <a:bodyPr/>
                    <a:lstStyle/>
                    <a:p>
                      <a:pPr algn="l" fontAlgn="b"/>
                      <a:r>
                        <a:rPr lang="en-GB" sz="1400" b="0" u="none" strike="noStrike">
                          <a:solidFill>
                            <a:srgbClr val="000000"/>
                          </a:solidFill>
                          <a:effectLst/>
                        </a:rPr>
                        <a:t>Organisational QI&amp;I Maturity</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Capacity (project specific) </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Team Tenure</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3626593569"/>
                  </a:ext>
                </a:extLst>
              </a:tr>
              <a:tr h="366705">
                <a:tc>
                  <a:txBody>
                    <a:bodyPr/>
                    <a:lstStyle/>
                    <a:p>
                      <a:pPr algn="l" fontAlgn="b"/>
                      <a:r>
                        <a:rPr lang="en-GB" sz="1400" b="0" u="none" strike="noStrike">
                          <a:solidFill>
                            <a:srgbClr val="000000"/>
                          </a:solidFill>
                          <a:effectLst/>
                        </a:rPr>
                        <a:t>Payment Structure (project specific)</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QI&amp;I Capability</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Subject Matter Expert</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1268547601"/>
                  </a:ext>
                </a:extLst>
              </a:tr>
              <a:tr h="366705">
                <a:tc>
                  <a:txBody>
                    <a:bodyPr/>
                    <a:lstStyle/>
                    <a:p>
                      <a:pPr algn="l" fontAlgn="b"/>
                      <a:r>
                        <a:rPr lang="en-GB" sz="1400" b="0" u="none" strike="noStrike">
                          <a:solidFill>
                            <a:srgbClr val="000000"/>
                          </a:solidFill>
                          <a:effectLst/>
                        </a:rPr>
                        <a:t>Payment Structure (QI&amp;I)</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Culture</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2114477597"/>
                  </a:ext>
                </a:extLst>
              </a:tr>
              <a:tr h="366705">
                <a:tc>
                  <a:txBody>
                    <a:bodyPr/>
                    <a:lstStyle/>
                    <a:p>
                      <a:pPr algn="l" fontAlgn="b"/>
                      <a:r>
                        <a:rPr lang="en-GB" sz="1400" b="0" u="none" strike="noStrike" dirty="0">
                          <a:solidFill>
                            <a:srgbClr val="000000"/>
                          </a:solidFill>
                          <a:effectLst/>
                        </a:rPr>
                        <a:t>Organisational QI&amp;I Culture </a:t>
                      </a:r>
                      <a:endParaRPr lang="en-GB" sz="1400" b="0" i="0" u="none" strike="noStrike" dirty="0">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QI&amp;I Culture</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endParaRPr lang="en-GB" sz="1400" b="0" i="0" u="none" strike="noStrike" dirty="0">
                        <a:solidFill>
                          <a:srgbClr val="000000"/>
                        </a:solidFill>
                        <a:effectLst/>
                        <a:latin typeface="+mn-lt"/>
                      </a:endParaRPr>
                    </a:p>
                  </a:txBody>
                  <a:tcPr marL="3592" marR="3592" marT="3592" marB="17243" anchor="b">
                    <a:solidFill>
                      <a:schemeClr val="accent3">
                        <a:lumMod val="20000"/>
                        <a:lumOff val="80000"/>
                      </a:schemeClr>
                    </a:solidFill>
                  </a:tcPr>
                </a:tc>
                <a:extLst>
                  <a:ext uri="{0D108BD9-81ED-4DB2-BD59-A6C34878D82A}">
                    <a16:rowId xmlns:a16="http://schemas.microsoft.com/office/drawing/2014/main" val="2923012252"/>
                  </a:ext>
                </a:extLst>
              </a:tr>
            </a:tbl>
          </a:graphicData>
        </a:graphic>
      </p:graphicFrame>
    </p:spTree>
    <p:extLst>
      <p:ext uri="{BB962C8B-B14F-4D97-AF65-F5344CB8AC3E}">
        <p14:creationId xmlns:p14="http://schemas.microsoft.com/office/powerpoint/2010/main" val="2387614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084DD-8C09-33D2-52A1-3B57BCCEB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229FE-308E-5CA7-42DA-D0C1F4B9849A}"/>
              </a:ext>
            </a:extLst>
          </p:cNvPr>
          <p:cNvSpPr>
            <a:spLocks noGrp="1"/>
          </p:cNvSpPr>
          <p:nvPr>
            <p:ph type="title"/>
          </p:nvPr>
        </p:nvSpPr>
        <p:spPr>
          <a:xfrm>
            <a:off x="523875" y="0"/>
            <a:ext cx="10107652" cy="900000"/>
          </a:xfrm>
        </p:spPr>
        <p:txBody>
          <a:bodyPr>
            <a:normAutofit fontScale="90000"/>
          </a:bodyPr>
          <a:lstStyle/>
          <a:p>
            <a:r>
              <a:rPr lang="en-GB" dirty="0">
                <a:latin typeface="Avenir Book"/>
              </a:rPr>
              <a:t>Our initial recommendation was to add an anti-racism domain and integrate the anti-racist principles into this</a:t>
            </a:r>
          </a:p>
        </p:txBody>
      </p:sp>
      <p:sp>
        <p:nvSpPr>
          <p:cNvPr id="3" name="Text Placeholder 2">
            <a:extLst>
              <a:ext uri="{FF2B5EF4-FFF2-40B4-BE49-F238E27FC236}">
                <a16:creationId xmlns:a16="http://schemas.microsoft.com/office/drawing/2014/main" id="{E889F6FF-7A9D-578C-1764-29C95A340DFA}"/>
              </a:ext>
            </a:extLst>
          </p:cNvPr>
          <p:cNvSpPr>
            <a:spLocks noGrp="1"/>
          </p:cNvSpPr>
          <p:nvPr>
            <p:ph type="body" sz="quarter" idx="13"/>
          </p:nvPr>
        </p:nvSpPr>
        <p:spPr/>
        <p:txBody>
          <a:bodyPr/>
          <a:lstStyle/>
          <a:p>
            <a:endParaRPr lang="en-GB"/>
          </a:p>
        </p:txBody>
      </p:sp>
      <p:sp>
        <p:nvSpPr>
          <p:cNvPr id="4" name="Slide Number Placeholder 3">
            <a:extLst>
              <a:ext uri="{FF2B5EF4-FFF2-40B4-BE49-F238E27FC236}">
                <a16:creationId xmlns:a16="http://schemas.microsoft.com/office/drawing/2014/main" id="{AE7C941D-C63F-FF35-1225-2F3396955850}"/>
              </a:ext>
            </a:extLst>
          </p:cNvPr>
          <p:cNvSpPr>
            <a:spLocks noGrp="1"/>
          </p:cNvSpPr>
          <p:nvPr>
            <p:ph type="sldNum" sz="quarter" idx="12"/>
          </p:nvPr>
        </p:nvSpPr>
        <p:spPr/>
        <p:txBody>
          <a:bodyPr/>
          <a:lstStyle/>
          <a:p>
            <a:fld id="{B6F15528-21DE-4FAA-801E-634DDDAF4B2B}" type="slidenum">
              <a:rPr lang="en-GB" smtClean="0"/>
              <a:pPr/>
              <a:t>38</a:t>
            </a:fld>
            <a:endParaRPr lang="en-GB"/>
          </a:p>
        </p:txBody>
      </p:sp>
      <p:graphicFrame>
        <p:nvGraphicFramePr>
          <p:cNvPr id="6" name="Content Placeholder 5">
            <a:extLst>
              <a:ext uri="{FF2B5EF4-FFF2-40B4-BE49-F238E27FC236}">
                <a16:creationId xmlns:a16="http://schemas.microsoft.com/office/drawing/2014/main" id="{60CD1A84-4FF2-44F5-725F-B081319E578D}"/>
              </a:ext>
            </a:extLst>
          </p:cNvPr>
          <p:cNvGraphicFramePr>
            <a:graphicFrameLocks noGrp="1"/>
          </p:cNvGraphicFramePr>
          <p:nvPr>
            <p:ph sz="quarter" idx="4294967295"/>
          </p:nvPr>
        </p:nvGraphicFramePr>
        <p:xfrm>
          <a:off x="523875" y="1004025"/>
          <a:ext cx="11372850" cy="5765690"/>
        </p:xfrm>
        <a:graphic>
          <a:graphicData uri="http://schemas.openxmlformats.org/drawingml/2006/table">
            <a:tbl>
              <a:tblPr>
                <a:tableStyleId>{775DCB02-9BB8-47FD-8907-85C794F793BA}</a:tableStyleId>
              </a:tblPr>
              <a:tblGrid>
                <a:gridCol w="3457575">
                  <a:extLst>
                    <a:ext uri="{9D8B030D-6E8A-4147-A177-3AD203B41FA5}">
                      <a16:colId xmlns:a16="http://schemas.microsoft.com/office/drawing/2014/main" val="491955944"/>
                    </a:ext>
                  </a:extLst>
                </a:gridCol>
                <a:gridCol w="3162300">
                  <a:extLst>
                    <a:ext uri="{9D8B030D-6E8A-4147-A177-3AD203B41FA5}">
                      <a16:colId xmlns:a16="http://schemas.microsoft.com/office/drawing/2014/main" val="1809272921"/>
                    </a:ext>
                  </a:extLst>
                </a:gridCol>
                <a:gridCol w="2943225">
                  <a:extLst>
                    <a:ext uri="{9D8B030D-6E8A-4147-A177-3AD203B41FA5}">
                      <a16:colId xmlns:a16="http://schemas.microsoft.com/office/drawing/2014/main" val="4124088951"/>
                    </a:ext>
                  </a:extLst>
                </a:gridCol>
                <a:gridCol w="1809750">
                  <a:extLst>
                    <a:ext uri="{9D8B030D-6E8A-4147-A177-3AD203B41FA5}">
                      <a16:colId xmlns:a16="http://schemas.microsoft.com/office/drawing/2014/main" val="2795799537"/>
                    </a:ext>
                  </a:extLst>
                </a:gridCol>
              </a:tblGrid>
              <a:tr h="374660">
                <a:tc>
                  <a:txBody>
                    <a:bodyPr/>
                    <a:lstStyle/>
                    <a:p>
                      <a:pPr algn="l" fontAlgn="b"/>
                      <a:r>
                        <a:rPr lang="en-GB" sz="1400" b="1" u="none" strike="noStrike">
                          <a:solidFill>
                            <a:srgbClr val="000000"/>
                          </a:solidFill>
                          <a:effectLst/>
                        </a:rPr>
                        <a:t>Domain: External Environment </a:t>
                      </a:r>
                      <a:endParaRPr lang="en-GB" sz="1400" b="1" i="1" u="none" strike="noStrike">
                        <a:solidFill>
                          <a:srgbClr val="000000"/>
                        </a:solidFill>
                        <a:effectLst/>
                        <a:latin typeface="+mn-lt"/>
                      </a:endParaRPr>
                    </a:p>
                  </a:txBody>
                  <a:tcPr marL="3592" marR="3592" marT="3592" marB="17243" anchor="b"/>
                </a:tc>
                <a:tc>
                  <a:txBody>
                    <a:bodyPr/>
                    <a:lstStyle/>
                    <a:p>
                      <a:pPr algn="l" fontAlgn="b"/>
                      <a:r>
                        <a:rPr lang="en-GB" sz="1400" b="1" u="none" strike="noStrike">
                          <a:solidFill>
                            <a:srgbClr val="000000"/>
                          </a:solidFill>
                          <a:effectLst/>
                        </a:rPr>
                        <a:t>Domain: Infrastructure </a:t>
                      </a:r>
                      <a:endParaRPr lang="en-GB" sz="1400" b="1" i="1"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1" u="none" strike="noStrike">
                          <a:solidFill>
                            <a:srgbClr val="000000"/>
                          </a:solidFill>
                          <a:effectLst/>
                        </a:rPr>
                        <a:t>Domain: QI&amp;I Team </a:t>
                      </a:r>
                      <a:endParaRPr lang="en-GB" sz="1400" b="1" i="1" u="none" strike="noStrike">
                        <a:solidFill>
                          <a:srgbClr val="000000"/>
                        </a:solidFill>
                        <a:effectLst/>
                        <a:latin typeface="+mn-lt"/>
                      </a:endParaRPr>
                    </a:p>
                  </a:txBody>
                  <a:tcPr marL="3592" marR="3592" marT="3592" marB="17243" anchor="b">
                    <a:solidFill>
                      <a:schemeClr val="accent3">
                        <a:lumMod val="20000"/>
                        <a:lumOff val="80000"/>
                      </a:schemeClr>
                    </a:solidFill>
                  </a:tcPr>
                </a:tc>
                <a:tc>
                  <a:txBody>
                    <a:bodyPr/>
                    <a:lstStyle/>
                    <a:p>
                      <a:pPr algn="l" fontAlgn="b"/>
                      <a:r>
                        <a:rPr lang="en-GB" sz="1400" b="1" i="0" u="none" strike="noStrike">
                          <a:solidFill>
                            <a:srgbClr val="000000"/>
                          </a:solidFill>
                          <a:effectLst/>
                          <a:latin typeface="+mn-lt"/>
                        </a:rPr>
                        <a:t>Domain: Anti-racism</a:t>
                      </a:r>
                    </a:p>
                  </a:txBody>
                  <a:tcPr marL="3592" marR="3592" marT="3592" marB="17243" anchor="b">
                    <a:solidFill>
                      <a:schemeClr val="bg1">
                        <a:lumMod val="95000"/>
                      </a:schemeClr>
                    </a:solidFill>
                  </a:tcPr>
                </a:tc>
                <a:extLst>
                  <a:ext uri="{0D108BD9-81ED-4DB2-BD59-A6C34878D82A}">
                    <a16:rowId xmlns:a16="http://schemas.microsoft.com/office/drawing/2014/main" val="2732239581"/>
                  </a:ext>
                </a:extLst>
              </a:tr>
              <a:tr h="374660">
                <a:tc>
                  <a:txBody>
                    <a:bodyPr/>
                    <a:lstStyle/>
                    <a:p>
                      <a:pPr algn="l" fontAlgn="b"/>
                      <a:r>
                        <a:rPr lang="en-GB" sz="1400" b="0" u="none" strike="noStrike">
                          <a:solidFill>
                            <a:srgbClr val="000000"/>
                          </a:solidFill>
                          <a:effectLst/>
                        </a:rPr>
                        <a:t>External motivators (project specific)</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Data available to guide project</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Prior QI&amp;I Experience</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a:txBody>
                    <a:bodyPr/>
                    <a:lstStyle/>
                    <a:p>
                      <a:pPr algn="l" fontAlgn="b"/>
                      <a:r>
                        <a:rPr lang="en-GB" sz="1400" b="0" i="0" u="none" strike="noStrike">
                          <a:solidFill>
                            <a:srgbClr val="000000"/>
                          </a:solidFill>
                          <a:effectLst/>
                          <a:latin typeface="+mn-lt"/>
                        </a:rPr>
                        <a:t>External environment</a:t>
                      </a:r>
                    </a:p>
                  </a:txBody>
                  <a:tcPr marL="3592" marR="3592" marT="3592" marB="17243" anchor="b">
                    <a:solidFill>
                      <a:schemeClr val="bg1">
                        <a:lumMod val="95000"/>
                      </a:schemeClr>
                    </a:solidFill>
                  </a:tcPr>
                </a:tc>
                <a:extLst>
                  <a:ext uri="{0D108BD9-81ED-4DB2-BD59-A6C34878D82A}">
                    <a16:rowId xmlns:a16="http://schemas.microsoft.com/office/drawing/2014/main" val="3261179315"/>
                  </a:ext>
                </a:extLst>
              </a:tr>
              <a:tr h="374660">
                <a:tc>
                  <a:txBody>
                    <a:bodyPr/>
                    <a:lstStyle/>
                    <a:p>
                      <a:pPr algn="l" fontAlgn="b"/>
                      <a:r>
                        <a:rPr lang="en-GB" sz="1400" b="0" u="none" strike="noStrike">
                          <a:solidFill>
                            <a:srgbClr val="000000"/>
                          </a:solidFill>
                          <a:effectLst/>
                        </a:rPr>
                        <a:t>External motivators (QI&amp;I)</a:t>
                      </a:r>
                      <a:endParaRPr lang="en-GB" sz="1400" b="0" i="0" u="none" strike="noStrike">
                        <a:solidFill>
                          <a:srgbClr val="000000"/>
                        </a:solidFill>
                        <a:effectLst/>
                        <a:latin typeface="+mn-lt"/>
                      </a:endParaRPr>
                    </a:p>
                  </a:txBody>
                  <a:tcPr marL="3592" marR="3592" marT="3592" marB="17243" anchor="b"/>
                </a:tc>
                <a:tc>
                  <a:txBody>
                    <a:bodyPr/>
                    <a:lstStyle/>
                    <a:p>
                      <a:pPr algn="l" fontAlgn="b"/>
                      <a:r>
                        <a:rPr lang="nn-NO" sz="1400" b="0" u="none" strike="noStrike">
                          <a:solidFill>
                            <a:srgbClr val="000000"/>
                          </a:solidFill>
                          <a:effectLst/>
                        </a:rPr>
                        <a:t>Data </a:t>
                      </a:r>
                      <a:r>
                        <a:rPr lang="nn-NO" sz="1400" b="0" u="none" strike="noStrike" err="1">
                          <a:solidFill>
                            <a:srgbClr val="000000"/>
                          </a:solidFill>
                          <a:effectLst/>
                        </a:rPr>
                        <a:t>infrastructure</a:t>
                      </a:r>
                      <a:r>
                        <a:rPr lang="nn-NO" sz="1400" b="0" u="none" strike="noStrike">
                          <a:solidFill>
                            <a:srgbClr val="000000"/>
                          </a:solidFill>
                          <a:effectLst/>
                        </a:rPr>
                        <a:t> for QI&amp;I</a:t>
                      </a:r>
                      <a:endParaRPr lang="nn-NO"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Team Diversity</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a:txBody>
                    <a:bodyPr/>
                    <a:lstStyle/>
                    <a:p>
                      <a:pPr algn="l" fontAlgn="b"/>
                      <a:r>
                        <a:rPr lang="en-GB" sz="1400" b="0" i="0" u="none" strike="noStrike">
                          <a:solidFill>
                            <a:srgbClr val="000000"/>
                          </a:solidFill>
                          <a:effectLst/>
                          <a:latin typeface="+mn-lt"/>
                        </a:rPr>
                        <a:t>Organisation</a:t>
                      </a:r>
                    </a:p>
                  </a:txBody>
                  <a:tcPr marL="3592" marR="3592" marT="3592" marB="17243" anchor="b">
                    <a:solidFill>
                      <a:schemeClr val="bg1">
                        <a:lumMod val="95000"/>
                      </a:schemeClr>
                    </a:solidFill>
                  </a:tcPr>
                </a:tc>
                <a:extLst>
                  <a:ext uri="{0D108BD9-81ED-4DB2-BD59-A6C34878D82A}">
                    <a16:rowId xmlns:a16="http://schemas.microsoft.com/office/drawing/2014/main" val="3616721675"/>
                  </a:ext>
                </a:extLst>
              </a:tr>
              <a:tr h="374660">
                <a:tc>
                  <a:txBody>
                    <a:bodyPr/>
                    <a:lstStyle/>
                    <a:p>
                      <a:pPr algn="l" fontAlgn="b"/>
                      <a:r>
                        <a:rPr lang="en-GB" sz="1400" b="0" u="none" strike="noStrike">
                          <a:solidFill>
                            <a:srgbClr val="000000"/>
                          </a:solidFill>
                          <a:effectLst/>
                        </a:rPr>
                        <a:t>External knowledge (project specific)</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Resource availability (project specific)</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Physician &amp; Clinician Involvement</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a:txBody>
                    <a:bodyPr/>
                    <a:lstStyle/>
                    <a:p>
                      <a:pPr algn="l" fontAlgn="b"/>
                      <a:r>
                        <a:rPr lang="en-GB" sz="1400" b="0" i="0" u="none" strike="noStrike">
                          <a:solidFill>
                            <a:srgbClr val="000000"/>
                          </a:solidFill>
                          <a:effectLst/>
                          <a:latin typeface="+mn-lt"/>
                        </a:rPr>
                        <a:t>Infrastructure</a:t>
                      </a:r>
                    </a:p>
                  </a:txBody>
                  <a:tcPr marL="3592" marR="3592" marT="3592" marB="17243" anchor="b">
                    <a:solidFill>
                      <a:schemeClr val="bg1">
                        <a:lumMod val="95000"/>
                      </a:schemeClr>
                    </a:solidFill>
                  </a:tcPr>
                </a:tc>
                <a:extLst>
                  <a:ext uri="{0D108BD9-81ED-4DB2-BD59-A6C34878D82A}">
                    <a16:rowId xmlns:a16="http://schemas.microsoft.com/office/drawing/2014/main" val="363557714"/>
                  </a:ext>
                </a:extLst>
              </a:tr>
              <a:tr h="374660">
                <a:tc>
                  <a:txBody>
                    <a:bodyPr/>
                    <a:lstStyle/>
                    <a:p>
                      <a:pPr algn="l" fontAlgn="b"/>
                      <a:r>
                        <a:rPr lang="en-GB" sz="1400" b="0" u="none" strike="noStrike">
                          <a:solidFill>
                            <a:srgbClr val="000000"/>
                          </a:solidFill>
                          <a:effectLst/>
                        </a:rPr>
                        <a:t>External knowledge (QI&amp;I)</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Specialist QI&amp;I staff</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Patient Engagement &amp; Involvement</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a:txBody>
                    <a:bodyPr/>
                    <a:lstStyle/>
                    <a:p>
                      <a:pPr algn="l" fontAlgn="b"/>
                      <a:r>
                        <a:rPr lang="en-GB" sz="1400" b="0" i="0" u="none" strike="noStrike">
                          <a:solidFill>
                            <a:srgbClr val="000000"/>
                          </a:solidFill>
                          <a:effectLst/>
                          <a:latin typeface="+mn-lt"/>
                        </a:rPr>
                        <a:t>Microsystem</a:t>
                      </a:r>
                    </a:p>
                  </a:txBody>
                  <a:tcPr marL="3592" marR="3592" marT="3592" marB="17243" anchor="b">
                    <a:solidFill>
                      <a:schemeClr val="bg1">
                        <a:lumMod val="95000"/>
                      </a:schemeClr>
                    </a:solidFill>
                  </a:tcPr>
                </a:tc>
                <a:extLst>
                  <a:ext uri="{0D108BD9-81ED-4DB2-BD59-A6C34878D82A}">
                    <a16:rowId xmlns:a16="http://schemas.microsoft.com/office/drawing/2014/main" val="3298318457"/>
                  </a:ext>
                </a:extLst>
              </a:tr>
              <a:tr h="374660">
                <a:tc>
                  <a:txBody>
                    <a:bodyPr/>
                    <a:lstStyle/>
                    <a:p>
                      <a:pPr algn="l" fontAlgn="b"/>
                      <a:r>
                        <a:rPr lang="en-GB" sz="1400" b="0" u="none" strike="noStrike">
                          <a:solidFill>
                            <a:srgbClr val="000000"/>
                          </a:solidFill>
                          <a:effectLst/>
                        </a:rPr>
                        <a:t>External project sponsorship</a:t>
                      </a:r>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QI&amp;I Workforce Focus</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Team Leadership</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a:txBody>
                    <a:bodyPr/>
                    <a:lstStyle/>
                    <a:p>
                      <a:pPr algn="l" fontAlgn="b"/>
                      <a:r>
                        <a:rPr lang="en-GB" sz="1400" b="0" i="0" u="none" strike="noStrike">
                          <a:solidFill>
                            <a:srgbClr val="000000"/>
                          </a:solidFill>
                          <a:effectLst/>
                          <a:latin typeface="+mn-lt"/>
                        </a:rPr>
                        <a:t>Team</a:t>
                      </a:r>
                    </a:p>
                  </a:txBody>
                  <a:tcPr marL="3592" marR="3592" marT="3592" marB="17243" anchor="b">
                    <a:solidFill>
                      <a:schemeClr val="bg1">
                        <a:lumMod val="95000"/>
                      </a:schemeClr>
                    </a:solidFill>
                  </a:tcPr>
                </a:tc>
                <a:extLst>
                  <a:ext uri="{0D108BD9-81ED-4DB2-BD59-A6C34878D82A}">
                    <a16:rowId xmlns:a16="http://schemas.microsoft.com/office/drawing/2014/main" val="868195940"/>
                  </a:ext>
                </a:extLst>
              </a:tr>
              <a:tr h="374660">
                <a:tc>
                  <a:txBody>
                    <a:bodyPr/>
                    <a:lstStyle/>
                    <a:p>
                      <a:pPr algn="l" fontAlgn="b"/>
                      <a:endParaRPr lang="en-GB" sz="1400" b="0" i="0" u="none" strike="noStrike">
                        <a:solidFill>
                          <a:srgbClr val="000000"/>
                        </a:solidFill>
                        <a:effectLst/>
                        <a:latin typeface="+mn-lt"/>
                      </a:endParaRPr>
                    </a:p>
                  </a:txBody>
                  <a:tcPr marL="3592" marR="3592" marT="3592" marB="17243" anchor="b"/>
                </a:tc>
                <a:tc>
                  <a:txBody>
                    <a:bodyPr/>
                    <a:lstStyle/>
                    <a:p>
                      <a:pPr algn="l" fontAlgn="b"/>
                      <a:r>
                        <a:rPr lang="en-GB" sz="1400" b="0" u="none" strike="noStrike">
                          <a:solidFill>
                            <a:srgbClr val="000000"/>
                          </a:solidFill>
                          <a:effectLst/>
                        </a:rPr>
                        <a:t>Managing QI&amp;I Portfolio </a:t>
                      </a:r>
                      <a:endParaRPr lang="en-GB" sz="1400" b="0" i="0" u="none" strike="noStrike">
                        <a:solidFill>
                          <a:srgbClr val="000000"/>
                        </a:solidFill>
                        <a:effectLst/>
                        <a:latin typeface="+mn-lt"/>
                      </a:endParaRPr>
                    </a:p>
                  </a:txBody>
                  <a:tcPr marL="3592" marR="3592" marT="3592" marB="17243" anchor="b">
                    <a:solidFill>
                      <a:schemeClr val="accent2">
                        <a:lumMod val="20000"/>
                        <a:lumOff val="80000"/>
                      </a:schemeClr>
                    </a:solidFill>
                  </a:tcPr>
                </a:tc>
                <a:tc>
                  <a:txBody>
                    <a:bodyPr/>
                    <a:lstStyle/>
                    <a:p>
                      <a:pPr algn="l" fontAlgn="b"/>
                      <a:r>
                        <a:rPr lang="en-GB" sz="1400" b="0" u="none" strike="noStrike">
                          <a:solidFill>
                            <a:srgbClr val="000000"/>
                          </a:solidFill>
                          <a:effectLst/>
                        </a:rPr>
                        <a:t>Decision Making Processes</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rowSpan="9">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463462685"/>
                  </a:ext>
                </a:extLst>
              </a:tr>
              <a:tr h="374660">
                <a:tc>
                  <a:txBody>
                    <a:bodyPr/>
                    <a:lstStyle/>
                    <a:p>
                      <a:pPr algn="l" fontAlgn="b"/>
                      <a:r>
                        <a:rPr lang="en-GB" sz="1400" b="1" u="none" strike="noStrike">
                          <a:solidFill>
                            <a:srgbClr val="000000"/>
                          </a:solidFill>
                          <a:effectLst/>
                        </a:rPr>
                        <a:t>Domain: Organisation </a:t>
                      </a:r>
                      <a:endParaRPr lang="en-GB" sz="1400" b="1" i="1"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Team Norms</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450864014"/>
                  </a:ext>
                </a:extLst>
              </a:tr>
              <a:tr h="444708">
                <a:tc>
                  <a:txBody>
                    <a:bodyPr/>
                    <a:lstStyle/>
                    <a:p>
                      <a:pPr algn="l" fontAlgn="b"/>
                      <a:r>
                        <a:rPr lang="en-GB" sz="1400" b="0" u="none" strike="noStrike">
                          <a:solidFill>
                            <a:srgbClr val="000000"/>
                          </a:solidFill>
                          <a:effectLst/>
                        </a:rPr>
                        <a:t>Organisational Leadership (project specific)</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1" u="none" strike="noStrike">
                          <a:solidFill>
                            <a:srgbClr val="000000"/>
                          </a:solidFill>
                          <a:effectLst/>
                        </a:rPr>
                        <a:t>Domain: Microsystem </a:t>
                      </a:r>
                      <a:endParaRPr lang="en-GB" sz="1400" b="1" i="1"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QI&amp;I Skill</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1469484871"/>
                  </a:ext>
                </a:extLst>
              </a:tr>
              <a:tr h="444708">
                <a:tc>
                  <a:txBody>
                    <a:bodyPr/>
                    <a:lstStyle/>
                    <a:p>
                      <a:pPr algn="l" fontAlgn="b"/>
                      <a:r>
                        <a:rPr lang="en-GB" sz="1400" b="0" u="none" strike="noStrike">
                          <a:solidFill>
                            <a:srgbClr val="000000"/>
                          </a:solidFill>
                          <a:effectLst/>
                        </a:rPr>
                        <a:t>Organisational Leadership (QI&amp;I)</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Leadership (project specific)</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Team Tenure</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2463241933"/>
                  </a:ext>
                </a:extLst>
              </a:tr>
              <a:tr h="374660">
                <a:tc>
                  <a:txBody>
                    <a:bodyPr/>
                    <a:lstStyle/>
                    <a:p>
                      <a:pPr algn="l" fontAlgn="b"/>
                      <a:r>
                        <a:rPr lang="en-GB" sz="1400" b="0" u="none" strike="noStrike">
                          <a:solidFill>
                            <a:srgbClr val="000000"/>
                          </a:solidFill>
                          <a:effectLst/>
                        </a:rPr>
                        <a:t>Task Strategic Importance to Organisation </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QI&amp;I Leadership</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a:txBody>
                    <a:bodyPr/>
                    <a:lstStyle/>
                    <a:p>
                      <a:pPr algn="l" fontAlgn="b"/>
                      <a:r>
                        <a:rPr lang="en-GB" sz="1400" b="0" u="none" strike="noStrike">
                          <a:solidFill>
                            <a:srgbClr val="000000"/>
                          </a:solidFill>
                          <a:effectLst/>
                        </a:rPr>
                        <a:t>Subject Matter Expert</a:t>
                      </a:r>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779323752"/>
                  </a:ext>
                </a:extLst>
              </a:tr>
              <a:tr h="374660">
                <a:tc>
                  <a:txBody>
                    <a:bodyPr/>
                    <a:lstStyle/>
                    <a:p>
                      <a:pPr algn="l" fontAlgn="b"/>
                      <a:r>
                        <a:rPr lang="en-GB" sz="1400" b="0" u="none" strike="noStrike">
                          <a:solidFill>
                            <a:srgbClr val="000000"/>
                          </a:solidFill>
                          <a:effectLst/>
                        </a:rPr>
                        <a:t>Organisational QI&amp;I Maturity</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Capacity (project specific) </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rowSpan="4">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3626593569"/>
                  </a:ext>
                </a:extLst>
              </a:tr>
              <a:tr h="374660">
                <a:tc>
                  <a:txBody>
                    <a:bodyPr/>
                    <a:lstStyle/>
                    <a:p>
                      <a:pPr algn="l" fontAlgn="b"/>
                      <a:r>
                        <a:rPr lang="en-GB" sz="1400" b="0" u="none" strike="noStrike">
                          <a:solidFill>
                            <a:srgbClr val="000000"/>
                          </a:solidFill>
                          <a:effectLst/>
                        </a:rPr>
                        <a:t>Payment Structure (project specific)</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QI&amp;I Capability</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1268547601"/>
                  </a:ext>
                </a:extLst>
              </a:tr>
              <a:tr h="374660">
                <a:tc>
                  <a:txBody>
                    <a:bodyPr/>
                    <a:lstStyle/>
                    <a:p>
                      <a:pPr algn="l" fontAlgn="b"/>
                      <a:r>
                        <a:rPr lang="en-GB" sz="1400" b="0" u="none" strike="noStrike">
                          <a:solidFill>
                            <a:srgbClr val="000000"/>
                          </a:solidFill>
                          <a:effectLst/>
                        </a:rPr>
                        <a:t>Payment Structure (QI&amp;I)</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Culture</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2114477597"/>
                  </a:ext>
                </a:extLst>
              </a:tr>
              <a:tr h="374660">
                <a:tc>
                  <a:txBody>
                    <a:bodyPr/>
                    <a:lstStyle/>
                    <a:p>
                      <a:pPr algn="l" fontAlgn="b"/>
                      <a:r>
                        <a:rPr lang="en-GB" sz="1400" b="0" u="none" strike="noStrike">
                          <a:solidFill>
                            <a:srgbClr val="000000"/>
                          </a:solidFill>
                          <a:effectLst/>
                        </a:rPr>
                        <a:t>Organisational QI&amp;I Culture </a:t>
                      </a:r>
                      <a:endParaRPr lang="en-GB" sz="1400" b="0" i="0" u="none" strike="noStrike">
                        <a:solidFill>
                          <a:srgbClr val="000000"/>
                        </a:solidFill>
                        <a:effectLst/>
                        <a:latin typeface="+mn-lt"/>
                      </a:endParaRPr>
                    </a:p>
                  </a:txBody>
                  <a:tcPr marL="3592" marR="3592" marT="3592" marB="17243" anchor="b">
                    <a:solidFill>
                      <a:schemeClr val="accent5">
                        <a:lumMod val="20000"/>
                        <a:lumOff val="80000"/>
                      </a:schemeClr>
                    </a:solidFill>
                  </a:tcPr>
                </a:tc>
                <a:tc>
                  <a:txBody>
                    <a:bodyPr/>
                    <a:lstStyle/>
                    <a:p>
                      <a:pPr algn="l" fontAlgn="b"/>
                      <a:r>
                        <a:rPr lang="en-GB" sz="1400" b="0" u="none" strike="noStrike">
                          <a:solidFill>
                            <a:srgbClr val="000000"/>
                          </a:solidFill>
                          <a:effectLst/>
                        </a:rPr>
                        <a:t>Microsystem QI&amp;I Culture</a:t>
                      </a:r>
                      <a:endParaRPr lang="en-GB" sz="1400" b="0" i="0" u="none" strike="noStrike">
                        <a:solidFill>
                          <a:srgbClr val="000000"/>
                        </a:solidFill>
                        <a:effectLst/>
                        <a:latin typeface="+mn-lt"/>
                      </a:endParaRPr>
                    </a:p>
                  </a:txBody>
                  <a:tcPr marL="3592" marR="3592" marT="3592" marB="17243" anchor="b">
                    <a:solidFill>
                      <a:schemeClr val="tx2">
                        <a:lumMod val="10000"/>
                        <a:lumOff val="9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accent3">
                        <a:lumMod val="20000"/>
                        <a:lumOff val="80000"/>
                      </a:schemeClr>
                    </a:solidFill>
                  </a:tcPr>
                </a:tc>
                <a:tc vMerge="1">
                  <a:txBody>
                    <a:bodyPr/>
                    <a:lstStyle/>
                    <a:p>
                      <a:pPr algn="l" fontAlgn="b"/>
                      <a:endParaRPr lang="en-GB" sz="1400" b="0" i="0" u="none" strike="noStrike">
                        <a:solidFill>
                          <a:srgbClr val="000000"/>
                        </a:solidFill>
                        <a:effectLst/>
                        <a:latin typeface="+mn-lt"/>
                      </a:endParaRPr>
                    </a:p>
                  </a:txBody>
                  <a:tcPr marL="3592" marR="3592" marT="3592" marB="17243" anchor="b">
                    <a:solidFill>
                      <a:schemeClr val="bg1">
                        <a:lumMod val="95000"/>
                      </a:schemeClr>
                    </a:solidFill>
                  </a:tcPr>
                </a:tc>
                <a:extLst>
                  <a:ext uri="{0D108BD9-81ED-4DB2-BD59-A6C34878D82A}">
                    <a16:rowId xmlns:a16="http://schemas.microsoft.com/office/drawing/2014/main" val="2923012252"/>
                  </a:ext>
                </a:extLst>
              </a:tr>
            </a:tbl>
          </a:graphicData>
        </a:graphic>
      </p:graphicFrame>
    </p:spTree>
    <p:extLst>
      <p:ext uri="{BB962C8B-B14F-4D97-AF65-F5344CB8AC3E}">
        <p14:creationId xmlns:p14="http://schemas.microsoft.com/office/powerpoint/2010/main" val="3910789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4B97-4E6C-4D03-C5D0-B970979430D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3A866B-86AF-1EDE-4B5C-89F316AA429A}"/>
              </a:ext>
            </a:extLst>
          </p:cNvPr>
          <p:cNvSpPr>
            <a:spLocks noGrp="1"/>
          </p:cNvSpPr>
          <p:nvPr>
            <p:ph type="sldNum" sz="quarter" idx="12"/>
          </p:nvPr>
        </p:nvSpPr>
        <p:spPr/>
        <p:txBody>
          <a:bodyPr/>
          <a:lstStyle/>
          <a:p>
            <a:fld id="{B6F15528-21DE-4FAA-801E-634DDDAF4B2B}" type="slidenum">
              <a:rPr lang="en-GB" smtClean="0"/>
              <a:pPr/>
              <a:t>39</a:t>
            </a:fld>
            <a:endParaRPr lang="en-GB"/>
          </a:p>
        </p:txBody>
      </p:sp>
      <p:graphicFrame>
        <p:nvGraphicFramePr>
          <p:cNvPr id="6" name="Table 5">
            <a:extLst>
              <a:ext uri="{FF2B5EF4-FFF2-40B4-BE49-F238E27FC236}">
                <a16:creationId xmlns:a16="http://schemas.microsoft.com/office/drawing/2014/main" id="{CEBC08D3-2B59-E990-4DAC-CAD8D2C62D25}"/>
              </a:ext>
            </a:extLst>
          </p:cNvPr>
          <p:cNvGraphicFramePr>
            <a:graphicFrameLocks noGrp="1"/>
          </p:cNvGraphicFramePr>
          <p:nvPr>
            <p:extLst>
              <p:ext uri="{D42A27DB-BD31-4B8C-83A1-F6EECF244321}">
                <p14:modId xmlns:p14="http://schemas.microsoft.com/office/powerpoint/2010/main" val="3182043954"/>
              </p:ext>
            </p:extLst>
          </p:nvPr>
        </p:nvGraphicFramePr>
        <p:xfrm>
          <a:off x="486485" y="1104227"/>
          <a:ext cx="11219030" cy="5320782"/>
        </p:xfrm>
        <a:graphic>
          <a:graphicData uri="http://schemas.openxmlformats.org/drawingml/2006/table">
            <a:tbl>
              <a:tblPr/>
              <a:tblGrid>
                <a:gridCol w="3984778">
                  <a:extLst>
                    <a:ext uri="{9D8B030D-6E8A-4147-A177-3AD203B41FA5}">
                      <a16:colId xmlns:a16="http://schemas.microsoft.com/office/drawing/2014/main" val="2743475334"/>
                    </a:ext>
                  </a:extLst>
                </a:gridCol>
                <a:gridCol w="3820534">
                  <a:extLst>
                    <a:ext uri="{9D8B030D-6E8A-4147-A177-3AD203B41FA5}">
                      <a16:colId xmlns:a16="http://schemas.microsoft.com/office/drawing/2014/main" val="1875943326"/>
                    </a:ext>
                  </a:extLst>
                </a:gridCol>
                <a:gridCol w="3413718">
                  <a:extLst>
                    <a:ext uri="{9D8B030D-6E8A-4147-A177-3AD203B41FA5}">
                      <a16:colId xmlns:a16="http://schemas.microsoft.com/office/drawing/2014/main" val="277935987"/>
                    </a:ext>
                  </a:extLst>
                </a:gridCol>
              </a:tblGrid>
              <a:tr h="312107">
                <a:tc>
                  <a:txBody>
                    <a:bodyPr/>
                    <a:lstStyle/>
                    <a:p>
                      <a:pPr algn="l" fontAlgn="b">
                        <a:lnSpc>
                          <a:spcPct val="107000"/>
                        </a:lnSpc>
                        <a:spcAft>
                          <a:spcPts val="800"/>
                        </a:spcAft>
                      </a:pPr>
                      <a:r>
                        <a:rPr lang="en-GB" sz="1400" b="1"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Domain: External Environment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tc>
                  <a:txBody>
                    <a:bodyPr/>
                    <a:lstStyle/>
                    <a:p>
                      <a:pPr algn="l" fontAlgn="b">
                        <a:lnSpc>
                          <a:spcPct val="107000"/>
                        </a:lnSpc>
                        <a:spcAft>
                          <a:spcPts val="800"/>
                        </a:spcAft>
                      </a:pPr>
                      <a:r>
                        <a:rPr lang="en-GB" sz="1400" b="1"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Domain: Infrastructure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1"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Domain: QI&amp;I Team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682328051"/>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External motivators (project specific)</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Data available to guide project</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Prior QI&amp;I Experience</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226498079"/>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External motivators (QI&amp;I)</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tc>
                  <a:txBody>
                    <a:bodyPr/>
                    <a:lstStyle/>
                    <a:p>
                      <a:pPr algn="l" fontAlgn="b">
                        <a:lnSpc>
                          <a:spcPct val="107000"/>
                        </a:lnSpc>
                        <a:spcAft>
                          <a:spcPts val="800"/>
                        </a:spcAft>
                      </a:pPr>
                      <a:r>
                        <a:rPr lang="nn-NO"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Data Infrastructure for QI&amp;I</a:t>
                      </a:r>
                      <a:endParaRPr lang="nn-NO"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Team Diversity</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1344061262"/>
                  </a:ext>
                </a:extLst>
              </a:tr>
              <a:tr h="312107">
                <a:tc>
                  <a:txBody>
                    <a:bodyPr/>
                    <a:lstStyle/>
                    <a:p>
                      <a:pPr algn="l" fontAlgn="b">
                        <a:lnSpc>
                          <a:spcPct val="107000"/>
                        </a:lnSpc>
                        <a:spcAft>
                          <a:spcPts val="800"/>
                        </a:spcAft>
                      </a:pPr>
                      <a:r>
                        <a:rPr lang="en-GB" sz="1400" b="0" i="0" u="none" strike="noStrike"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External knowledge (project specific)</a:t>
                      </a:r>
                      <a:endParaRPr lang="en-GB" sz="2400" b="0" i="0" u="none" strike="noStrike" dirty="0">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Resource availability (project specific)</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Physician and Clinician Involvement</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3729964036"/>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External knowledge (QI&amp;I)</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Specialist QI&amp;I staff</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Patient Engagement and Involvement</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3744947005"/>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External project sponsorship</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QI&amp;I Workforce Focus</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Team Leadership</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322347773"/>
                  </a:ext>
                </a:extLst>
              </a:tr>
              <a:tr h="312107">
                <a:tc>
                  <a:txBody>
                    <a:bodyPr/>
                    <a:lstStyle/>
                    <a:p>
                      <a:pPr algn="l" fontAlgn="b">
                        <a:lnSpc>
                          <a:spcPct val="107000"/>
                        </a:lnSpc>
                        <a:spcAft>
                          <a:spcPts val="800"/>
                        </a:spcAft>
                      </a:pPr>
                      <a:r>
                        <a:rPr lang="en-GB" sz="14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Anti-racism (2 additional factors)</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8E8"/>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Managing QI&amp;I Portfolio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BE3D6"/>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Decision Making Processes</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2721920401"/>
                  </a:ext>
                </a:extLst>
              </a:tr>
              <a:tr h="312107">
                <a:tc>
                  <a:txBody>
                    <a:bodyPr/>
                    <a:lstStyle/>
                    <a:p>
                      <a:pPr algn="l" fontAlgn="b">
                        <a:lnSpc>
                          <a:spcPct val="107000"/>
                        </a:lnSpc>
                        <a:spcAft>
                          <a:spcPts val="800"/>
                        </a:spcAft>
                      </a:pPr>
                      <a:r>
                        <a:rPr lang="en-GB" sz="1400" b="1"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Domain: Organisation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Anti-racism (1 additional factor)</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8E8"/>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Team Norms</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729416189"/>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Organisational Leadership (project specific)</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1"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Domain: Microsystem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QI&amp;I Skill</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2776112210"/>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Organisational Leadership (QI&amp;I)</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Microsystem Leadership (project specific)</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Team Tenure</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1129269767"/>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Task Strategic Importance to Organisation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Microsystem QI&amp;I Leadership</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Subject Matter Expert</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C2F1C8"/>
                    </a:solidFill>
                  </a:tcPr>
                </a:tc>
                <a:extLst>
                  <a:ext uri="{0D108BD9-81ED-4DB2-BD59-A6C34878D82A}">
                    <a16:rowId xmlns:a16="http://schemas.microsoft.com/office/drawing/2014/main" val="1602166351"/>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Organisational QI&amp;I Maturity</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Microsystem Capacity (project specific)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rowSpan="4">
                  <a:txBody>
                    <a:bodyPr/>
                    <a:lstStyle/>
                    <a:p>
                      <a:pPr algn="l" fontAlgn="t">
                        <a:lnSpc>
                          <a:spcPct val="107000"/>
                        </a:lnSpc>
                        <a:spcAft>
                          <a:spcPts val="800"/>
                        </a:spcAft>
                      </a:pPr>
                      <a:r>
                        <a:rPr lang="en-GB" sz="1400" b="0" i="0" u="none" strike="noStrike">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Anti-racism (2 additional factors)</a:t>
                      </a:r>
                      <a:endParaRPr lang="en-GB" sz="2400" b="0" i="0" u="none" strike="noStrike">
                        <a:effectLst/>
                        <a:latin typeface="Arial" panose="020B0604020202020204" pitchFamily="34" charset="0"/>
                      </a:endParaRPr>
                    </a:p>
                  </a:txBody>
                  <a:tcPr marL="124080" marR="124080" marT="62040" marB="6204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1295812658"/>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Payment Structure (project specific)</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Microsystem QI&amp;I Capability</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vMerge="1">
                  <a:txBody>
                    <a:bodyPr/>
                    <a:lstStyle/>
                    <a:p>
                      <a:endParaRPr lang="en-GB"/>
                    </a:p>
                  </a:txBody>
                  <a:tcPr/>
                </a:tc>
                <a:extLst>
                  <a:ext uri="{0D108BD9-81ED-4DB2-BD59-A6C34878D82A}">
                    <a16:rowId xmlns:a16="http://schemas.microsoft.com/office/drawing/2014/main" val="3072120388"/>
                  </a:ext>
                </a:extLst>
              </a:tr>
              <a:tr h="312107">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Payment Structure (QI&amp;I)</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Microsystem Culture</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vMerge="1">
                  <a:txBody>
                    <a:bodyPr/>
                    <a:lstStyle/>
                    <a:p>
                      <a:endParaRPr lang="en-GB"/>
                    </a:p>
                  </a:txBody>
                  <a:tcPr/>
                </a:tc>
                <a:extLst>
                  <a:ext uri="{0D108BD9-81ED-4DB2-BD59-A6C34878D82A}">
                    <a16:rowId xmlns:a16="http://schemas.microsoft.com/office/drawing/2014/main" val="3976084842"/>
                  </a:ext>
                </a:extLst>
              </a:tr>
              <a:tr h="620071">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Organisational QI&amp;I Culture </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F2CFEE"/>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Microsystem QI&amp;I Culture</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DCEAF7"/>
                    </a:solidFill>
                  </a:tcPr>
                </a:tc>
                <a:tc vMerge="1">
                  <a:txBody>
                    <a:bodyPr/>
                    <a:lstStyle/>
                    <a:p>
                      <a:endParaRPr lang="en-GB"/>
                    </a:p>
                  </a:txBody>
                  <a:tcPr/>
                </a:tc>
                <a:extLst>
                  <a:ext uri="{0D108BD9-81ED-4DB2-BD59-A6C34878D82A}">
                    <a16:rowId xmlns:a16="http://schemas.microsoft.com/office/drawing/2014/main" val="1583306539"/>
                  </a:ext>
                </a:extLst>
              </a:tr>
              <a:tr h="331213">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Anti-racism (2 additional factors)</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8E8"/>
                    </a:solidFill>
                  </a:tcPr>
                </a:tc>
                <a:tc>
                  <a:txBody>
                    <a:bodyPr/>
                    <a:lstStyle/>
                    <a:p>
                      <a:pPr algn="l" fontAlgn="b">
                        <a:lnSpc>
                          <a:spcPct val="107000"/>
                        </a:lnSpc>
                        <a:spcAft>
                          <a:spcPts val="800"/>
                        </a:spcAft>
                      </a:pPr>
                      <a:r>
                        <a:rPr lang="en-GB" sz="1400" b="0" i="0" u="none" strike="noStrike" kern="1200">
                          <a:solidFill>
                            <a:srgbClr val="000000"/>
                          </a:solidFill>
                          <a:effectLst/>
                          <a:latin typeface="Aptos" panose="020B0004020202020204" pitchFamily="34" charset="0"/>
                          <a:ea typeface="Times New Roman" panose="02020603050405020304" pitchFamily="18" charset="0"/>
                          <a:cs typeface="Arial" panose="020B0604020202020204" pitchFamily="34" charset="0"/>
                        </a:rPr>
                        <a:t>Anti-racism (3 additional factors)</a:t>
                      </a:r>
                      <a:endParaRPr lang="en-GB" sz="2400" b="0" i="0" u="none" strike="noStrike">
                        <a:effectLst/>
                        <a:latin typeface="Arial" panose="020B0604020202020204" pitchFamily="34" charset="0"/>
                      </a:endParaRPr>
                    </a:p>
                  </a:txBody>
                  <a:tcPr marL="5170" marR="5170" marT="5170" marB="23265"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F9ED5"/>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8E8"/>
                    </a:solidFill>
                  </a:tcPr>
                </a:tc>
                <a:tc>
                  <a:txBody>
                    <a:bodyPr/>
                    <a:lstStyle/>
                    <a:p>
                      <a:pPr algn="l" fontAlgn="ctr">
                        <a:lnSpc>
                          <a:spcPct val="107000"/>
                        </a:lnSpc>
                        <a:spcAft>
                          <a:spcPts val="800"/>
                        </a:spcAft>
                      </a:pPr>
                      <a:r>
                        <a:rPr lang="en-GB" sz="14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400" b="0" i="0" u="none" strike="noStrike" dirty="0">
                        <a:effectLst/>
                        <a:latin typeface="Arial" panose="020B0604020202020204" pitchFamily="34" charset="0"/>
                      </a:endParaRPr>
                    </a:p>
                  </a:txBody>
                  <a:tcPr marL="12925" marR="12925" marT="12925" marB="0" anchor="ctr">
                    <a:lnL w="38100" cap="flat" cmpd="sng" algn="ctr">
                      <a:solidFill>
                        <a:srgbClr val="000000"/>
                      </a:solidFill>
                      <a:prstDash val="solid"/>
                      <a:round/>
                      <a:headEnd type="none" w="med" len="med"/>
                      <a:tailEnd type="none" w="med" len="med"/>
                    </a:lnL>
                    <a:lnR w="12700" cap="flat" cmpd="sng" algn="ctr">
                      <a:solidFill>
                        <a:srgbClr val="0F9ED5"/>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F9ED5"/>
                      </a:solidFill>
                      <a:prstDash val="solid"/>
                      <a:round/>
                      <a:headEnd type="none" w="med" len="med"/>
                      <a:tailEnd type="none" w="med" len="med"/>
                    </a:lnB>
                    <a:noFill/>
                  </a:tcPr>
                </a:tc>
                <a:extLst>
                  <a:ext uri="{0D108BD9-81ED-4DB2-BD59-A6C34878D82A}">
                    <a16:rowId xmlns:a16="http://schemas.microsoft.com/office/drawing/2014/main" val="1476838024"/>
                  </a:ext>
                </a:extLst>
              </a:tr>
            </a:tbl>
          </a:graphicData>
        </a:graphic>
      </p:graphicFrame>
      <p:sp>
        <p:nvSpPr>
          <p:cNvPr id="7" name="Title 1">
            <a:extLst>
              <a:ext uri="{FF2B5EF4-FFF2-40B4-BE49-F238E27FC236}">
                <a16:creationId xmlns:a16="http://schemas.microsoft.com/office/drawing/2014/main" id="{CAF43967-7C87-F6F7-D182-09F49A3D418E}"/>
              </a:ext>
            </a:extLst>
          </p:cNvPr>
          <p:cNvSpPr txBox="1">
            <a:spLocks/>
          </p:cNvSpPr>
          <p:nvPr/>
        </p:nvSpPr>
        <p:spPr>
          <a:xfrm>
            <a:off x="354405" y="204227"/>
            <a:ext cx="11219030" cy="900000"/>
          </a:xfrm>
          <a:prstGeom prst="rect">
            <a:avLst/>
          </a:prstGeom>
        </p:spPr>
        <p:txBody>
          <a:bodyPr anchor="ctr">
            <a:noAutofit/>
          </a:bodyPr>
          <a:lstStyle>
            <a:lvl1pPr algn="l" defTabSz="914400" rtl="0" eaLnBrk="1" latinLnBrk="0" hangingPunct="1">
              <a:lnSpc>
                <a:spcPct val="90000"/>
              </a:lnSpc>
              <a:spcBef>
                <a:spcPct val="0"/>
              </a:spcBef>
              <a:buNone/>
              <a:defRPr sz="3000" b="1" i="0" kern="1200">
                <a:solidFill>
                  <a:schemeClr val="tx1"/>
                </a:solidFill>
                <a:latin typeface="Avenir Book" panose="02000503020000020003" pitchFamily="2" charset="0"/>
                <a:ea typeface="+mj-ea"/>
                <a:cs typeface="+mj-cs"/>
              </a:defRPr>
            </a:lvl1pPr>
          </a:lstStyle>
          <a:p>
            <a:pPr>
              <a:lnSpc>
                <a:spcPct val="110000"/>
              </a:lnSpc>
            </a:pPr>
            <a:r>
              <a:rPr lang="en-GB" sz="2700" b="0" dirty="0">
                <a:latin typeface="Avenir Book"/>
              </a:rPr>
              <a:t>Combining the best parts of the ideas from engagement with stakeholders we integrated anti-racism factors within each domain = 10 additional factors</a:t>
            </a:r>
          </a:p>
        </p:txBody>
      </p:sp>
    </p:spTree>
    <p:extLst>
      <p:ext uri="{BB962C8B-B14F-4D97-AF65-F5344CB8AC3E}">
        <p14:creationId xmlns:p14="http://schemas.microsoft.com/office/powerpoint/2010/main" val="2303854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with a black and white background&#10;&#10;AI-generated content may be incorrect.">
            <a:extLst>
              <a:ext uri="{FF2B5EF4-FFF2-40B4-BE49-F238E27FC236}">
                <a16:creationId xmlns:a16="http://schemas.microsoft.com/office/drawing/2014/main" id="{24A73F71-CAFF-546E-78D1-7D4431C1C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809" y="2787447"/>
            <a:ext cx="3564236" cy="3268739"/>
          </a:xfrm>
          <a:prstGeom prst="rect">
            <a:avLst/>
          </a:prstGeom>
          <a:noFill/>
        </p:spPr>
      </p:pic>
      <p:sp>
        <p:nvSpPr>
          <p:cNvPr id="11" name="Title 2">
            <a:extLst>
              <a:ext uri="{FF2B5EF4-FFF2-40B4-BE49-F238E27FC236}">
                <a16:creationId xmlns:a16="http://schemas.microsoft.com/office/drawing/2014/main" id="{F0D6A16E-815F-2AAC-FB78-55BCE93D6542}"/>
              </a:ext>
            </a:extLst>
          </p:cNvPr>
          <p:cNvSpPr>
            <a:spLocks noGrp="1"/>
          </p:cNvSpPr>
          <p:nvPr>
            <p:ph type="title"/>
          </p:nvPr>
        </p:nvSpPr>
        <p:spPr>
          <a:xfrm>
            <a:off x="720724" y="500062"/>
            <a:ext cx="3719091" cy="900000"/>
          </a:xfrm>
        </p:spPr>
        <p:txBody>
          <a:bodyPr/>
          <a:lstStyle/>
          <a:p>
            <a:endParaRPr lang="en-US"/>
          </a:p>
        </p:txBody>
      </p:sp>
      <p:sp>
        <p:nvSpPr>
          <p:cNvPr id="3" name="Text Placeholder 2">
            <a:extLst>
              <a:ext uri="{FF2B5EF4-FFF2-40B4-BE49-F238E27FC236}">
                <a16:creationId xmlns:a16="http://schemas.microsoft.com/office/drawing/2014/main" id="{2D255205-0A92-08AB-C5D1-FD5AECC80ED3}"/>
              </a:ext>
            </a:extLst>
          </p:cNvPr>
          <p:cNvSpPr>
            <a:spLocks noGrp="1"/>
          </p:cNvSpPr>
          <p:nvPr>
            <p:ph type="body" sz="quarter" idx="13"/>
          </p:nvPr>
        </p:nvSpPr>
        <p:spPr>
          <a:xfrm>
            <a:off x="7578725" y="2787447"/>
            <a:ext cx="3719091" cy="4248150"/>
          </a:xfrm>
        </p:spPr>
        <p:txBody>
          <a:bodyPr>
            <a:normAutofit/>
          </a:bodyPr>
          <a:lstStyle/>
          <a:p>
            <a:r>
              <a:rPr lang="en-GB" sz="4000"/>
              <a:t>www.slido.com code: 3600895 </a:t>
            </a:r>
          </a:p>
        </p:txBody>
      </p:sp>
      <p:sp>
        <p:nvSpPr>
          <p:cNvPr id="4" name="Slide Number Placeholder 3">
            <a:extLst>
              <a:ext uri="{FF2B5EF4-FFF2-40B4-BE49-F238E27FC236}">
                <a16:creationId xmlns:a16="http://schemas.microsoft.com/office/drawing/2014/main" id="{BC1FE6CB-681F-7066-20EE-2B6B23FA7E8E}"/>
              </a:ext>
            </a:extLst>
          </p:cNvPr>
          <p:cNvSpPr>
            <a:spLocks noGrp="1"/>
          </p:cNvSpPr>
          <p:nvPr>
            <p:ph type="sldNum" sz="quarter" idx="12"/>
          </p:nvPr>
        </p:nvSpPr>
        <p:spPr>
          <a:xfrm>
            <a:off x="1" y="3278122"/>
            <a:ext cx="453390" cy="301756"/>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F15528-21DE-4FAA-801E-634DDDAF4B2B}" type="slidenum">
              <a:rPr kumimoji="0" lang="en-GB" sz="1600" b="0" i="0" u="none" strike="noStrike" kern="1200" cap="none" spc="0" normalizeH="0" baseline="0" noProof="0" smtClean="0">
                <a:ln>
                  <a:noFill/>
                </a:ln>
                <a:solidFill>
                  <a:srgbClr val="005EB8"/>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GB" sz="1600" b="0" i="0" u="none" strike="noStrike" kern="1200" cap="none" spc="0" normalizeH="0" baseline="0" noProof="0">
              <a:ln>
                <a:noFill/>
              </a:ln>
              <a:solidFill>
                <a:srgbClr val="005EB8"/>
              </a:solidFill>
              <a:effectLst/>
              <a:uLnTx/>
              <a:uFillTx/>
              <a:latin typeface="Avenir Book" panose="02000503020000020003" pitchFamily="2" charset="0"/>
              <a:ea typeface="+mn-ea"/>
              <a:cs typeface="+mn-cs"/>
            </a:endParaRPr>
          </a:p>
        </p:txBody>
      </p:sp>
      <p:sp>
        <p:nvSpPr>
          <p:cNvPr id="5" name="TextBox 4">
            <a:extLst>
              <a:ext uri="{FF2B5EF4-FFF2-40B4-BE49-F238E27FC236}">
                <a16:creationId xmlns:a16="http://schemas.microsoft.com/office/drawing/2014/main" id="{11351D37-2589-C356-9E87-5C6E71EC048F}"/>
              </a:ext>
            </a:extLst>
          </p:cNvPr>
          <p:cNvSpPr txBox="1"/>
          <p:nvPr/>
        </p:nvSpPr>
        <p:spPr>
          <a:xfrm>
            <a:off x="628986" y="1879301"/>
            <a:ext cx="10828445" cy="36933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401385"/>
              </a:buClr>
              <a:buSzPct val="120000"/>
              <a:tabLst/>
              <a:defRPr/>
            </a:pPr>
            <a:r>
              <a:rPr kumimoji="0" lang="en-GB" sz="2000" b="0" i="0" u="none" strike="noStrike" kern="1200" cap="none" spc="0" normalizeH="0" baseline="0" noProof="0">
                <a:ln>
                  <a:noFill/>
                </a:ln>
                <a:solidFill>
                  <a:schemeClr val="bg1"/>
                </a:solidFill>
                <a:effectLst/>
                <a:uLnTx/>
                <a:uFillTx/>
                <a:latin typeface="Avenir Next LT Pro"/>
                <a:ea typeface="Roboto"/>
                <a:cs typeface="Roboto"/>
              </a:rPr>
              <a:t>During the session you can comment </a:t>
            </a:r>
            <a:r>
              <a:rPr lang="en-GB" sz="2000">
                <a:solidFill>
                  <a:schemeClr val="bg1"/>
                </a:solidFill>
                <a:latin typeface="Avenir Next LT Pro"/>
                <a:ea typeface="Roboto"/>
                <a:cs typeface="Roboto"/>
              </a:rPr>
              <a:t>and/</a:t>
            </a:r>
            <a:r>
              <a:rPr kumimoji="0" lang="en-GB" sz="2000" b="0" i="0" u="none" strike="noStrike" kern="1200" cap="none" spc="0" normalizeH="0" baseline="0" noProof="0">
                <a:ln>
                  <a:noFill/>
                </a:ln>
                <a:solidFill>
                  <a:schemeClr val="bg1"/>
                </a:solidFill>
                <a:effectLst/>
                <a:uLnTx/>
                <a:uFillTx/>
                <a:latin typeface="Avenir Next LT Pro"/>
                <a:ea typeface="Roboto"/>
                <a:cs typeface="Roboto"/>
              </a:rPr>
              <a:t>or ask us a question via the chat function in </a:t>
            </a:r>
            <a:r>
              <a:rPr kumimoji="0" lang="en-GB" sz="2000" b="0" i="0" u="none" strike="noStrike" kern="1200" cap="none" spc="0" normalizeH="0" baseline="0" noProof="0" err="1">
                <a:ln>
                  <a:noFill/>
                </a:ln>
                <a:solidFill>
                  <a:schemeClr val="bg1"/>
                </a:solidFill>
                <a:effectLst/>
                <a:uLnTx/>
                <a:uFillTx/>
                <a:latin typeface="Avenir Next LT Pro"/>
                <a:ea typeface="Roboto"/>
                <a:cs typeface="Roboto"/>
              </a:rPr>
              <a:t>Slido</a:t>
            </a:r>
            <a:r>
              <a:rPr kumimoji="0" lang="en-GB" sz="2000" b="0" i="0" u="none" strike="noStrike" kern="1200" cap="none" spc="0" normalizeH="0" baseline="0" noProof="0">
                <a:ln>
                  <a:noFill/>
                </a:ln>
                <a:solidFill>
                  <a:schemeClr val="bg1"/>
                </a:solidFill>
                <a:effectLst/>
                <a:uLnTx/>
                <a:uFillTx/>
                <a:latin typeface="Avenir Next LT Pro"/>
                <a:ea typeface="Roboto"/>
                <a:cs typeface="Roboto"/>
              </a:rPr>
              <a:t>:  </a:t>
            </a:r>
          </a:p>
        </p:txBody>
      </p:sp>
    </p:spTree>
    <p:extLst>
      <p:ext uri="{BB962C8B-B14F-4D97-AF65-F5344CB8AC3E}">
        <p14:creationId xmlns:p14="http://schemas.microsoft.com/office/powerpoint/2010/main" val="42986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B730A7-900C-A4F5-90F6-D368B56EC661}"/>
              </a:ext>
            </a:extLst>
          </p:cNvPr>
          <p:cNvSpPr>
            <a:spLocks noGrp="1"/>
          </p:cNvSpPr>
          <p:nvPr>
            <p:ph type="sldNum" sz="quarter" idx="12"/>
          </p:nvPr>
        </p:nvSpPr>
        <p:spPr/>
        <p:txBody>
          <a:bodyPr/>
          <a:lstStyle/>
          <a:p>
            <a:fld id="{B6F15528-21DE-4FAA-801E-634DDDAF4B2B}" type="slidenum">
              <a:rPr lang="en-GB" smtClean="0"/>
              <a:pPr/>
              <a:t>40</a:t>
            </a:fld>
            <a:endParaRPr lang="en-GB"/>
          </a:p>
        </p:txBody>
      </p:sp>
      <p:sp>
        <p:nvSpPr>
          <p:cNvPr id="5" name="Text Placeholder 4">
            <a:extLst>
              <a:ext uri="{FF2B5EF4-FFF2-40B4-BE49-F238E27FC236}">
                <a16:creationId xmlns:a16="http://schemas.microsoft.com/office/drawing/2014/main" id="{B04C1135-888F-E725-9319-CCE8F6A4D9C0}"/>
              </a:ext>
            </a:extLst>
          </p:cNvPr>
          <p:cNvSpPr>
            <a:spLocks noGrp="1"/>
          </p:cNvSpPr>
          <p:nvPr>
            <p:ph type="body" sz="quarter" idx="13"/>
          </p:nvPr>
        </p:nvSpPr>
        <p:spPr>
          <a:xfrm>
            <a:off x="1085849" y="1628800"/>
            <a:ext cx="9982201" cy="2727540"/>
          </a:xfrm>
        </p:spPr>
        <p:txBody>
          <a:bodyPr>
            <a:noAutofit/>
          </a:bodyPr>
          <a:lstStyle/>
          <a:p>
            <a:r>
              <a:rPr lang="en-GB" sz="4800" dirty="0"/>
              <a:t>Having finalised the MUSIQ-AR framework, we adapted the existing MUSIQ data collection tool and used this to gather feedback from all project team members</a:t>
            </a:r>
          </a:p>
        </p:txBody>
      </p:sp>
    </p:spTree>
    <p:extLst>
      <p:ext uri="{BB962C8B-B14F-4D97-AF65-F5344CB8AC3E}">
        <p14:creationId xmlns:p14="http://schemas.microsoft.com/office/powerpoint/2010/main" val="382316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182FEE-7407-E4A2-3A34-ACB434C3C9E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6F15528-21DE-4FAA-801E-634DDDAF4B2B}" type="slidenum">
              <a:rPr lang="en-GB" smtClean="0"/>
              <a:pPr>
                <a:spcAft>
                  <a:spcPts val="600"/>
                </a:spcAft>
              </a:pPr>
              <a:t>41</a:t>
            </a:fld>
            <a:endParaRPr lang="en-GB"/>
          </a:p>
        </p:txBody>
      </p:sp>
      <p:graphicFrame>
        <p:nvGraphicFramePr>
          <p:cNvPr id="6" name="Table 5">
            <a:extLst>
              <a:ext uri="{FF2B5EF4-FFF2-40B4-BE49-F238E27FC236}">
                <a16:creationId xmlns:a16="http://schemas.microsoft.com/office/drawing/2014/main" id="{F7E8E8E8-A509-582A-1B32-3E63A52D5262}"/>
              </a:ext>
            </a:extLst>
          </p:cNvPr>
          <p:cNvGraphicFramePr>
            <a:graphicFrameLocks noGrp="1"/>
          </p:cNvGraphicFramePr>
          <p:nvPr>
            <p:extLst>
              <p:ext uri="{D42A27DB-BD31-4B8C-83A1-F6EECF244321}">
                <p14:modId xmlns:p14="http://schemas.microsoft.com/office/powerpoint/2010/main" val="404224717"/>
              </p:ext>
            </p:extLst>
          </p:nvPr>
        </p:nvGraphicFramePr>
        <p:xfrm>
          <a:off x="190789" y="14435"/>
          <a:ext cx="11610975" cy="6850338"/>
        </p:xfrm>
        <a:graphic>
          <a:graphicData uri="http://schemas.openxmlformats.org/drawingml/2006/table">
            <a:tbl>
              <a:tblPr firstRow="1" firstCol="1" bandRow="1">
                <a:tableStyleId>{3B4B98B0-60AC-42C2-AFA5-B58CD77FA1E5}</a:tableStyleId>
              </a:tblPr>
              <a:tblGrid>
                <a:gridCol w="10391775">
                  <a:extLst>
                    <a:ext uri="{9D8B030D-6E8A-4147-A177-3AD203B41FA5}">
                      <a16:colId xmlns:a16="http://schemas.microsoft.com/office/drawing/2014/main" val="2727167327"/>
                    </a:ext>
                  </a:extLst>
                </a:gridCol>
                <a:gridCol w="1219200">
                  <a:extLst>
                    <a:ext uri="{9D8B030D-6E8A-4147-A177-3AD203B41FA5}">
                      <a16:colId xmlns:a16="http://schemas.microsoft.com/office/drawing/2014/main" val="315790378"/>
                    </a:ext>
                  </a:extLst>
                </a:gridCol>
              </a:tblGrid>
              <a:tr h="668913">
                <a:tc>
                  <a:txBody>
                    <a:bodyPr/>
                    <a:lstStyle/>
                    <a:p>
                      <a:pPr>
                        <a:lnSpc>
                          <a:spcPct val="107000"/>
                        </a:lnSpc>
                        <a:spcAft>
                          <a:spcPts val="800"/>
                        </a:spcAft>
                        <a:buNone/>
                      </a:pPr>
                      <a:r>
                        <a:rPr lang="en-GB" sz="4000" b="1" kern="0" cap="all" spc="60">
                          <a:solidFill>
                            <a:schemeClr val="tx1"/>
                          </a:solidFill>
                          <a:effectLst/>
                        </a:rPr>
                        <a:t>MUSIQ-AR statement</a:t>
                      </a:r>
                      <a:endParaRPr lang="en-GB" sz="4000" b="1" kern="100" cap="all" spc="6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29205" marR="129205" marT="129205" marB="129205" anchor="b"/>
                </a:tc>
                <a:tc>
                  <a:txBody>
                    <a:bodyPr/>
                    <a:lstStyle/>
                    <a:p>
                      <a:pPr>
                        <a:lnSpc>
                          <a:spcPct val="107000"/>
                        </a:lnSpc>
                        <a:spcAft>
                          <a:spcPts val="800"/>
                        </a:spcAft>
                        <a:buNone/>
                      </a:pPr>
                      <a:r>
                        <a:rPr lang="en-GB" sz="1400" b="1" kern="0" cap="all" spc="60">
                          <a:solidFill>
                            <a:schemeClr val="tx1"/>
                          </a:solidFill>
                          <a:effectLst/>
                        </a:rPr>
                        <a:t>Average for all teams</a:t>
                      </a:r>
                      <a:endParaRPr lang="en-GB" sz="1400" b="1" kern="100" cap="all" spc="6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29205" marR="129205" marT="129205" marB="129205" anchor="b"/>
                </a:tc>
                <a:extLst>
                  <a:ext uri="{0D108BD9-81ED-4DB2-BD59-A6C34878D82A}">
                    <a16:rowId xmlns:a16="http://schemas.microsoft.com/office/drawing/2014/main" val="3244975025"/>
                  </a:ext>
                </a:extLst>
              </a:tr>
              <a:tr h="698923">
                <a:tc>
                  <a:txBody>
                    <a:bodyPr/>
                    <a:lstStyle/>
                    <a:p>
                      <a:pPr>
                        <a:lnSpc>
                          <a:spcPct val="107000"/>
                        </a:lnSpc>
                        <a:spcAft>
                          <a:spcPts val="800"/>
                        </a:spcAft>
                        <a:buNone/>
                      </a:pPr>
                      <a:r>
                        <a:rPr lang="en-GB" sz="1400" b="0" kern="0" cap="none" spc="0">
                          <a:solidFill>
                            <a:schemeClr val="tx1"/>
                          </a:solidFill>
                          <a:effectLst/>
                        </a:rPr>
                        <a:t>The </a:t>
                      </a:r>
                      <a:r>
                        <a:rPr lang="en-GB" sz="1400" b="1" kern="0" cap="none" spc="0">
                          <a:solidFill>
                            <a:schemeClr val="tx1"/>
                          </a:solidFill>
                          <a:effectLst/>
                        </a:rPr>
                        <a:t>leadership of the microsystem </a:t>
                      </a:r>
                      <a:r>
                        <a:rPr lang="en-GB" sz="1400" b="0" kern="0" cap="none" spc="0">
                          <a:solidFill>
                            <a:schemeClr val="tx1"/>
                          </a:solidFill>
                          <a:effectLst/>
                        </a:rPr>
                        <a:t>engages seriously and continuously with the ways in which racism impacts the lives of patients and the public, and actively works to dismantle it</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4.89</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209181240"/>
                  </a:ext>
                </a:extLst>
              </a:tr>
              <a:tr h="698923">
                <a:tc>
                  <a:txBody>
                    <a:bodyPr/>
                    <a:lstStyle/>
                    <a:p>
                      <a:pPr>
                        <a:lnSpc>
                          <a:spcPct val="107000"/>
                        </a:lnSpc>
                        <a:spcAft>
                          <a:spcPts val="800"/>
                        </a:spcAft>
                        <a:buNone/>
                      </a:pPr>
                      <a:r>
                        <a:rPr lang="en-GB" sz="1400" b="1" kern="0" cap="none" spc="0">
                          <a:solidFill>
                            <a:schemeClr val="tx1"/>
                          </a:solidFill>
                          <a:effectLst/>
                        </a:rPr>
                        <a:t>Good quality data </a:t>
                      </a:r>
                      <a:r>
                        <a:rPr lang="en-GB" sz="1400" b="0" kern="0" cap="none" spc="0">
                          <a:solidFill>
                            <a:schemeClr val="tx1"/>
                          </a:solidFill>
                          <a:effectLst/>
                        </a:rPr>
                        <a:t>(accurate, complete, consistent and up-to-date) on ethnic group and inequalities is collected and available to inform and evaluate this QI project</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dirty="0">
                          <a:solidFill>
                            <a:schemeClr val="tx1"/>
                          </a:solidFill>
                          <a:effectLst/>
                        </a:rPr>
                        <a:t>4.89</a:t>
                      </a:r>
                      <a:endParaRPr lang="en-GB" sz="14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3368086439"/>
                  </a:ext>
                </a:extLst>
              </a:tr>
              <a:tr h="698923">
                <a:tc>
                  <a:txBody>
                    <a:bodyPr/>
                    <a:lstStyle/>
                    <a:p>
                      <a:pPr>
                        <a:lnSpc>
                          <a:spcPct val="107000"/>
                        </a:lnSpc>
                        <a:spcAft>
                          <a:spcPts val="800"/>
                        </a:spcAft>
                        <a:buNone/>
                      </a:pPr>
                      <a:r>
                        <a:rPr lang="en-GB" sz="1400" b="1" kern="0" cap="none" spc="0">
                          <a:solidFill>
                            <a:schemeClr val="tx1"/>
                          </a:solidFill>
                          <a:effectLst/>
                        </a:rPr>
                        <a:t>Lived experience partners </a:t>
                      </a:r>
                      <a:r>
                        <a:rPr lang="en-GB" sz="1400" b="0" kern="0" cap="none" spc="0">
                          <a:solidFill>
                            <a:schemeClr val="tx1"/>
                          </a:solidFill>
                          <a:effectLst/>
                        </a:rPr>
                        <a:t>(service users) from racially minoritised communities are meaningfully involved in every stage of this QI project, including in designing the project and decision making for the project</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4.78</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3714962847"/>
                  </a:ext>
                </a:extLst>
              </a:tr>
              <a:tr h="520057">
                <a:tc>
                  <a:txBody>
                    <a:bodyPr/>
                    <a:lstStyle/>
                    <a:p>
                      <a:pPr>
                        <a:lnSpc>
                          <a:spcPct val="107000"/>
                        </a:lnSpc>
                        <a:spcAft>
                          <a:spcPts val="800"/>
                        </a:spcAft>
                        <a:buNone/>
                      </a:pPr>
                      <a:r>
                        <a:rPr lang="en-GB" sz="1400" b="1" kern="0" cap="none" spc="0">
                          <a:solidFill>
                            <a:schemeClr val="tx1"/>
                          </a:solidFill>
                          <a:effectLst/>
                        </a:rPr>
                        <a:t>Microsystem staff actively seek to identify racial bias</a:t>
                      </a:r>
                      <a:r>
                        <a:rPr lang="en-GB" sz="1400" b="0" kern="0" cap="none" spc="0">
                          <a:solidFill>
                            <a:schemeClr val="tx1"/>
                          </a:solidFill>
                          <a:effectLst/>
                        </a:rPr>
                        <a:t>, for example within policies and decision making</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3.89</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3321389674"/>
                  </a:ext>
                </a:extLst>
              </a:tr>
              <a:tr h="520057">
                <a:tc>
                  <a:txBody>
                    <a:bodyPr/>
                    <a:lstStyle/>
                    <a:p>
                      <a:pPr>
                        <a:lnSpc>
                          <a:spcPct val="107000"/>
                        </a:lnSpc>
                        <a:spcAft>
                          <a:spcPts val="800"/>
                        </a:spcAft>
                        <a:buNone/>
                      </a:pPr>
                      <a:r>
                        <a:rPr lang="en-GB" sz="1400" b="1" kern="0" cap="none" spc="0">
                          <a:solidFill>
                            <a:schemeClr val="tx1"/>
                          </a:solidFill>
                          <a:effectLst/>
                        </a:rPr>
                        <a:t>Microsystem staff effectively apply a race-critical lens </a:t>
                      </a:r>
                      <a:r>
                        <a:rPr lang="en-GB" sz="1400" b="0" kern="0" cap="none" spc="0">
                          <a:solidFill>
                            <a:schemeClr val="tx1"/>
                          </a:solidFill>
                          <a:effectLst/>
                        </a:rPr>
                        <a:t>within other quality improvement projects</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4.44</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953547629"/>
                  </a:ext>
                </a:extLst>
              </a:tr>
              <a:tr h="520057">
                <a:tc>
                  <a:txBody>
                    <a:bodyPr/>
                    <a:lstStyle/>
                    <a:p>
                      <a:pPr>
                        <a:lnSpc>
                          <a:spcPct val="107000"/>
                        </a:lnSpc>
                        <a:spcAft>
                          <a:spcPts val="800"/>
                        </a:spcAft>
                        <a:buNone/>
                      </a:pPr>
                      <a:r>
                        <a:rPr lang="en-GB" sz="1400" b="1" kern="0" cap="none" spc="0">
                          <a:solidFill>
                            <a:schemeClr val="tx1"/>
                          </a:solidFill>
                          <a:effectLst/>
                        </a:rPr>
                        <a:t>Our understanding of structural racism provided motivation </a:t>
                      </a:r>
                      <a:r>
                        <a:rPr lang="en-GB" sz="1400" b="0" kern="0" cap="none" spc="0">
                          <a:solidFill>
                            <a:schemeClr val="tx1"/>
                          </a:solidFill>
                          <a:effectLst/>
                        </a:rPr>
                        <a:t>to undertake this QI project</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6.33</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628684509"/>
                  </a:ext>
                </a:extLst>
              </a:tr>
              <a:tr h="520057">
                <a:tc>
                  <a:txBody>
                    <a:bodyPr/>
                    <a:lstStyle/>
                    <a:p>
                      <a:pPr>
                        <a:lnSpc>
                          <a:spcPct val="107000"/>
                        </a:lnSpc>
                        <a:spcAft>
                          <a:spcPts val="800"/>
                        </a:spcAft>
                        <a:buNone/>
                      </a:pPr>
                      <a:r>
                        <a:rPr lang="en-GB" sz="1400" b="1" kern="0" cap="none" spc="0">
                          <a:solidFill>
                            <a:schemeClr val="tx1"/>
                          </a:solidFill>
                          <a:effectLst/>
                        </a:rPr>
                        <a:t>Structural racism has negatively impacted the progress and success of this QI project</a:t>
                      </a:r>
                      <a:endParaRPr lang="en-GB" sz="14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3.56</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641432207"/>
                  </a:ext>
                </a:extLst>
              </a:tr>
              <a:tr h="698923">
                <a:tc>
                  <a:txBody>
                    <a:bodyPr/>
                    <a:lstStyle/>
                    <a:p>
                      <a:pPr>
                        <a:lnSpc>
                          <a:spcPct val="107000"/>
                        </a:lnSpc>
                        <a:spcAft>
                          <a:spcPts val="800"/>
                        </a:spcAft>
                        <a:buNone/>
                      </a:pPr>
                      <a:r>
                        <a:rPr lang="en-GB" sz="1400" b="0" kern="0" cap="none" spc="0">
                          <a:solidFill>
                            <a:schemeClr val="tx1"/>
                          </a:solidFill>
                          <a:effectLst/>
                        </a:rPr>
                        <a:t>The </a:t>
                      </a:r>
                      <a:r>
                        <a:rPr lang="en-GB" sz="1400" b="1" kern="0" cap="none" spc="0">
                          <a:solidFill>
                            <a:schemeClr val="tx1"/>
                          </a:solidFill>
                          <a:effectLst/>
                        </a:rPr>
                        <a:t>leadership of the organisation </a:t>
                      </a:r>
                      <a:r>
                        <a:rPr lang="en-GB" sz="1400" b="0" kern="0" cap="none" spc="0">
                          <a:solidFill>
                            <a:schemeClr val="tx1"/>
                          </a:solidFill>
                          <a:effectLst/>
                        </a:rPr>
                        <a:t>engages seriously and continuously with the ways in which racism impacts the lives of the patients and the public, and actively works to dismantle it</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5.44</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422955481"/>
                  </a:ext>
                </a:extLst>
              </a:tr>
              <a:tr h="520057">
                <a:tc>
                  <a:txBody>
                    <a:bodyPr/>
                    <a:lstStyle/>
                    <a:p>
                      <a:pPr>
                        <a:lnSpc>
                          <a:spcPct val="107000"/>
                        </a:lnSpc>
                        <a:spcAft>
                          <a:spcPts val="800"/>
                        </a:spcAft>
                        <a:buNone/>
                      </a:pPr>
                      <a:r>
                        <a:rPr lang="en-GB" sz="1400" b="1" kern="0" cap="none" spc="0">
                          <a:solidFill>
                            <a:schemeClr val="tx1"/>
                          </a:solidFill>
                          <a:effectLst/>
                        </a:rPr>
                        <a:t>The organisation actively seeks to identify racial bias </a:t>
                      </a:r>
                      <a:r>
                        <a:rPr lang="en-GB" sz="1400" b="0" kern="0" cap="none" spc="0">
                          <a:solidFill>
                            <a:schemeClr val="tx1"/>
                          </a:solidFill>
                          <a:effectLst/>
                        </a:rPr>
                        <a:t>for example within policies and decision making</a:t>
                      </a:r>
                      <a:endParaRPr lang="en-GB" sz="1400" b="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a:solidFill>
                            <a:schemeClr val="tx1"/>
                          </a:solidFill>
                          <a:effectLst/>
                        </a:rPr>
                        <a:t>5.00</a:t>
                      </a:r>
                      <a:endParaRPr lang="en-GB" sz="14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2579155588"/>
                  </a:ext>
                </a:extLst>
              </a:tr>
              <a:tr h="520057">
                <a:tc>
                  <a:txBody>
                    <a:bodyPr/>
                    <a:lstStyle/>
                    <a:p>
                      <a:pPr>
                        <a:lnSpc>
                          <a:spcPct val="107000"/>
                        </a:lnSpc>
                        <a:spcAft>
                          <a:spcPts val="800"/>
                        </a:spcAft>
                        <a:buNone/>
                      </a:pPr>
                      <a:r>
                        <a:rPr lang="en-GB" sz="1400" b="1" kern="0" cap="none" spc="0">
                          <a:solidFill>
                            <a:schemeClr val="tx1"/>
                          </a:solidFill>
                          <a:effectLst/>
                        </a:rPr>
                        <a:t>The QI project team includes racially minoritised staff who are involved in every stage of this QI project</a:t>
                      </a:r>
                      <a:endParaRPr lang="en-GB" sz="14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tc>
                  <a:txBody>
                    <a:bodyPr/>
                    <a:lstStyle/>
                    <a:p>
                      <a:pPr algn="r">
                        <a:lnSpc>
                          <a:spcPct val="107000"/>
                        </a:lnSpc>
                        <a:spcAft>
                          <a:spcPts val="800"/>
                        </a:spcAft>
                        <a:buNone/>
                      </a:pPr>
                      <a:r>
                        <a:rPr lang="en-GB" sz="1400" kern="0" cap="none" spc="0" dirty="0">
                          <a:solidFill>
                            <a:schemeClr val="tx1"/>
                          </a:solidFill>
                          <a:effectLst/>
                        </a:rPr>
                        <a:t>5.89</a:t>
                      </a:r>
                      <a:endParaRPr lang="en-GB" sz="14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4603" marR="64603" marT="8973" marB="86137" anchor="b"/>
                </a:tc>
                <a:extLst>
                  <a:ext uri="{0D108BD9-81ED-4DB2-BD59-A6C34878D82A}">
                    <a16:rowId xmlns:a16="http://schemas.microsoft.com/office/drawing/2014/main" val="3647358982"/>
                  </a:ext>
                </a:extLst>
              </a:tr>
            </a:tbl>
          </a:graphicData>
        </a:graphic>
      </p:graphicFrame>
      <p:sp>
        <p:nvSpPr>
          <p:cNvPr id="2" name="Oval 1">
            <a:extLst>
              <a:ext uri="{FF2B5EF4-FFF2-40B4-BE49-F238E27FC236}">
                <a16:creationId xmlns:a16="http://schemas.microsoft.com/office/drawing/2014/main" id="{24D8305B-2A6A-A301-9CF3-8E8325F56D5D}"/>
              </a:ext>
            </a:extLst>
          </p:cNvPr>
          <p:cNvSpPr/>
          <p:nvPr/>
        </p:nvSpPr>
        <p:spPr>
          <a:xfrm>
            <a:off x="11083636" y="6437745"/>
            <a:ext cx="157019" cy="19396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7948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68146713-2CC5-A1AD-FEAF-7B51D0E6A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a:fillRect/>
          </a:stretch>
        </p:blipFill>
        <p:spPr bwMode="auto">
          <a:xfrm>
            <a:off x="20" y="10"/>
            <a:ext cx="12191980" cy="6857990"/>
          </a:xfrm>
          <a:prstGeom prst="rect">
            <a:avLst/>
          </a:prstGeom>
          <a:solidFill>
            <a:srgbClr val="FFFFFF"/>
          </a:solidFill>
        </p:spPr>
      </p:pic>
      <p:sp>
        <p:nvSpPr>
          <p:cNvPr id="4" name="Slide Number Placeholder 3" hidden="1">
            <a:extLst>
              <a:ext uri="{FF2B5EF4-FFF2-40B4-BE49-F238E27FC236}">
                <a16:creationId xmlns:a16="http://schemas.microsoft.com/office/drawing/2014/main" id="{DE0FB5CB-292C-A5EE-369F-A1CA12B5EC90}"/>
              </a:ext>
            </a:extLst>
          </p:cNvPr>
          <p:cNvSpPr>
            <a:spLocks noGrp="1"/>
          </p:cNvSpPr>
          <p:nvPr>
            <p:ph type="sldNum" sz="quarter" idx="12"/>
          </p:nvPr>
        </p:nvSpPr>
        <p:spPr/>
        <p:txBody>
          <a:bodyPr/>
          <a:lstStyle/>
          <a:p>
            <a:pPr>
              <a:spcAft>
                <a:spcPts val="600"/>
              </a:spcAft>
            </a:pPr>
            <a:fld id="{B6F15528-21DE-4FAA-801E-634DDDAF4B2B}" type="slidenum">
              <a:rPr lang="en-GB" smtClean="0"/>
              <a:pPr>
                <a:spcAft>
                  <a:spcPts val="600"/>
                </a:spcAft>
              </a:pPr>
              <a:t>42</a:t>
            </a:fld>
            <a:endParaRPr lang="en-GB"/>
          </a:p>
        </p:txBody>
      </p:sp>
    </p:spTree>
    <p:extLst>
      <p:ext uri="{BB962C8B-B14F-4D97-AF65-F5344CB8AC3E}">
        <p14:creationId xmlns:p14="http://schemas.microsoft.com/office/powerpoint/2010/main" val="93455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E59D-C2CB-F06C-E921-86477A6E8B96}"/>
              </a:ext>
            </a:extLst>
          </p:cNvPr>
          <p:cNvSpPr>
            <a:spLocks noGrp="1"/>
          </p:cNvSpPr>
          <p:nvPr>
            <p:ph type="title"/>
          </p:nvPr>
        </p:nvSpPr>
        <p:spPr>
          <a:xfrm>
            <a:off x="1114014" y="1143000"/>
            <a:ext cx="9906411" cy="3164681"/>
          </a:xfrm>
        </p:spPr>
        <p:txBody>
          <a:bodyPr/>
          <a:lstStyle/>
          <a:p>
            <a:r>
              <a:rPr lang="en-GB"/>
              <a:t>Questions and suggestions  from the audience</a:t>
            </a:r>
          </a:p>
        </p:txBody>
      </p:sp>
      <p:sp>
        <p:nvSpPr>
          <p:cNvPr id="4" name="Slide Number Placeholder 3">
            <a:extLst>
              <a:ext uri="{FF2B5EF4-FFF2-40B4-BE49-F238E27FC236}">
                <a16:creationId xmlns:a16="http://schemas.microsoft.com/office/drawing/2014/main" id="{BC3BBB63-5B3D-8833-741B-0AF2F6BD47C8}"/>
              </a:ext>
            </a:extLst>
          </p:cNvPr>
          <p:cNvSpPr>
            <a:spLocks noGrp="1"/>
          </p:cNvSpPr>
          <p:nvPr>
            <p:ph type="sldNum" sz="quarter" idx="12"/>
          </p:nvPr>
        </p:nvSpPr>
        <p:spPr/>
        <p:txBody>
          <a:bodyPr/>
          <a:lstStyle/>
          <a:p>
            <a:fld id="{B6F15528-21DE-4FAA-801E-634DDDAF4B2B}" type="slidenum">
              <a:rPr lang="en-GB" smtClean="0"/>
              <a:pPr/>
              <a:t>43</a:t>
            </a:fld>
            <a:endParaRPr lang="en-GB"/>
          </a:p>
        </p:txBody>
      </p:sp>
    </p:spTree>
    <p:extLst>
      <p:ext uri="{BB962C8B-B14F-4D97-AF65-F5344CB8AC3E}">
        <p14:creationId xmlns:p14="http://schemas.microsoft.com/office/powerpoint/2010/main" val="1600304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3E7406-BB63-22DF-0C3A-E0D3C125376F}"/>
              </a:ext>
            </a:extLst>
          </p:cNvPr>
          <p:cNvSpPr>
            <a:spLocks noGrp="1"/>
          </p:cNvSpPr>
          <p:nvPr>
            <p:ph type="sldNum" sz="quarter" idx="12"/>
          </p:nvPr>
        </p:nvSpPr>
        <p:spPr/>
        <p:txBody>
          <a:bodyPr/>
          <a:lstStyle/>
          <a:p>
            <a:fld id="{B6F15528-21DE-4FAA-801E-634DDDAF4B2B}" type="slidenum">
              <a:rPr lang="en-GB" smtClean="0"/>
              <a:pPr/>
              <a:t>44</a:t>
            </a:fld>
            <a:endParaRPr lang="en-GB"/>
          </a:p>
        </p:txBody>
      </p:sp>
      <p:sp>
        <p:nvSpPr>
          <p:cNvPr id="5" name="Text Placeholder 4">
            <a:extLst>
              <a:ext uri="{FF2B5EF4-FFF2-40B4-BE49-F238E27FC236}">
                <a16:creationId xmlns:a16="http://schemas.microsoft.com/office/drawing/2014/main" id="{385ECC47-D3A5-DB17-4B4E-588E76747AA7}"/>
              </a:ext>
            </a:extLst>
          </p:cNvPr>
          <p:cNvSpPr>
            <a:spLocks noGrp="1"/>
          </p:cNvSpPr>
          <p:nvPr>
            <p:ph type="body" sz="quarter" idx="13"/>
          </p:nvPr>
        </p:nvSpPr>
        <p:spPr>
          <a:xfrm>
            <a:off x="596901" y="1628800"/>
            <a:ext cx="10622787" cy="4619600"/>
          </a:xfrm>
        </p:spPr>
        <p:txBody>
          <a:bodyPr/>
          <a:lstStyle/>
          <a:p>
            <a:r>
              <a:rPr lang="en-GB" sz="4800"/>
              <a:t>What questions or suggestions do you have for us? </a:t>
            </a:r>
          </a:p>
          <a:p>
            <a:endParaRPr lang="en-GB"/>
          </a:p>
        </p:txBody>
      </p:sp>
    </p:spTree>
    <p:extLst>
      <p:ext uri="{BB962C8B-B14F-4D97-AF65-F5344CB8AC3E}">
        <p14:creationId xmlns:p14="http://schemas.microsoft.com/office/powerpoint/2010/main" val="3773765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601624-7402-2390-1641-C284BA344FDE}"/>
              </a:ext>
            </a:extLst>
          </p:cNvPr>
          <p:cNvSpPr>
            <a:spLocks noGrp="1"/>
          </p:cNvSpPr>
          <p:nvPr>
            <p:ph type="sldNum" sz="quarter" idx="12"/>
          </p:nvPr>
        </p:nvSpPr>
        <p:spPr/>
        <p:txBody>
          <a:bodyPr/>
          <a:lstStyle/>
          <a:p>
            <a:fld id="{B6F15528-21DE-4FAA-801E-634DDDAF4B2B}" type="slidenum">
              <a:rPr lang="en-GB" smtClean="0"/>
              <a:pPr/>
              <a:t>45</a:t>
            </a:fld>
            <a:endParaRPr lang="en-GB"/>
          </a:p>
        </p:txBody>
      </p:sp>
      <p:sp>
        <p:nvSpPr>
          <p:cNvPr id="5" name="Text Placeholder 4">
            <a:extLst>
              <a:ext uri="{FF2B5EF4-FFF2-40B4-BE49-F238E27FC236}">
                <a16:creationId xmlns:a16="http://schemas.microsoft.com/office/drawing/2014/main" id="{B25B0616-E649-1A7D-E416-FA5B42C99B42}"/>
              </a:ext>
            </a:extLst>
          </p:cNvPr>
          <p:cNvSpPr>
            <a:spLocks noGrp="1"/>
          </p:cNvSpPr>
          <p:nvPr>
            <p:ph type="body" sz="quarter" idx="13"/>
          </p:nvPr>
        </p:nvSpPr>
        <p:spPr>
          <a:xfrm>
            <a:off x="596901" y="1628800"/>
            <a:ext cx="11006835" cy="4619600"/>
          </a:xfrm>
        </p:spPr>
        <p:txBody>
          <a:bodyPr>
            <a:normAutofit/>
          </a:bodyPr>
          <a:lstStyle/>
          <a:p>
            <a:r>
              <a:rPr lang="en-GB" sz="4400"/>
              <a:t>What else could be done to embed anti-racism principles in MUSIQ to support implementation of anti-racism initiatives? </a:t>
            </a:r>
          </a:p>
          <a:p>
            <a:endParaRPr lang="en-GB"/>
          </a:p>
        </p:txBody>
      </p:sp>
    </p:spTree>
    <p:extLst>
      <p:ext uri="{BB962C8B-B14F-4D97-AF65-F5344CB8AC3E}">
        <p14:creationId xmlns:p14="http://schemas.microsoft.com/office/powerpoint/2010/main" val="2167129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D6C81-DBA2-4621-97E7-87D758B9C0BB}"/>
              </a:ext>
            </a:extLst>
          </p:cNvPr>
          <p:cNvSpPr>
            <a:spLocks noGrp="1"/>
          </p:cNvSpPr>
          <p:nvPr>
            <p:ph type="sldNum" sz="quarter" idx="12"/>
          </p:nvPr>
        </p:nvSpPr>
        <p:spPr/>
        <p:txBody>
          <a:bodyPr/>
          <a:lstStyle/>
          <a:p>
            <a:fld id="{B6F15528-21DE-4FAA-801E-634DDDAF4B2B}" type="slidenum">
              <a:rPr lang="en-GB" smtClean="0"/>
              <a:pPr/>
              <a:t>46</a:t>
            </a:fld>
            <a:endParaRPr lang="en-GB"/>
          </a:p>
        </p:txBody>
      </p:sp>
      <p:sp>
        <p:nvSpPr>
          <p:cNvPr id="5" name="Text Placeholder 4">
            <a:extLst>
              <a:ext uri="{FF2B5EF4-FFF2-40B4-BE49-F238E27FC236}">
                <a16:creationId xmlns:a16="http://schemas.microsoft.com/office/drawing/2014/main" id="{D0152A35-E42C-2896-58A1-E244348DE7AE}"/>
              </a:ext>
            </a:extLst>
          </p:cNvPr>
          <p:cNvSpPr>
            <a:spLocks noGrp="1"/>
          </p:cNvSpPr>
          <p:nvPr>
            <p:ph type="body" sz="quarter" idx="13"/>
          </p:nvPr>
        </p:nvSpPr>
        <p:spPr>
          <a:xfrm>
            <a:off x="596901" y="1628800"/>
            <a:ext cx="10997691" cy="4619600"/>
          </a:xfrm>
        </p:spPr>
        <p:txBody>
          <a:bodyPr>
            <a:normAutofit/>
          </a:bodyPr>
          <a:lstStyle/>
          <a:p>
            <a:r>
              <a:rPr lang="en-GB" sz="4400"/>
              <a:t>What are your top three ideas for application? </a:t>
            </a:r>
          </a:p>
          <a:p>
            <a:endParaRPr lang="en-GB" sz="4400"/>
          </a:p>
        </p:txBody>
      </p:sp>
    </p:spTree>
    <p:extLst>
      <p:ext uri="{BB962C8B-B14F-4D97-AF65-F5344CB8AC3E}">
        <p14:creationId xmlns:p14="http://schemas.microsoft.com/office/powerpoint/2010/main" val="2578734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9032-14D2-ADE3-2751-DAEB450D180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B2D407-7772-320B-A8EB-8C124EE09C79}"/>
              </a:ext>
            </a:extLst>
          </p:cNvPr>
          <p:cNvSpPr>
            <a:spLocks noGrp="1"/>
          </p:cNvSpPr>
          <p:nvPr>
            <p:ph type="sldNum" sz="quarter" idx="12"/>
          </p:nvPr>
        </p:nvSpPr>
        <p:spPr/>
        <p:txBody>
          <a:bodyPr/>
          <a:lstStyle/>
          <a:p>
            <a:fld id="{B6F15528-21DE-4FAA-801E-634DDDAF4B2B}" type="slidenum">
              <a:rPr lang="en-GB" smtClean="0"/>
              <a:pPr/>
              <a:t>47</a:t>
            </a:fld>
            <a:endParaRPr lang="en-GB"/>
          </a:p>
        </p:txBody>
      </p:sp>
      <p:sp>
        <p:nvSpPr>
          <p:cNvPr id="5" name="Text Placeholder 4">
            <a:extLst>
              <a:ext uri="{FF2B5EF4-FFF2-40B4-BE49-F238E27FC236}">
                <a16:creationId xmlns:a16="http://schemas.microsoft.com/office/drawing/2014/main" id="{8F93639C-6EBA-8D73-5FD0-A4A87DC868C1}"/>
              </a:ext>
            </a:extLst>
          </p:cNvPr>
          <p:cNvSpPr>
            <a:spLocks noGrp="1"/>
          </p:cNvSpPr>
          <p:nvPr>
            <p:ph type="body" sz="quarter" idx="13"/>
          </p:nvPr>
        </p:nvSpPr>
        <p:spPr>
          <a:xfrm>
            <a:off x="596901" y="1628800"/>
            <a:ext cx="10622787" cy="4619600"/>
          </a:xfrm>
        </p:spPr>
        <p:txBody>
          <a:bodyPr/>
          <a:lstStyle/>
          <a:p>
            <a:r>
              <a:rPr lang="en-GB" sz="4800"/>
              <a:t>www.slido.com code: 3600895 </a:t>
            </a:r>
          </a:p>
          <a:p>
            <a:endParaRPr lang="en-GB" sz="4800"/>
          </a:p>
          <a:p>
            <a:r>
              <a:rPr lang="en-GB" sz="4800"/>
              <a:t>Add your details on the </a:t>
            </a:r>
            <a:r>
              <a:rPr lang="en-GB" sz="4800" err="1"/>
              <a:t>Slido</a:t>
            </a:r>
            <a:r>
              <a:rPr lang="en-GB" sz="4800"/>
              <a:t> to contact us and find out more about using MUSIQ-AR</a:t>
            </a:r>
            <a:br>
              <a:rPr lang="en-GB" sz="4800"/>
            </a:br>
            <a:endParaRPr lang="en-GB"/>
          </a:p>
        </p:txBody>
      </p:sp>
      <p:pic>
        <p:nvPicPr>
          <p:cNvPr id="2" name="Picture 1">
            <a:extLst>
              <a:ext uri="{FF2B5EF4-FFF2-40B4-BE49-F238E27FC236}">
                <a16:creationId xmlns:a16="http://schemas.microsoft.com/office/drawing/2014/main" id="{BC216921-EAE9-B989-C2F5-2E4079EDA47E}"/>
              </a:ext>
            </a:extLst>
          </p:cNvPr>
          <p:cNvPicPr>
            <a:picLocks noChangeAspect="1"/>
          </p:cNvPicPr>
          <p:nvPr/>
        </p:nvPicPr>
        <p:blipFill>
          <a:blip r:embed="rId2"/>
          <a:stretch>
            <a:fillRect/>
          </a:stretch>
        </p:blipFill>
        <p:spPr>
          <a:xfrm>
            <a:off x="8997696" y="161262"/>
            <a:ext cx="2865274" cy="2629772"/>
          </a:xfrm>
          <a:prstGeom prst="rect">
            <a:avLst/>
          </a:prstGeom>
        </p:spPr>
      </p:pic>
    </p:spTree>
    <p:extLst>
      <p:ext uri="{BB962C8B-B14F-4D97-AF65-F5344CB8AC3E}">
        <p14:creationId xmlns:p14="http://schemas.microsoft.com/office/powerpoint/2010/main" val="4121108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077A3-3539-527E-D84A-625DAEBCCDE7}"/>
              </a:ext>
            </a:extLst>
          </p:cNvPr>
          <p:cNvSpPr>
            <a:spLocks noGrp="1"/>
          </p:cNvSpPr>
          <p:nvPr>
            <p:ph type="title"/>
          </p:nvPr>
        </p:nvSpPr>
        <p:spPr/>
        <p:txBody>
          <a:bodyPr/>
          <a:lstStyle/>
          <a:p>
            <a:r>
              <a:rPr lang="en-GB"/>
              <a:t>Call to action</a:t>
            </a:r>
          </a:p>
        </p:txBody>
      </p:sp>
      <p:sp>
        <p:nvSpPr>
          <p:cNvPr id="3" name="Text Placeholder 2">
            <a:extLst>
              <a:ext uri="{FF2B5EF4-FFF2-40B4-BE49-F238E27FC236}">
                <a16:creationId xmlns:a16="http://schemas.microsoft.com/office/drawing/2014/main" id="{8B299F75-AFBD-8684-F0EE-F197AD1CD88E}"/>
              </a:ext>
            </a:extLst>
          </p:cNvPr>
          <p:cNvSpPr>
            <a:spLocks noGrp="1"/>
          </p:cNvSpPr>
          <p:nvPr>
            <p:ph type="body" sz="quarter" idx="13"/>
          </p:nvPr>
        </p:nvSpPr>
        <p:spPr/>
        <p:txBody>
          <a:bodyPr vert="horz" lIns="91440" tIns="45720" rIns="91440" bIns="45720" rtlCol="0" anchor="t">
            <a:normAutofit/>
          </a:bodyPr>
          <a:lstStyle/>
          <a:p>
            <a:endParaRPr lang="en-GB"/>
          </a:p>
          <a:p>
            <a:r>
              <a:rPr lang="en-GB">
                <a:latin typeface="Avenir Book"/>
              </a:rPr>
              <a:t>Tomorrow</a:t>
            </a:r>
          </a:p>
          <a:p>
            <a:r>
              <a:rPr lang="en-GB">
                <a:latin typeface="Avenir Book"/>
              </a:rPr>
              <a:t>Next week</a:t>
            </a:r>
          </a:p>
          <a:p>
            <a:r>
              <a:rPr lang="en-GB">
                <a:latin typeface="Avenir Book"/>
              </a:rPr>
              <a:t>Next month</a:t>
            </a:r>
          </a:p>
          <a:p>
            <a:endParaRPr lang="en-GB">
              <a:latin typeface="Avenir Book"/>
            </a:endParaRPr>
          </a:p>
          <a:p>
            <a:endParaRPr lang="en-GB"/>
          </a:p>
        </p:txBody>
      </p:sp>
      <p:sp>
        <p:nvSpPr>
          <p:cNvPr id="4" name="Slide Number Placeholder 3">
            <a:extLst>
              <a:ext uri="{FF2B5EF4-FFF2-40B4-BE49-F238E27FC236}">
                <a16:creationId xmlns:a16="http://schemas.microsoft.com/office/drawing/2014/main" id="{4760D41B-F281-1B29-822F-AE1B1F3041DA}"/>
              </a:ext>
            </a:extLst>
          </p:cNvPr>
          <p:cNvSpPr>
            <a:spLocks noGrp="1"/>
          </p:cNvSpPr>
          <p:nvPr>
            <p:ph type="sldNum" sz="quarter" idx="12"/>
          </p:nvPr>
        </p:nvSpPr>
        <p:spPr/>
        <p:txBody>
          <a:bodyPr/>
          <a:lstStyle/>
          <a:p>
            <a:fld id="{B6F15528-21DE-4FAA-801E-634DDDAF4B2B}" type="slidenum">
              <a:rPr lang="en-GB" smtClean="0"/>
              <a:pPr/>
              <a:t>48</a:t>
            </a:fld>
            <a:endParaRPr lang="en-GB"/>
          </a:p>
        </p:txBody>
      </p:sp>
    </p:spTree>
    <p:extLst>
      <p:ext uri="{BB962C8B-B14F-4D97-AF65-F5344CB8AC3E}">
        <p14:creationId xmlns:p14="http://schemas.microsoft.com/office/powerpoint/2010/main" val="3920998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6775-CA82-B626-88AA-83BA1CDD74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CFB50-05AA-1B7E-4FEB-1E14E21C7EB6}"/>
              </a:ext>
            </a:extLst>
          </p:cNvPr>
          <p:cNvSpPr>
            <a:spLocks noGrp="1"/>
          </p:cNvSpPr>
          <p:nvPr>
            <p:ph type="sldNum" sz="quarter" idx="12"/>
          </p:nvPr>
        </p:nvSpPr>
        <p:spPr/>
        <p:txBody>
          <a:bodyPr/>
          <a:lstStyle/>
          <a:p>
            <a:fld id="{B6F15528-21DE-4FAA-801E-634DDDAF4B2B}" type="slidenum">
              <a:rPr lang="en-GB" smtClean="0"/>
              <a:pPr/>
              <a:t>49</a:t>
            </a:fld>
            <a:endParaRPr lang="en-GB"/>
          </a:p>
        </p:txBody>
      </p:sp>
      <p:sp>
        <p:nvSpPr>
          <p:cNvPr id="5" name="Text Placeholder 4">
            <a:extLst>
              <a:ext uri="{FF2B5EF4-FFF2-40B4-BE49-F238E27FC236}">
                <a16:creationId xmlns:a16="http://schemas.microsoft.com/office/drawing/2014/main" id="{B6E9EE5A-882C-F5CB-ECAA-7CDEFE8E059C}"/>
              </a:ext>
            </a:extLst>
          </p:cNvPr>
          <p:cNvSpPr>
            <a:spLocks noGrp="1"/>
          </p:cNvSpPr>
          <p:nvPr>
            <p:ph type="body" sz="quarter" idx="13"/>
          </p:nvPr>
        </p:nvSpPr>
        <p:spPr>
          <a:xfrm>
            <a:off x="596901" y="1628800"/>
            <a:ext cx="10622787" cy="4619600"/>
          </a:xfrm>
        </p:spPr>
        <p:txBody>
          <a:bodyPr>
            <a:normAutofit/>
          </a:bodyPr>
          <a:lstStyle/>
          <a:p>
            <a:r>
              <a:rPr lang="en-GB" sz="4800"/>
              <a:t>www.slido.com code: 3600895 </a:t>
            </a:r>
          </a:p>
          <a:p>
            <a:endParaRPr lang="en-GB" sz="4800"/>
          </a:p>
          <a:p>
            <a:r>
              <a:rPr lang="en-GB" sz="4800"/>
              <a:t>How will (or might) MUSIQ-AR be applied? (multiple options in a Slido poll) </a:t>
            </a:r>
          </a:p>
        </p:txBody>
      </p:sp>
      <p:pic>
        <p:nvPicPr>
          <p:cNvPr id="2" name="Picture 1">
            <a:extLst>
              <a:ext uri="{FF2B5EF4-FFF2-40B4-BE49-F238E27FC236}">
                <a16:creationId xmlns:a16="http://schemas.microsoft.com/office/drawing/2014/main" id="{137095F4-A79E-F7C7-AD8A-20CE54C1676A}"/>
              </a:ext>
            </a:extLst>
          </p:cNvPr>
          <p:cNvPicPr>
            <a:picLocks noChangeAspect="1"/>
          </p:cNvPicPr>
          <p:nvPr/>
        </p:nvPicPr>
        <p:blipFill>
          <a:blip r:embed="rId2"/>
          <a:stretch>
            <a:fillRect/>
          </a:stretch>
        </p:blipFill>
        <p:spPr>
          <a:xfrm>
            <a:off x="8997696" y="161262"/>
            <a:ext cx="2865274" cy="2629772"/>
          </a:xfrm>
          <a:prstGeom prst="rect">
            <a:avLst/>
          </a:prstGeom>
        </p:spPr>
      </p:pic>
    </p:spTree>
    <p:extLst>
      <p:ext uri="{BB962C8B-B14F-4D97-AF65-F5344CB8AC3E}">
        <p14:creationId xmlns:p14="http://schemas.microsoft.com/office/powerpoint/2010/main" val="4241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C3CB86-3A98-DAFB-E12A-4B7977600555}"/>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DC9AF0F4-BB21-F73C-7FA9-664DD482ABA0}"/>
              </a:ext>
            </a:extLst>
          </p:cNvPr>
          <p:cNvSpPr>
            <a:spLocks noGrp="1"/>
          </p:cNvSpPr>
          <p:nvPr>
            <p:ph type="body" sz="quarter" idx="13"/>
          </p:nvPr>
        </p:nvSpPr>
        <p:spPr/>
        <p:txBody>
          <a:bodyPr/>
          <a:lstStyle/>
          <a:p>
            <a:r>
              <a:rPr lang="en-GB"/>
              <a:t>The Race and Health Observatory Learning Action Network</a:t>
            </a:r>
          </a:p>
          <a:p>
            <a:r>
              <a:rPr lang="en-GB"/>
              <a:t>and Anti-Racism Principles</a:t>
            </a:r>
          </a:p>
        </p:txBody>
      </p:sp>
      <p:sp>
        <p:nvSpPr>
          <p:cNvPr id="5" name="Slide Number Placeholder 4">
            <a:extLst>
              <a:ext uri="{FF2B5EF4-FFF2-40B4-BE49-F238E27FC236}">
                <a16:creationId xmlns:a16="http://schemas.microsoft.com/office/drawing/2014/main" id="{AD234FBC-59B8-91DE-C7F8-3F186F1C04F4}"/>
              </a:ext>
            </a:extLst>
          </p:cNvPr>
          <p:cNvSpPr>
            <a:spLocks noGrp="1"/>
          </p:cNvSpPr>
          <p:nvPr>
            <p:ph type="sldNum" sz="quarter" idx="12"/>
          </p:nvPr>
        </p:nvSpPr>
        <p:spPr/>
        <p:txBody>
          <a:bodyPr/>
          <a:lstStyle/>
          <a:p>
            <a:fld id="{B6F15528-21DE-4FAA-801E-634DDDAF4B2B}" type="slidenum">
              <a:rPr lang="en-GB" smtClean="0"/>
              <a:pPr/>
              <a:t>5</a:t>
            </a:fld>
            <a:endParaRPr lang="en-GB"/>
          </a:p>
        </p:txBody>
      </p:sp>
      <p:pic>
        <p:nvPicPr>
          <p:cNvPr id="2" name="Picture 1">
            <a:extLst>
              <a:ext uri="{FF2B5EF4-FFF2-40B4-BE49-F238E27FC236}">
                <a16:creationId xmlns:a16="http://schemas.microsoft.com/office/drawing/2014/main" id="{7CFC451B-3CF6-3B87-4165-F6E3ADB5E03E}"/>
              </a:ext>
            </a:extLst>
          </p:cNvPr>
          <p:cNvPicPr>
            <a:picLocks noChangeAspect="1"/>
          </p:cNvPicPr>
          <p:nvPr/>
        </p:nvPicPr>
        <p:blipFill>
          <a:blip r:embed="rId2"/>
          <a:stretch>
            <a:fillRect/>
          </a:stretch>
        </p:blipFill>
        <p:spPr>
          <a:xfrm>
            <a:off x="311365" y="5706836"/>
            <a:ext cx="6276975" cy="800100"/>
          </a:xfrm>
          <a:prstGeom prst="rect">
            <a:avLst/>
          </a:prstGeom>
        </p:spPr>
      </p:pic>
    </p:spTree>
    <p:extLst>
      <p:ext uri="{BB962C8B-B14F-4D97-AF65-F5344CB8AC3E}">
        <p14:creationId xmlns:p14="http://schemas.microsoft.com/office/powerpoint/2010/main" val="4042987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6615E-193B-8943-A93B-D01DB212D501}"/>
              </a:ext>
            </a:extLst>
          </p:cNvPr>
          <p:cNvSpPr>
            <a:spLocks noGrp="1"/>
          </p:cNvSpPr>
          <p:nvPr>
            <p:ph type="sldNum" sz="quarter" idx="12"/>
          </p:nvPr>
        </p:nvSpPr>
        <p:spPr/>
        <p:txBody>
          <a:bodyPr/>
          <a:lstStyle/>
          <a:p>
            <a:fld id="{B6F15528-21DE-4FAA-801E-634DDDAF4B2B}" type="slidenum">
              <a:rPr lang="en-GB" smtClean="0"/>
              <a:pPr/>
              <a:t>50</a:t>
            </a:fld>
            <a:endParaRPr lang="en-GB"/>
          </a:p>
        </p:txBody>
      </p:sp>
      <p:sp>
        <p:nvSpPr>
          <p:cNvPr id="8" name="Text Placeholder 7">
            <a:extLst>
              <a:ext uri="{FF2B5EF4-FFF2-40B4-BE49-F238E27FC236}">
                <a16:creationId xmlns:a16="http://schemas.microsoft.com/office/drawing/2014/main" id="{3BF76665-6242-A345-D2FB-637A11A88366}"/>
              </a:ext>
            </a:extLst>
          </p:cNvPr>
          <p:cNvSpPr>
            <a:spLocks noGrp="1"/>
          </p:cNvSpPr>
          <p:nvPr>
            <p:ph type="body" sz="quarter" idx="16"/>
          </p:nvPr>
        </p:nvSpPr>
        <p:spPr/>
        <p:txBody>
          <a:bodyPr/>
          <a:lstStyle/>
          <a:p>
            <a:r>
              <a:rPr lang="en-GB">
                <a:latin typeface="+mj-lt"/>
              </a:rPr>
              <a:t>healthinnovationnetwork.com</a:t>
            </a:r>
            <a:endParaRPr lang="en-US">
              <a:latin typeface="+mj-lt"/>
            </a:endParaRPr>
          </a:p>
          <a:p>
            <a:endParaRPr lang="en-GB">
              <a:latin typeface="+mj-lt"/>
            </a:endParaRPr>
          </a:p>
        </p:txBody>
      </p:sp>
      <p:sp>
        <p:nvSpPr>
          <p:cNvPr id="10" name="Text Placeholder 9">
            <a:extLst>
              <a:ext uri="{FF2B5EF4-FFF2-40B4-BE49-F238E27FC236}">
                <a16:creationId xmlns:a16="http://schemas.microsoft.com/office/drawing/2014/main" id="{DF04B7E6-BDD8-C0F7-B3F6-4252CB3BA25F}"/>
              </a:ext>
            </a:extLst>
          </p:cNvPr>
          <p:cNvSpPr>
            <a:spLocks noGrp="1"/>
          </p:cNvSpPr>
          <p:nvPr>
            <p:ph type="body" sz="quarter" idx="15"/>
          </p:nvPr>
        </p:nvSpPr>
        <p:spPr/>
        <p:txBody>
          <a:bodyPr/>
          <a:lstStyle/>
          <a:p>
            <a:r>
              <a:rPr lang="en-GB">
                <a:latin typeface="+mj-lt"/>
              </a:rPr>
              <a:t>Health Innovation Network South London</a:t>
            </a:r>
          </a:p>
        </p:txBody>
      </p:sp>
      <p:sp>
        <p:nvSpPr>
          <p:cNvPr id="12" name="Text Placeholder 11">
            <a:extLst>
              <a:ext uri="{FF2B5EF4-FFF2-40B4-BE49-F238E27FC236}">
                <a16:creationId xmlns:a16="http://schemas.microsoft.com/office/drawing/2014/main" id="{A3BA379F-D5A9-4EBC-52D7-04412DFCAFC5}"/>
              </a:ext>
            </a:extLst>
          </p:cNvPr>
          <p:cNvSpPr>
            <a:spLocks noGrp="1"/>
          </p:cNvSpPr>
          <p:nvPr>
            <p:ph type="body" sz="quarter" idx="13"/>
          </p:nvPr>
        </p:nvSpPr>
        <p:spPr/>
        <p:txBody>
          <a:bodyPr/>
          <a:lstStyle/>
          <a:p>
            <a:r>
              <a:rPr lang="en-GB">
                <a:effectLst/>
                <a:latin typeface="+mj-lt"/>
              </a:rPr>
              <a:t>Floor 10, Becket House, </a:t>
            </a:r>
          </a:p>
          <a:p>
            <a:r>
              <a:rPr lang="en-GB">
                <a:effectLst/>
                <a:latin typeface="+mj-lt"/>
              </a:rPr>
              <a:t>1 Lambeth Palace Road, London, SE1 7EU</a:t>
            </a:r>
          </a:p>
          <a:p>
            <a:r>
              <a:rPr lang="en-GB">
                <a:effectLst/>
                <a:latin typeface="+mj-lt"/>
              </a:rPr>
              <a:t>Closest station: Waterloo</a:t>
            </a:r>
          </a:p>
          <a:p>
            <a:endParaRPr lang="en-GB">
              <a:latin typeface="+mj-lt"/>
            </a:endParaRPr>
          </a:p>
        </p:txBody>
      </p:sp>
    </p:spTree>
    <p:extLst>
      <p:ext uri="{BB962C8B-B14F-4D97-AF65-F5344CB8AC3E}">
        <p14:creationId xmlns:p14="http://schemas.microsoft.com/office/powerpoint/2010/main" val="82053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CB8DC4-7F3C-5BAC-E2D1-4F917A0B5223}"/>
              </a:ext>
            </a:extLst>
          </p:cNvPr>
          <p:cNvSpPr txBox="1"/>
          <p:nvPr/>
        </p:nvSpPr>
        <p:spPr>
          <a:xfrm>
            <a:off x="1204062" y="1729332"/>
            <a:ext cx="10813001" cy="4308872"/>
          </a:xfrm>
          <a:prstGeom prst="rect">
            <a:avLst/>
          </a:prstGeom>
          <a:noFill/>
        </p:spPr>
        <p:txBody>
          <a:bodyPr wrap="square">
            <a:spAutoFit/>
          </a:bodyPr>
          <a:lstStyle/>
          <a:p>
            <a:r>
              <a:rPr lang="en-US" sz="2000"/>
              <a:t>No large scale maternal and neonatal improvement </a:t>
            </a:r>
            <a:r>
              <a:rPr lang="en-US" sz="2000" err="1"/>
              <a:t>programme</a:t>
            </a:r>
            <a:r>
              <a:rPr lang="en-US" sz="2000"/>
              <a:t> has focused specifically on racial/ ethnic inequalities and there are evidence gaps around translatable interventions to reduce maternal and neonatal ethnic health inequalities</a:t>
            </a:r>
            <a:endParaRPr lang="en-US" sz="2000" b="1"/>
          </a:p>
          <a:p>
            <a:endParaRPr lang="en-US" sz="2000" b="1"/>
          </a:p>
          <a:p>
            <a:r>
              <a:rPr lang="en-US" sz="2000" b="1"/>
              <a:t>Racism is one of the factors that underlies the persistence of the maternal &amp; neonatal ethnic health inequalities</a:t>
            </a:r>
            <a:endParaRPr lang="en-US" sz="2000"/>
          </a:p>
          <a:p>
            <a:endParaRPr lang="en-US" sz="2000" b="1"/>
          </a:p>
          <a:p>
            <a:r>
              <a:rPr lang="en-US" sz="2000" b="1"/>
              <a:t>We aim</a:t>
            </a:r>
            <a:r>
              <a:rPr lang="en-US" sz="2000"/>
              <a:t>, through this </a:t>
            </a:r>
            <a:r>
              <a:rPr lang="en-US" sz="2000" err="1"/>
              <a:t>programme</a:t>
            </a:r>
            <a:r>
              <a:rPr lang="en-US" sz="2000"/>
              <a:t>, to: </a:t>
            </a:r>
          </a:p>
          <a:p>
            <a:pPr marL="342900" indent="-342900">
              <a:buFont typeface="+mj-lt"/>
              <a:buAutoNum type="arabicPeriod"/>
            </a:pPr>
            <a:r>
              <a:rPr lang="en-US" sz="2000" b="1"/>
              <a:t>develop an anti-racism focused QI approach</a:t>
            </a:r>
            <a:r>
              <a:rPr lang="en-US" sz="2000"/>
              <a:t>, that supports practitioners to identify and address racism within maternity services;</a:t>
            </a:r>
          </a:p>
          <a:p>
            <a:pPr marL="342900" indent="-342900">
              <a:buFont typeface="+mj-lt"/>
              <a:buAutoNum type="arabicPeriod"/>
            </a:pPr>
            <a:r>
              <a:rPr lang="en-US" sz="2000" b="1"/>
              <a:t>Identify, scale and spread improvement approaches that embed anti-racism into services and improve maternal and neonatal health outcomes</a:t>
            </a:r>
            <a:endParaRPr lang="en-US" sz="2000"/>
          </a:p>
          <a:p>
            <a:endParaRPr lang="en-US" sz="2000"/>
          </a:p>
          <a:p>
            <a:endParaRPr lang="en-US" sz="1400" b="1"/>
          </a:p>
        </p:txBody>
      </p:sp>
      <p:sp>
        <p:nvSpPr>
          <p:cNvPr id="5" name="Arrow: Right 4">
            <a:extLst>
              <a:ext uri="{FF2B5EF4-FFF2-40B4-BE49-F238E27FC236}">
                <a16:creationId xmlns:a16="http://schemas.microsoft.com/office/drawing/2014/main" id="{5FCC4E9F-2F8D-C22E-2384-820B266309A5}"/>
              </a:ext>
            </a:extLst>
          </p:cNvPr>
          <p:cNvSpPr/>
          <p:nvPr/>
        </p:nvSpPr>
        <p:spPr>
          <a:xfrm>
            <a:off x="144026" y="2909202"/>
            <a:ext cx="1060035" cy="635541"/>
          </a:xfrm>
          <a:prstGeom prst="rightArrow">
            <a:avLst/>
          </a:prstGeom>
          <a:solidFill>
            <a:srgbClr val="005C7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solidFill>
                  <a:schemeClr val="bg1"/>
                </a:solidFill>
              </a:rPr>
              <a:t>WHAT?</a:t>
            </a:r>
            <a:endParaRPr lang="en-GB" sz="1400" b="1">
              <a:solidFill>
                <a:schemeClr val="bg1"/>
              </a:solidFill>
            </a:endParaRPr>
          </a:p>
        </p:txBody>
      </p:sp>
      <p:sp>
        <p:nvSpPr>
          <p:cNvPr id="7" name="Arrow: Right 6">
            <a:extLst>
              <a:ext uri="{FF2B5EF4-FFF2-40B4-BE49-F238E27FC236}">
                <a16:creationId xmlns:a16="http://schemas.microsoft.com/office/drawing/2014/main" id="{2C12E360-3530-0960-C341-EF8E467FC33E}"/>
              </a:ext>
            </a:extLst>
          </p:cNvPr>
          <p:cNvSpPr/>
          <p:nvPr/>
        </p:nvSpPr>
        <p:spPr>
          <a:xfrm>
            <a:off x="144027" y="1729332"/>
            <a:ext cx="1060034" cy="635541"/>
          </a:xfrm>
          <a:prstGeom prst="rightArrow">
            <a:avLst/>
          </a:prstGeom>
          <a:solidFill>
            <a:srgbClr val="E34F4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solidFill>
                  <a:schemeClr val="bg1"/>
                </a:solidFill>
              </a:rPr>
              <a:t>WHY?</a:t>
            </a:r>
            <a:endParaRPr lang="en-GB" sz="1400" b="1">
              <a:solidFill>
                <a:schemeClr val="bg1"/>
              </a:solidFill>
            </a:endParaRPr>
          </a:p>
        </p:txBody>
      </p:sp>
      <p:sp>
        <p:nvSpPr>
          <p:cNvPr id="8" name="Arrow: Right 7">
            <a:extLst>
              <a:ext uri="{FF2B5EF4-FFF2-40B4-BE49-F238E27FC236}">
                <a16:creationId xmlns:a16="http://schemas.microsoft.com/office/drawing/2014/main" id="{185FAFB0-F5CA-92E7-12E3-F710DC3A3CA1}"/>
              </a:ext>
            </a:extLst>
          </p:cNvPr>
          <p:cNvSpPr/>
          <p:nvPr/>
        </p:nvSpPr>
        <p:spPr>
          <a:xfrm>
            <a:off x="144027" y="3775736"/>
            <a:ext cx="1060034" cy="635541"/>
          </a:xfrm>
          <a:prstGeom prst="rightArrow">
            <a:avLst/>
          </a:prstGeom>
          <a:solidFill>
            <a:srgbClr val="D9AD29"/>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solidFill>
                  <a:schemeClr val="bg1"/>
                </a:solidFill>
              </a:rPr>
              <a:t>HOW?</a:t>
            </a:r>
            <a:endParaRPr lang="en-GB" sz="1400" b="1">
              <a:solidFill>
                <a:schemeClr val="bg1"/>
              </a:solidFill>
            </a:endParaRPr>
          </a:p>
        </p:txBody>
      </p:sp>
      <p:sp>
        <p:nvSpPr>
          <p:cNvPr id="2" name="TextBox 1">
            <a:extLst>
              <a:ext uri="{FF2B5EF4-FFF2-40B4-BE49-F238E27FC236}">
                <a16:creationId xmlns:a16="http://schemas.microsoft.com/office/drawing/2014/main" id="{6CF2AA9A-369D-F82D-29F9-6FF44DAD3655}"/>
              </a:ext>
            </a:extLst>
          </p:cNvPr>
          <p:cNvSpPr txBox="1"/>
          <p:nvPr/>
        </p:nvSpPr>
        <p:spPr>
          <a:xfrm>
            <a:off x="427576" y="401556"/>
            <a:ext cx="10996638" cy="523220"/>
          </a:xfrm>
          <a:prstGeom prst="rect">
            <a:avLst/>
          </a:prstGeom>
          <a:noFill/>
        </p:spPr>
        <p:txBody>
          <a:bodyPr wrap="square" lIns="91440" tIns="45720" rIns="91440" bIns="45720" anchor="t">
            <a:spAutoFit/>
          </a:bodyPr>
          <a:lstStyle/>
          <a:p>
            <a:r>
              <a:rPr lang="en-US" sz="2800" b="1" spc="300">
                <a:solidFill>
                  <a:srgbClr val="3D3381"/>
                </a:solidFill>
                <a:ea typeface="Calibri"/>
                <a:cs typeface="Calibri"/>
              </a:rPr>
              <a:t>RHO Learning and Action Network: purpose</a:t>
            </a:r>
          </a:p>
        </p:txBody>
      </p:sp>
    </p:spTree>
    <p:extLst>
      <p:ext uri="{BB962C8B-B14F-4D97-AF65-F5344CB8AC3E}">
        <p14:creationId xmlns:p14="http://schemas.microsoft.com/office/powerpoint/2010/main" val="680548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6D1D29-D1EB-FD68-9773-A5A2C0676F79}"/>
              </a:ext>
            </a:extLst>
          </p:cNvPr>
          <p:cNvSpPr txBox="1">
            <a:spLocks/>
          </p:cNvSpPr>
          <p:nvPr/>
        </p:nvSpPr>
        <p:spPr>
          <a:xfrm>
            <a:off x="3967798" y="1011848"/>
            <a:ext cx="7837105" cy="47794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Avenir Book" panose="02000503020000020003"/>
                <a:cs typeface="Calibri" panose="020F0502020204030204" pitchFamily="34" charset="0"/>
              </a:rPr>
              <a:t>10 Teams </a:t>
            </a:r>
          </a:p>
          <a:p>
            <a:pPr marL="0" indent="0">
              <a:buNone/>
            </a:pPr>
            <a:r>
              <a:rPr lang="en-US" sz="1800" b="1">
                <a:latin typeface="Avenir Book" panose="02000503020000020003"/>
                <a:cs typeface="Calibri" panose="020F0502020204030204" pitchFamily="34" charset="0"/>
              </a:rPr>
              <a:t>8 Integrated Care Systems</a:t>
            </a:r>
          </a:p>
          <a:p>
            <a:pPr marL="0" indent="0">
              <a:buNone/>
            </a:pPr>
            <a:r>
              <a:rPr lang="en-US" sz="1800" b="1">
                <a:latin typeface="Avenir Book" panose="02000503020000020003"/>
                <a:cs typeface="Calibri" panose="020F0502020204030204" pitchFamily="34" charset="0"/>
              </a:rPr>
              <a:t>4 Regions in England</a:t>
            </a:r>
          </a:p>
          <a:p>
            <a:pPr marL="0" indent="0">
              <a:buNone/>
            </a:pPr>
            <a:r>
              <a:rPr lang="en-US" sz="1800" b="1">
                <a:latin typeface="Avenir Book" panose="02000503020000020003"/>
                <a:cs typeface="Calibri" panose="020F0502020204030204" pitchFamily="34" charset="0"/>
              </a:rPr>
              <a:t>4 Conditions:</a:t>
            </a:r>
          </a:p>
          <a:p>
            <a:pPr lvl="1"/>
            <a:r>
              <a:rPr lang="en-US" sz="1800">
                <a:latin typeface="Avenir Book" panose="02000503020000020003"/>
                <a:cs typeface="Calibri" panose="020F0502020204030204" pitchFamily="34" charset="0"/>
              </a:rPr>
              <a:t>Post-partum </a:t>
            </a:r>
            <a:r>
              <a:rPr lang="en-US" sz="1800" err="1">
                <a:latin typeface="Avenir Book" panose="02000503020000020003"/>
                <a:cs typeface="Calibri" panose="020F0502020204030204" pitchFamily="34" charset="0"/>
              </a:rPr>
              <a:t>Haemorrhage</a:t>
            </a:r>
            <a:endParaRPr lang="en-US" sz="1800">
              <a:latin typeface="Avenir Book" panose="02000503020000020003"/>
              <a:cs typeface="Calibri" panose="020F0502020204030204" pitchFamily="34" charset="0"/>
            </a:endParaRPr>
          </a:p>
          <a:p>
            <a:pPr lvl="1"/>
            <a:r>
              <a:rPr lang="en-US" sz="1800">
                <a:latin typeface="Avenir Book" panose="02000503020000020003"/>
                <a:cs typeface="Calibri" panose="020F0502020204030204" pitchFamily="34" charset="0"/>
              </a:rPr>
              <a:t>Gestational Diabetes</a:t>
            </a:r>
          </a:p>
          <a:p>
            <a:pPr lvl="1"/>
            <a:r>
              <a:rPr lang="en-US" sz="1800">
                <a:latin typeface="Avenir Book" panose="02000503020000020003"/>
                <a:cs typeface="Calibri" panose="020F0502020204030204" pitchFamily="34" charset="0"/>
              </a:rPr>
              <a:t>Perinatal Mental Health</a:t>
            </a:r>
          </a:p>
          <a:p>
            <a:pPr lvl="1"/>
            <a:r>
              <a:rPr lang="en-US" sz="1800">
                <a:latin typeface="Avenir Book" panose="02000503020000020003"/>
                <a:cs typeface="Calibri" panose="020F0502020204030204" pitchFamily="34" charset="0"/>
              </a:rPr>
              <a:t>Preterm Birth</a:t>
            </a:r>
          </a:p>
          <a:p>
            <a:pPr marL="0" indent="0">
              <a:buNone/>
            </a:pPr>
            <a:r>
              <a:rPr lang="en-US" sz="1800" b="1">
                <a:latin typeface="Avenir Book" panose="02000503020000020003"/>
                <a:cs typeface="Calibri" panose="020F0502020204030204" pitchFamily="34" charset="0"/>
              </a:rPr>
              <a:t>14 months </a:t>
            </a:r>
            <a:r>
              <a:rPr lang="en-US" sz="1800">
                <a:latin typeface="Avenir Book" panose="02000503020000020003"/>
                <a:cs typeface="Calibri" panose="020F0502020204030204" pitchFamily="34" charset="0"/>
              </a:rPr>
              <a:t>Jan 2024 – Mar 2025</a:t>
            </a:r>
            <a:endParaRPr lang="en-US" sz="1800" b="1">
              <a:latin typeface="Avenir Book" panose="02000503020000020003"/>
              <a:cs typeface="Calibri" panose="020F0502020204030204" pitchFamily="34" charset="0"/>
            </a:endParaRPr>
          </a:p>
          <a:p>
            <a:pPr marL="0" indent="0">
              <a:buNone/>
            </a:pPr>
            <a:r>
              <a:rPr lang="en-US" sz="1800" b="1">
                <a:latin typeface="Avenir Book" panose="02000503020000020003"/>
                <a:ea typeface="Calibri"/>
                <a:cs typeface="Calibri"/>
              </a:rPr>
              <a:t>1 Aim: </a:t>
            </a:r>
            <a:r>
              <a:rPr lang="en-US" sz="1800">
                <a:latin typeface="Avenir Book" panose="02000503020000020003"/>
              </a:rPr>
              <a:t>To reduce clinically avoidable severe maternal morbidity, perinatal mortality and neonatal morbidity while improving the experience of care for pregnant women and people from Black, Asian and minority ethnic groups. </a:t>
            </a:r>
            <a:endParaRPr lang="en-US" sz="1800"/>
          </a:p>
        </p:txBody>
      </p:sp>
      <p:pic>
        <p:nvPicPr>
          <p:cNvPr id="2" name="Picture 1">
            <a:extLst>
              <a:ext uri="{FF2B5EF4-FFF2-40B4-BE49-F238E27FC236}">
                <a16:creationId xmlns:a16="http://schemas.microsoft.com/office/drawing/2014/main" id="{F720C68E-CFF4-EC59-2B43-962B8B1058DF}"/>
              </a:ext>
            </a:extLst>
          </p:cNvPr>
          <p:cNvPicPr>
            <a:picLocks noChangeAspect="1"/>
          </p:cNvPicPr>
          <p:nvPr/>
        </p:nvPicPr>
        <p:blipFill>
          <a:blip r:embed="rId2"/>
          <a:stretch>
            <a:fillRect/>
          </a:stretch>
        </p:blipFill>
        <p:spPr>
          <a:xfrm>
            <a:off x="0" y="1104188"/>
            <a:ext cx="3862610" cy="4263888"/>
          </a:xfrm>
          <a:prstGeom prst="rect">
            <a:avLst/>
          </a:prstGeom>
        </p:spPr>
      </p:pic>
      <p:pic>
        <p:nvPicPr>
          <p:cNvPr id="14" name="Picture 13">
            <a:extLst>
              <a:ext uri="{FF2B5EF4-FFF2-40B4-BE49-F238E27FC236}">
                <a16:creationId xmlns:a16="http://schemas.microsoft.com/office/drawing/2014/main" id="{85B46D94-4D3C-042D-D786-3049C3392D17}"/>
              </a:ext>
            </a:extLst>
          </p:cNvPr>
          <p:cNvPicPr>
            <a:picLocks noChangeAspect="1"/>
          </p:cNvPicPr>
          <p:nvPr/>
        </p:nvPicPr>
        <p:blipFill>
          <a:blip r:embed="rId3"/>
          <a:stretch>
            <a:fillRect/>
          </a:stretch>
        </p:blipFill>
        <p:spPr>
          <a:xfrm>
            <a:off x="125437" y="5791288"/>
            <a:ext cx="5970563" cy="761043"/>
          </a:xfrm>
          <a:prstGeom prst="rect">
            <a:avLst/>
          </a:prstGeom>
        </p:spPr>
      </p:pic>
      <p:sp>
        <p:nvSpPr>
          <p:cNvPr id="5" name="TextBox 4">
            <a:extLst>
              <a:ext uri="{FF2B5EF4-FFF2-40B4-BE49-F238E27FC236}">
                <a16:creationId xmlns:a16="http://schemas.microsoft.com/office/drawing/2014/main" id="{4DDA33B0-8481-CA1F-C0B1-D87729775556}"/>
              </a:ext>
            </a:extLst>
          </p:cNvPr>
          <p:cNvSpPr txBox="1"/>
          <p:nvPr/>
        </p:nvSpPr>
        <p:spPr>
          <a:xfrm>
            <a:off x="427576" y="401556"/>
            <a:ext cx="10996638" cy="523220"/>
          </a:xfrm>
          <a:prstGeom prst="rect">
            <a:avLst/>
          </a:prstGeom>
          <a:noFill/>
        </p:spPr>
        <p:txBody>
          <a:bodyPr wrap="square" lIns="91440" tIns="45720" rIns="91440" bIns="45720" anchor="t">
            <a:spAutoFit/>
          </a:bodyPr>
          <a:lstStyle/>
          <a:p>
            <a:r>
              <a:rPr lang="en-US" sz="2800" b="1" spc="300">
                <a:solidFill>
                  <a:srgbClr val="3D3381"/>
                </a:solidFill>
                <a:ea typeface="Calibri"/>
                <a:cs typeface="Calibri"/>
              </a:rPr>
              <a:t>RHO Learning and Action Network: overview</a:t>
            </a:r>
          </a:p>
        </p:txBody>
      </p:sp>
    </p:spTree>
    <p:extLst>
      <p:ext uri="{BB962C8B-B14F-4D97-AF65-F5344CB8AC3E}">
        <p14:creationId xmlns:p14="http://schemas.microsoft.com/office/powerpoint/2010/main" val="268211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C1BCC9-708F-0021-6A46-F6C89EE20D21}"/>
              </a:ext>
            </a:extLst>
          </p:cNvPr>
          <p:cNvSpPr txBox="1"/>
          <p:nvPr/>
        </p:nvSpPr>
        <p:spPr>
          <a:xfrm>
            <a:off x="584080" y="1835567"/>
            <a:ext cx="10189392" cy="2351093"/>
          </a:xfrm>
          <a:prstGeom prst="rect">
            <a:avLst/>
          </a:prstGeom>
          <a:noFill/>
        </p:spPr>
        <p:txBody>
          <a:bodyPr wrap="none" rtlCol="0">
            <a:spAutoFit/>
          </a:bodyPr>
          <a:lstStyle/>
          <a:p>
            <a:pPr marL="457200" indent="-457200">
              <a:lnSpc>
                <a:spcPct val="150000"/>
              </a:lnSpc>
              <a:buFont typeface="Arial" panose="020B0604020202020204" pitchFamily="34" charset="0"/>
              <a:buChar char="•"/>
            </a:pPr>
            <a:r>
              <a:rPr lang="en-US" sz="2000">
                <a:latin typeface="Avenir Book" panose="02000503020000020003"/>
              </a:rPr>
              <a:t>Focus on conditions where ethnic health inequalities are significant (proportionate universalism)</a:t>
            </a:r>
          </a:p>
          <a:p>
            <a:pPr marL="457200" indent="-457200">
              <a:lnSpc>
                <a:spcPct val="150000"/>
              </a:lnSpc>
              <a:buFont typeface="Arial" panose="020B0604020202020204" pitchFamily="34" charset="0"/>
              <a:buChar char="•"/>
            </a:pPr>
            <a:r>
              <a:rPr lang="en-US" sz="2000" b="1">
                <a:latin typeface="Avenir Book" panose="02000503020000020003"/>
              </a:rPr>
              <a:t>Embedding RHO anti-racism principles </a:t>
            </a:r>
            <a:r>
              <a:rPr lang="en-US" sz="2000">
                <a:latin typeface="Avenir Book" panose="02000503020000020003"/>
              </a:rPr>
              <a:t>(racism as a determinant of health)</a:t>
            </a:r>
          </a:p>
          <a:p>
            <a:pPr marL="457200" indent="-457200">
              <a:lnSpc>
                <a:spcPct val="150000"/>
              </a:lnSpc>
              <a:buFont typeface="Arial" panose="020B0604020202020204" pitchFamily="34" charset="0"/>
              <a:buChar char="•"/>
            </a:pPr>
            <a:r>
              <a:rPr lang="en-US" sz="2000">
                <a:latin typeface="Avenir Book" panose="02000503020000020003"/>
              </a:rPr>
              <a:t>Testing anti-racism interventions as well as clinical interventions</a:t>
            </a:r>
          </a:p>
          <a:p>
            <a:pPr marL="457200" indent="-457200">
              <a:lnSpc>
                <a:spcPct val="150000"/>
              </a:lnSpc>
              <a:buFont typeface="Arial" panose="020B0604020202020204" pitchFamily="34" charset="0"/>
              <a:buChar char="•"/>
            </a:pPr>
            <a:r>
              <a:rPr lang="en-US" sz="2000">
                <a:latin typeface="Avenir Book" panose="02000503020000020003"/>
              </a:rPr>
              <a:t>Anti-racism webinars &amp; clinical workshops – learning together</a:t>
            </a:r>
          </a:p>
          <a:p>
            <a:pPr marL="457200" indent="-457200">
              <a:lnSpc>
                <a:spcPct val="150000"/>
              </a:lnSpc>
              <a:buFont typeface="Arial" panose="020B0604020202020204" pitchFamily="34" charset="0"/>
              <a:buChar char="•"/>
            </a:pPr>
            <a:r>
              <a:rPr lang="en-US" sz="2000">
                <a:latin typeface="Avenir Book" panose="02000503020000020003"/>
              </a:rPr>
              <a:t>Contributing to evidence base through evaluation</a:t>
            </a:r>
            <a:endParaRPr lang="en-GB" sz="2000">
              <a:latin typeface="Avenir Book" panose="02000503020000020003"/>
            </a:endParaRPr>
          </a:p>
        </p:txBody>
      </p:sp>
      <p:sp>
        <p:nvSpPr>
          <p:cNvPr id="3" name="TextBox 2">
            <a:extLst>
              <a:ext uri="{FF2B5EF4-FFF2-40B4-BE49-F238E27FC236}">
                <a16:creationId xmlns:a16="http://schemas.microsoft.com/office/drawing/2014/main" id="{F8323F2F-D4FE-3470-1117-0D1DC5358851}"/>
              </a:ext>
            </a:extLst>
          </p:cNvPr>
          <p:cNvSpPr txBox="1"/>
          <p:nvPr/>
        </p:nvSpPr>
        <p:spPr>
          <a:xfrm>
            <a:off x="427576" y="401556"/>
            <a:ext cx="10996638" cy="523220"/>
          </a:xfrm>
          <a:prstGeom prst="rect">
            <a:avLst/>
          </a:prstGeom>
          <a:noFill/>
        </p:spPr>
        <p:txBody>
          <a:bodyPr wrap="square" lIns="91440" tIns="45720" rIns="91440" bIns="45720" anchor="t">
            <a:spAutoFit/>
          </a:bodyPr>
          <a:lstStyle/>
          <a:p>
            <a:r>
              <a:rPr lang="en-US" sz="2800" b="1" spc="300">
                <a:solidFill>
                  <a:srgbClr val="3D3381"/>
                </a:solidFill>
                <a:ea typeface="Calibri"/>
                <a:cs typeface="Calibri"/>
              </a:rPr>
              <a:t>RHO Learning and Action Network anti-racism components</a:t>
            </a:r>
          </a:p>
        </p:txBody>
      </p:sp>
    </p:spTree>
    <p:extLst>
      <p:ext uri="{BB962C8B-B14F-4D97-AF65-F5344CB8AC3E}">
        <p14:creationId xmlns:p14="http://schemas.microsoft.com/office/powerpoint/2010/main" val="236569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7029F-D6B1-D091-00EC-9B3D03C83686}"/>
              </a:ext>
            </a:extLst>
          </p:cNvPr>
          <p:cNvPicPr>
            <a:picLocks noChangeAspect="1"/>
          </p:cNvPicPr>
          <p:nvPr/>
        </p:nvPicPr>
        <p:blipFill>
          <a:blip r:embed="rId2"/>
          <a:stretch>
            <a:fillRect/>
          </a:stretch>
        </p:blipFill>
        <p:spPr>
          <a:xfrm>
            <a:off x="0" y="40409"/>
            <a:ext cx="12192000" cy="6777182"/>
          </a:xfrm>
          <a:prstGeom prst="rect">
            <a:avLst/>
          </a:prstGeom>
        </p:spPr>
      </p:pic>
    </p:spTree>
    <p:extLst>
      <p:ext uri="{BB962C8B-B14F-4D97-AF65-F5344CB8AC3E}">
        <p14:creationId xmlns:p14="http://schemas.microsoft.com/office/powerpoint/2010/main" val="710777185"/>
      </p:ext>
    </p:extLst>
  </p:cSld>
  <p:clrMapOvr>
    <a:masterClrMapping/>
  </p:clrMapOvr>
</p:sld>
</file>

<file path=ppt/theme/theme1.xml><?xml version="1.0" encoding="utf-8"?>
<a:theme xmlns:a="http://schemas.openxmlformats.org/drawingml/2006/main" name="HIN">
  <a:themeElements>
    <a:clrScheme name="HIN COLOURS">
      <a:dk1>
        <a:srgbClr val="005EB8"/>
      </a:dk1>
      <a:lt1>
        <a:srgbClr val="FFFFFF"/>
      </a:lt1>
      <a:dk2>
        <a:srgbClr val="BAE87B"/>
      </a:dk2>
      <a:lt2>
        <a:srgbClr val="2B434E"/>
      </a:lt2>
      <a:accent1>
        <a:srgbClr val="005EB8"/>
      </a:accent1>
      <a:accent2>
        <a:srgbClr val="401385"/>
      </a:accent2>
      <a:accent3>
        <a:srgbClr val="045765"/>
      </a:accent3>
      <a:accent4>
        <a:srgbClr val="BAE87B"/>
      </a:accent4>
      <a:accent5>
        <a:srgbClr val="C14D91"/>
      </a:accent5>
      <a:accent6>
        <a:srgbClr val="63C1DB"/>
      </a:accent6>
      <a:hlink>
        <a:srgbClr val="005EB8"/>
      </a:hlink>
      <a:folHlink>
        <a:srgbClr val="401285"/>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N_PowerPoint template_WIDESCREEN" id="{6FCD1EBB-D72C-4B7A-B264-02DFDA389B62}" vid="{1E4D8E74-4107-4357-BFEA-735B35CB9C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eb9d286-1862-45b9-9a2b-86aab5044bfc" xsi:nil="true"/>
    <lcf76f155ced4ddcb4097134ff3c332f xmlns="383e8b04-a970-49a8-8d21-f7057158c29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92503BB7D2BA4381F0249B9B046621" ma:contentTypeVersion="16" ma:contentTypeDescription="Create a new document." ma:contentTypeScope="" ma:versionID="dd755d1efebcf08231d3fb881e6e8542">
  <xsd:schema xmlns:xsd="http://www.w3.org/2001/XMLSchema" xmlns:xs="http://www.w3.org/2001/XMLSchema" xmlns:p="http://schemas.microsoft.com/office/2006/metadata/properties" xmlns:ns1="http://schemas.microsoft.com/sharepoint/v3" xmlns:ns2="383e8b04-a970-49a8-8d21-f7057158c297" xmlns:ns3="aeb9d286-1862-45b9-9a2b-86aab5044bfc" targetNamespace="http://schemas.microsoft.com/office/2006/metadata/properties" ma:root="true" ma:fieldsID="2a76d4e9869c814e8682480fd72fcaa3" ns1:_="" ns2:_="" ns3:_="">
    <xsd:import namespace="http://schemas.microsoft.com/sharepoint/v3"/>
    <xsd:import namespace="383e8b04-a970-49a8-8d21-f7057158c297"/>
    <xsd:import namespace="aeb9d286-1862-45b9-9a2b-86aab5044b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3e8b04-a970-49a8-8d21-f7057158c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b9d286-1862-45b9-9a2b-86aab5044bf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dd931ff-5657-44f6-98ed-28fc3405027b}" ma:internalName="TaxCatchAll" ma:showField="CatchAllData" ma:web="aeb9d286-1862-45b9-9a2b-86aab5044b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19250F-6630-4B87-838D-B2C2AE7D120C}">
  <ds:schemaRefs>
    <ds:schemaRef ds:uri="http://schemas.microsoft.com/sharepoint/v3/contenttype/forms"/>
  </ds:schemaRefs>
</ds:datastoreItem>
</file>

<file path=customXml/itemProps2.xml><?xml version="1.0" encoding="utf-8"?>
<ds:datastoreItem xmlns:ds="http://schemas.openxmlformats.org/officeDocument/2006/customXml" ds:itemID="{5F05F25B-6608-4D37-8621-030549621AC7}">
  <ds:schemaRefs>
    <ds:schemaRef ds:uri="383e8b04-a970-49a8-8d21-f7057158c297"/>
    <ds:schemaRef ds:uri="aeb9d286-1862-45b9-9a2b-86aab5044b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1EAE4A-7F01-4209-B8C1-1CAA056AD85B}">
  <ds:schemaRefs>
    <ds:schemaRef ds:uri="383e8b04-a970-49a8-8d21-f7057158c297"/>
    <ds:schemaRef ds:uri="aeb9d286-1862-45b9-9a2b-86aab5044b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HIN_PowerPoint template_WIDESCREEN</Template>
  <TotalTime>11</TotalTime>
  <Words>3648</Words>
  <Application>Microsoft Office PowerPoint</Application>
  <PresentationFormat>Breedbeeld</PresentationFormat>
  <Paragraphs>460</Paragraphs>
  <Slides>50</Slides>
  <Notes>9</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50</vt:i4>
      </vt:variant>
    </vt:vector>
  </HeadingPairs>
  <TitlesOfParts>
    <vt:vector size="63" baseType="lpstr">
      <vt:lpstr>-apple-system</vt:lpstr>
      <vt:lpstr>Aptos</vt:lpstr>
      <vt:lpstr>Aptos Narrow</vt:lpstr>
      <vt:lpstr>Arial</vt:lpstr>
      <vt:lpstr>Avenir Book</vt:lpstr>
      <vt:lpstr>Avenir Next</vt:lpstr>
      <vt:lpstr>Avenir Next LT Pro</vt:lpstr>
      <vt:lpstr>Calibri</vt:lpstr>
      <vt:lpstr>Gotham Rounded Bold</vt:lpstr>
      <vt:lpstr>Gotham Rounded Book</vt:lpstr>
      <vt:lpstr>Roboto</vt:lpstr>
      <vt:lpstr>Roboto Medium</vt:lpstr>
      <vt:lpstr>HIN</vt:lpstr>
      <vt:lpstr>Anti-racist quality improvement in maternal care:  Adapting MUSIQ to embed anti-racist principles to evaluate maternal and neonatal care quality improvement projects in England</vt:lpstr>
      <vt:lpstr>Who are we?</vt:lpstr>
      <vt:lpstr>Purpose and format of the session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Driver Diagram focused on key clinical areas</vt:lpstr>
      <vt:lpstr>Understanding the System </vt:lpstr>
      <vt:lpstr>PowerPoint-presentatie</vt:lpstr>
      <vt:lpstr>Context  </vt:lpstr>
      <vt:lpstr>Don’t Miss the Signs</vt:lpstr>
      <vt:lpstr>Impact</vt:lpstr>
      <vt:lpstr>PowerPoint-presentatie</vt:lpstr>
      <vt:lpstr>PowerPoint-presentatie</vt:lpstr>
      <vt:lpstr>Qualitative Data - themes</vt:lpstr>
      <vt:lpstr>PowerPoint-presentatie</vt:lpstr>
      <vt:lpstr>Learnings from the Learning and Action Network </vt:lpstr>
      <vt:lpstr>Fireside chat</vt:lpstr>
      <vt:lpstr>PowerPoint-presentatie</vt:lpstr>
      <vt:lpstr>PowerPoint-presentatie</vt:lpstr>
      <vt:lpstr>PowerPoint-presentatie</vt:lpstr>
      <vt:lpstr>Through a literature review we identified MUSIQ2 as the most appropriate theoretical framework for data collection and analysis </vt:lpstr>
      <vt:lpstr>Creating MUSIQ-AR</vt:lpstr>
      <vt:lpstr>How MUSIQ-AR can be used</vt:lpstr>
      <vt:lpstr>PowerPoint-presentatie</vt:lpstr>
      <vt:lpstr>PowerPoint-presentatie</vt:lpstr>
      <vt:lpstr>PowerPoint-presentatie</vt:lpstr>
      <vt:lpstr>PowerPoint-presentatie</vt:lpstr>
      <vt:lpstr>PowerPoint-presentatie</vt:lpstr>
      <vt:lpstr>PowerPoint-presentatie</vt:lpstr>
      <vt:lpstr>MUSIQ 2 identifies 34 contextual factors under 5 domains… Mapping the anti-racist principles to each factor quickly made the framework feel unwieldy</vt:lpstr>
      <vt:lpstr>Our initial recommendation was to add an anti-racism domain and integrate the anti-racist principles into this</vt:lpstr>
      <vt:lpstr>PowerPoint-presentatie</vt:lpstr>
      <vt:lpstr>PowerPoint-presentatie</vt:lpstr>
      <vt:lpstr>PowerPoint-presentatie</vt:lpstr>
      <vt:lpstr>PowerPoint-presentatie</vt:lpstr>
      <vt:lpstr>Questions and suggestions  from the audience</vt:lpstr>
      <vt:lpstr>PowerPoint-presentatie</vt:lpstr>
      <vt:lpstr>PowerPoint-presentatie</vt:lpstr>
      <vt:lpstr>PowerPoint-presentatie</vt:lpstr>
      <vt:lpstr>PowerPoint-presentatie</vt:lpstr>
      <vt:lpstr>Call to action</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Sheldon</dc:creator>
  <cp:lastModifiedBy>Christine Greve</cp:lastModifiedBy>
  <cp:revision>3</cp:revision>
  <dcterms:created xsi:type="dcterms:W3CDTF">2025-05-08T13:29:46Z</dcterms:created>
  <dcterms:modified xsi:type="dcterms:W3CDTF">2025-05-28T13:19:57Z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2018-09-21T00:00:00Z</vt:filetime>
  </property>
  <property fmtid="{D5CDD505-2E9C-101B-9397-08002B2CF9AE}" pid="3" name="Creator">
    <vt:lpwstr>Adobe InDesign CC 13.1 (Macintosh)</vt:lpwstr>
  </property>
  <property fmtid="{D5CDD505-2E9C-101B-9397-08002B2CF9AE}" pid="4" name="LastSaved">
    <vt:filetime>2018-09-21T00:00:00Z</vt:filetime>
  </property>
  <property fmtid="{D5CDD505-2E9C-101B-9397-08002B2CF9AE}" pid="5" name="ContentTypeId">
    <vt:lpwstr>0x010100EF92503BB7D2BA4381F0249B9B046621</vt:lpwstr>
  </property>
  <property fmtid="{D5CDD505-2E9C-101B-9397-08002B2CF9AE}" pid="6" name="MediaServiceImageTags">
    <vt:lpwstr/>
  </property>
</Properties>
</file>