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 id="2147483699" r:id="rId7"/>
    <p:sldMasterId id="2147483712" r:id="rId8"/>
  </p:sldMasterIdLst>
  <p:notesMasterIdLst>
    <p:notesMasterId r:id="rId53"/>
  </p:notesMasterIdLst>
  <p:sldIdLst>
    <p:sldId id="4494" r:id="rId9"/>
    <p:sldId id="4495" r:id="rId10"/>
    <p:sldId id="4480" r:id="rId11"/>
    <p:sldId id="4482" r:id="rId12"/>
    <p:sldId id="258" r:id="rId13"/>
    <p:sldId id="4483" r:id="rId14"/>
    <p:sldId id="4484" r:id="rId15"/>
    <p:sldId id="4485" r:id="rId16"/>
    <p:sldId id="4486" r:id="rId17"/>
    <p:sldId id="4487" r:id="rId18"/>
    <p:sldId id="4488" r:id="rId19"/>
    <p:sldId id="4468" r:id="rId20"/>
    <p:sldId id="4490" r:id="rId21"/>
    <p:sldId id="450" r:id="rId22"/>
    <p:sldId id="4469" r:id="rId23"/>
    <p:sldId id="4471" r:id="rId24"/>
    <p:sldId id="4479" r:id="rId25"/>
    <p:sldId id="4492" r:id="rId26"/>
    <p:sldId id="4489" r:id="rId27"/>
    <p:sldId id="4493" r:id="rId28"/>
    <p:sldId id="313" r:id="rId29"/>
    <p:sldId id="343" r:id="rId30"/>
    <p:sldId id="347" r:id="rId31"/>
    <p:sldId id="4501" r:id="rId32"/>
    <p:sldId id="259" r:id="rId33"/>
    <p:sldId id="350" r:id="rId34"/>
    <p:sldId id="346" r:id="rId35"/>
    <p:sldId id="260" r:id="rId36"/>
    <p:sldId id="351" r:id="rId37"/>
    <p:sldId id="348" r:id="rId38"/>
    <p:sldId id="262" r:id="rId39"/>
    <p:sldId id="272" r:id="rId40"/>
    <p:sldId id="4499" r:id="rId41"/>
    <p:sldId id="261" r:id="rId42"/>
    <p:sldId id="4496" r:id="rId43"/>
    <p:sldId id="4500" r:id="rId44"/>
    <p:sldId id="268" r:id="rId45"/>
    <p:sldId id="282" r:id="rId46"/>
    <p:sldId id="277" r:id="rId47"/>
    <p:sldId id="274" r:id="rId48"/>
    <p:sldId id="279" r:id="rId49"/>
    <p:sldId id="278" r:id="rId50"/>
    <p:sldId id="4502" r:id="rId51"/>
    <p:sldId id="449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90F036-1CCA-2A6F-102F-9320D33B144F}" name="Ingvild Lilleheie" initials="IL" userId="S::ingvild.lilleheie_sunnaas.no#ext#@knowledgetranslationorg.onmicrosoft.com::676cf298-a6dc-4527-8ad3-ae0a46bc5349" providerId="AD"/>
  <p188:author id="{5CEE3A8B-E1F3-3E97-E0A1-927ED3DFAE4F}" name="Jenni Moore" initials="JM" userId="S::jmoore@knowledgetranslation.org::2f93c4ce-1376-41ac-a0bd-6531bdf77012" providerId="AD"/>
  <p188:author id="{C9D638F4-F969-AEB4-55CB-687AE96B6273}" name="Siri Nordahl Tveitan" initials="ST" userId="S::sirtve@sunnaas.no::bfab1620-387f-437e-a0eb-1dd438bf64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6" d="100"/>
          <a:sy n="116" d="100"/>
        </p:scale>
        <p:origin x="8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42028985507246E-2"/>
          <c:y val="0.33166584810930605"/>
          <c:w val="0.93068241469816271"/>
          <c:h val="0.32186252831409773"/>
        </c:manualLayout>
      </c:layout>
      <c:scatterChart>
        <c:scatterStyle val="lineMarker"/>
        <c:varyColors val="0"/>
        <c:ser>
          <c:idx val="0"/>
          <c:order val="0"/>
          <c:tx>
            <c:strRef>
              <c:f>'Ark1'!$B$1</c:f>
              <c:strCache>
                <c:ptCount val="1"/>
                <c:pt idx="0">
                  <c:v>Y-verdier</c:v>
                </c:pt>
              </c:strCache>
            </c:strRef>
          </c:tx>
          <c:spPr>
            <a:ln w="38100" cap="rnd">
              <a:noFill/>
              <a:round/>
            </a:ln>
            <a:effectLst/>
          </c:spPr>
          <c:marker>
            <c:symbol val="circle"/>
            <c:size val="10"/>
            <c:spPr>
              <a:solidFill>
                <a:schemeClr val="accent2">
                  <a:lumMod val="75000"/>
                </a:schemeClr>
              </a:solidFill>
              <a:ln w="9525">
                <a:solidFill>
                  <a:schemeClr val="accent1"/>
                </a:solidFill>
              </a:ln>
              <a:effectLst/>
            </c:spPr>
          </c:marker>
          <c:xVal>
            <c:numRef>
              <c:f>'Ark1'!$A$2:$A$4</c:f>
              <c:numCache>
                <c:formatCode>General</c:formatCode>
                <c:ptCount val="3"/>
                <c:pt idx="0">
                  <c:v>2023</c:v>
                </c:pt>
                <c:pt idx="1">
                  <c:v>2024</c:v>
                </c:pt>
                <c:pt idx="2">
                  <c:v>2025</c:v>
                </c:pt>
              </c:numCache>
            </c:numRef>
          </c:xVal>
          <c:yVal>
            <c:numRef>
              <c:f>'Ark1'!$B$2:$B$4</c:f>
              <c:numCache>
                <c:formatCode>General</c:formatCode>
                <c:ptCount val="3"/>
                <c:pt idx="0">
                  <c:v>0</c:v>
                </c:pt>
                <c:pt idx="1">
                  <c:v>0</c:v>
                </c:pt>
                <c:pt idx="2">
                  <c:v>0</c:v>
                </c:pt>
              </c:numCache>
            </c:numRef>
          </c:yVal>
          <c:smooth val="0"/>
          <c:extLst>
            <c:ext xmlns:c16="http://schemas.microsoft.com/office/drawing/2014/chart" uri="{C3380CC4-5D6E-409C-BE32-E72D297353CC}">
              <c16:uniqueId val="{00000000-8F01-47F4-869D-D836CD62B49C}"/>
            </c:ext>
          </c:extLst>
        </c:ser>
        <c:dLbls>
          <c:showLegendKey val="0"/>
          <c:showVal val="0"/>
          <c:showCatName val="0"/>
          <c:showSerName val="0"/>
          <c:showPercent val="0"/>
          <c:showBubbleSize val="0"/>
        </c:dLbls>
        <c:axId val="1882392656"/>
        <c:axId val="1882393616"/>
      </c:scatterChart>
      <c:valAx>
        <c:axId val="1882392656"/>
        <c:scaling>
          <c:orientation val="minMax"/>
          <c:max val="2025"/>
          <c:min val="2018"/>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b-NO"/>
          </a:p>
        </c:txPr>
        <c:crossAx val="1882393616"/>
        <c:crosses val="autoZero"/>
        <c:crossBetween val="midCat"/>
      </c:valAx>
      <c:valAx>
        <c:axId val="1882393616"/>
        <c:scaling>
          <c:orientation val="minMax"/>
        </c:scaling>
        <c:delete val="1"/>
        <c:axPos val="l"/>
        <c:numFmt formatCode="General" sourceLinked="1"/>
        <c:majorTickMark val="none"/>
        <c:minorTickMark val="none"/>
        <c:tickLblPos val="nextTo"/>
        <c:crossAx val="1882392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42028985507246E-2"/>
          <c:y val="0.33166584810930605"/>
          <c:w val="0.93068241469816271"/>
          <c:h val="0.32186252831409773"/>
        </c:manualLayout>
      </c:layout>
      <c:scatterChart>
        <c:scatterStyle val="lineMarker"/>
        <c:varyColors val="0"/>
        <c:ser>
          <c:idx val="0"/>
          <c:order val="0"/>
          <c:tx>
            <c:strRef>
              <c:f>'Ark1'!$B$1</c:f>
              <c:strCache>
                <c:ptCount val="1"/>
                <c:pt idx="0">
                  <c:v>Y-verdier</c:v>
                </c:pt>
              </c:strCache>
            </c:strRef>
          </c:tx>
          <c:spPr>
            <a:ln w="38100" cap="rnd">
              <a:noFill/>
              <a:round/>
            </a:ln>
            <a:effectLst/>
          </c:spPr>
          <c:marker>
            <c:symbol val="circle"/>
            <c:size val="10"/>
            <c:spPr>
              <a:solidFill>
                <a:schemeClr val="accent2">
                  <a:lumMod val="75000"/>
                </a:schemeClr>
              </a:solidFill>
              <a:ln w="9525">
                <a:solidFill>
                  <a:schemeClr val="accent1"/>
                </a:solidFill>
              </a:ln>
              <a:effectLst/>
            </c:spPr>
          </c:marker>
          <c:xVal>
            <c:numRef>
              <c:f>'Ark1'!$A$2:$A$4</c:f>
              <c:numCache>
                <c:formatCode>General</c:formatCode>
                <c:ptCount val="3"/>
                <c:pt idx="0">
                  <c:v>2023</c:v>
                </c:pt>
                <c:pt idx="1">
                  <c:v>2024</c:v>
                </c:pt>
                <c:pt idx="2">
                  <c:v>2025</c:v>
                </c:pt>
              </c:numCache>
            </c:numRef>
          </c:xVal>
          <c:yVal>
            <c:numRef>
              <c:f>'Ark1'!$B$2:$B$4</c:f>
              <c:numCache>
                <c:formatCode>General</c:formatCode>
                <c:ptCount val="3"/>
                <c:pt idx="0">
                  <c:v>0</c:v>
                </c:pt>
                <c:pt idx="1">
                  <c:v>0</c:v>
                </c:pt>
                <c:pt idx="2">
                  <c:v>0</c:v>
                </c:pt>
              </c:numCache>
            </c:numRef>
          </c:yVal>
          <c:smooth val="0"/>
          <c:extLst>
            <c:ext xmlns:c16="http://schemas.microsoft.com/office/drawing/2014/chart" uri="{C3380CC4-5D6E-409C-BE32-E72D297353CC}">
              <c16:uniqueId val="{00000000-8F01-47F4-869D-D836CD62B49C}"/>
            </c:ext>
          </c:extLst>
        </c:ser>
        <c:dLbls>
          <c:showLegendKey val="0"/>
          <c:showVal val="0"/>
          <c:showCatName val="0"/>
          <c:showSerName val="0"/>
          <c:showPercent val="0"/>
          <c:showBubbleSize val="0"/>
        </c:dLbls>
        <c:axId val="1882392656"/>
        <c:axId val="1882393616"/>
      </c:scatterChart>
      <c:valAx>
        <c:axId val="1882392656"/>
        <c:scaling>
          <c:orientation val="minMax"/>
          <c:max val="2025"/>
          <c:min val="2017"/>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b-NO"/>
          </a:p>
        </c:txPr>
        <c:crossAx val="1882393616"/>
        <c:crosses val="autoZero"/>
        <c:crossBetween val="midCat"/>
      </c:valAx>
      <c:valAx>
        <c:axId val="1882393616"/>
        <c:scaling>
          <c:orientation val="minMax"/>
        </c:scaling>
        <c:delete val="1"/>
        <c:axPos val="l"/>
        <c:numFmt formatCode="General" sourceLinked="1"/>
        <c:majorTickMark val="none"/>
        <c:minorTickMark val="none"/>
        <c:tickLblPos val="nextTo"/>
        <c:crossAx val="1882392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42028985507246E-2"/>
          <c:y val="0.33166584810930605"/>
          <c:w val="0.93068241469816271"/>
          <c:h val="0.32186252831409773"/>
        </c:manualLayout>
      </c:layout>
      <c:scatterChart>
        <c:scatterStyle val="lineMarker"/>
        <c:varyColors val="0"/>
        <c:ser>
          <c:idx val="0"/>
          <c:order val="0"/>
          <c:tx>
            <c:strRef>
              <c:f>'Ark1'!$B$1</c:f>
              <c:strCache>
                <c:ptCount val="1"/>
                <c:pt idx="0">
                  <c:v>Y-verdier</c:v>
                </c:pt>
              </c:strCache>
            </c:strRef>
          </c:tx>
          <c:spPr>
            <a:ln w="38100" cap="rnd">
              <a:noFill/>
              <a:round/>
            </a:ln>
            <a:effectLst/>
          </c:spPr>
          <c:marker>
            <c:symbol val="circle"/>
            <c:size val="10"/>
            <c:spPr>
              <a:solidFill>
                <a:schemeClr val="accent2">
                  <a:lumMod val="75000"/>
                </a:schemeClr>
              </a:solidFill>
              <a:ln w="9525">
                <a:solidFill>
                  <a:schemeClr val="accent1"/>
                </a:solidFill>
              </a:ln>
              <a:effectLst/>
            </c:spPr>
          </c:marker>
          <c:xVal>
            <c:numRef>
              <c:f>'Ark1'!$A$2:$A$4</c:f>
              <c:numCache>
                <c:formatCode>General</c:formatCode>
                <c:ptCount val="3"/>
                <c:pt idx="0">
                  <c:v>2023</c:v>
                </c:pt>
                <c:pt idx="1">
                  <c:v>2024</c:v>
                </c:pt>
                <c:pt idx="2">
                  <c:v>2025</c:v>
                </c:pt>
              </c:numCache>
            </c:numRef>
          </c:xVal>
          <c:yVal>
            <c:numRef>
              <c:f>'Ark1'!$B$2:$B$4</c:f>
              <c:numCache>
                <c:formatCode>General</c:formatCode>
                <c:ptCount val="3"/>
                <c:pt idx="0">
                  <c:v>0</c:v>
                </c:pt>
                <c:pt idx="1">
                  <c:v>0</c:v>
                </c:pt>
                <c:pt idx="2">
                  <c:v>0</c:v>
                </c:pt>
              </c:numCache>
            </c:numRef>
          </c:yVal>
          <c:smooth val="0"/>
          <c:extLst>
            <c:ext xmlns:c16="http://schemas.microsoft.com/office/drawing/2014/chart" uri="{C3380CC4-5D6E-409C-BE32-E72D297353CC}">
              <c16:uniqueId val="{00000000-9D70-4BD6-A7CA-CDBB6DBAE1C9}"/>
            </c:ext>
          </c:extLst>
        </c:ser>
        <c:dLbls>
          <c:showLegendKey val="0"/>
          <c:showVal val="0"/>
          <c:showCatName val="0"/>
          <c:showSerName val="0"/>
          <c:showPercent val="0"/>
          <c:showBubbleSize val="0"/>
        </c:dLbls>
        <c:axId val="1882392656"/>
        <c:axId val="1882393616"/>
      </c:scatterChart>
      <c:valAx>
        <c:axId val="1882392656"/>
        <c:scaling>
          <c:orientation val="minMax"/>
          <c:max val="2023"/>
          <c:min val="2018"/>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b-NO"/>
          </a:p>
        </c:txPr>
        <c:crossAx val="1882393616"/>
        <c:crosses val="autoZero"/>
        <c:crossBetween val="midCat"/>
      </c:valAx>
      <c:valAx>
        <c:axId val="1882393616"/>
        <c:scaling>
          <c:orientation val="minMax"/>
        </c:scaling>
        <c:delete val="1"/>
        <c:axPos val="l"/>
        <c:numFmt formatCode="General" sourceLinked="1"/>
        <c:majorTickMark val="none"/>
        <c:minorTickMark val="none"/>
        <c:tickLblPos val="nextTo"/>
        <c:crossAx val="1882392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42028985507246E-2"/>
          <c:y val="0.33166584810930605"/>
          <c:w val="0.93068241469816271"/>
          <c:h val="0.32186252831409773"/>
        </c:manualLayout>
      </c:layout>
      <c:scatterChart>
        <c:scatterStyle val="lineMarker"/>
        <c:varyColors val="0"/>
        <c:ser>
          <c:idx val="0"/>
          <c:order val="0"/>
          <c:tx>
            <c:strRef>
              <c:f>'Ark1'!$B$1</c:f>
              <c:strCache>
                <c:ptCount val="1"/>
                <c:pt idx="0">
                  <c:v>Y-verdier</c:v>
                </c:pt>
              </c:strCache>
            </c:strRef>
          </c:tx>
          <c:spPr>
            <a:ln w="38100" cap="rnd">
              <a:noFill/>
              <a:round/>
            </a:ln>
            <a:effectLst/>
          </c:spPr>
          <c:marker>
            <c:symbol val="circle"/>
            <c:size val="10"/>
            <c:spPr>
              <a:solidFill>
                <a:schemeClr val="accent2">
                  <a:lumMod val="75000"/>
                </a:schemeClr>
              </a:solidFill>
              <a:ln w="9525">
                <a:solidFill>
                  <a:schemeClr val="accent1"/>
                </a:solidFill>
              </a:ln>
              <a:effectLst/>
            </c:spPr>
          </c:marker>
          <c:xVal>
            <c:numRef>
              <c:f>'Ark1'!$A$2:$A$4</c:f>
              <c:numCache>
                <c:formatCode>General</c:formatCode>
                <c:ptCount val="3"/>
                <c:pt idx="0">
                  <c:v>2023</c:v>
                </c:pt>
                <c:pt idx="1">
                  <c:v>2024</c:v>
                </c:pt>
                <c:pt idx="2">
                  <c:v>2025</c:v>
                </c:pt>
              </c:numCache>
            </c:numRef>
          </c:xVal>
          <c:yVal>
            <c:numRef>
              <c:f>'Ark1'!$B$2:$B$4</c:f>
              <c:numCache>
                <c:formatCode>General</c:formatCode>
                <c:ptCount val="3"/>
                <c:pt idx="0">
                  <c:v>0</c:v>
                </c:pt>
                <c:pt idx="1">
                  <c:v>0</c:v>
                </c:pt>
                <c:pt idx="2">
                  <c:v>0</c:v>
                </c:pt>
              </c:numCache>
            </c:numRef>
          </c:yVal>
          <c:smooth val="0"/>
          <c:extLst>
            <c:ext xmlns:c16="http://schemas.microsoft.com/office/drawing/2014/chart" uri="{C3380CC4-5D6E-409C-BE32-E72D297353CC}">
              <c16:uniqueId val="{00000000-F9EA-4876-AB51-19C8EFD32D86}"/>
            </c:ext>
          </c:extLst>
        </c:ser>
        <c:dLbls>
          <c:showLegendKey val="0"/>
          <c:showVal val="0"/>
          <c:showCatName val="0"/>
          <c:showSerName val="0"/>
          <c:showPercent val="0"/>
          <c:showBubbleSize val="0"/>
        </c:dLbls>
        <c:axId val="1882392656"/>
        <c:axId val="1882393616"/>
      </c:scatterChart>
      <c:valAx>
        <c:axId val="1882392656"/>
        <c:scaling>
          <c:orientation val="minMax"/>
          <c:max val="2025"/>
          <c:min val="2017"/>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cross"/>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b-NO"/>
          </a:p>
        </c:txPr>
        <c:crossAx val="1882393616"/>
        <c:crosses val="autoZero"/>
        <c:crossBetween val="midCat"/>
      </c:valAx>
      <c:valAx>
        <c:axId val="1882393616"/>
        <c:scaling>
          <c:orientation val="minMax"/>
        </c:scaling>
        <c:delete val="1"/>
        <c:axPos val="l"/>
        <c:numFmt formatCode="General" sourceLinked="1"/>
        <c:majorTickMark val="none"/>
        <c:minorTickMark val="none"/>
        <c:tickLblPos val="nextTo"/>
        <c:crossAx val="1882392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7CB22-9D1E-4334-88D2-63661DC61F0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nb-NO"/>
        </a:p>
      </dgm:t>
    </dgm:pt>
    <dgm:pt modelId="{12E08215-9842-484C-86EF-13F69A71FF77}">
      <dgm:prSet phldrT="[Tekst]" custT="1"/>
      <dgm:spPr/>
      <dgm:t>
        <a:bodyPr/>
        <a:lstStyle/>
        <a:p>
          <a:r>
            <a:rPr lang="nb-NO" sz="2400" b="1">
              <a:latin typeface="Calibri" panose="020F0502020204030204" pitchFamily="34" charset="0"/>
              <a:ea typeface="Calibri" panose="020F0502020204030204" pitchFamily="34" charset="0"/>
              <a:cs typeface="Calibri" panose="020F0502020204030204" pitchFamily="34" charset="0"/>
            </a:rPr>
            <a:t>June 2023</a:t>
          </a:r>
        </a:p>
      </dgm:t>
    </dgm:pt>
    <dgm:pt modelId="{F2A84E64-4C62-496A-BEF5-C024B4FE430A}" type="parTrans" cxnId="{42DCED10-769D-4F63-AE06-7299AFE38C52}">
      <dgm:prSet/>
      <dgm:spPr/>
      <dgm:t>
        <a:bodyPr/>
        <a:lstStyle/>
        <a:p>
          <a:endParaRPr lang="nb-NO"/>
        </a:p>
      </dgm:t>
    </dgm:pt>
    <dgm:pt modelId="{2D3574A1-871A-4898-BD10-C20C66D71134}" type="sibTrans" cxnId="{42DCED10-769D-4F63-AE06-7299AFE38C52}">
      <dgm:prSet/>
      <dgm:spPr/>
      <dgm:t>
        <a:bodyPr/>
        <a:lstStyle/>
        <a:p>
          <a:endParaRPr lang="nb-NO"/>
        </a:p>
      </dgm:t>
    </dgm:pt>
    <dgm:pt modelId="{8571685A-0610-41B5-AA29-5D05BF0D0B88}">
      <dgm:prSet phldrT="[Tekst]" custT="1"/>
      <dgm:spPr/>
      <dgm:t>
        <a:bodyPr/>
        <a:lstStyle/>
        <a:p>
          <a:r>
            <a:rPr lang="nb-NO" sz="2400" b="1" err="1">
              <a:latin typeface="Calibri" panose="020F0502020204030204" pitchFamily="34" charset="0"/>
              <a:ea typeface="Calibri" panose="020F0502020204030204" pitchFamily="34" charset="0"/>
              <a:cs typeface="Calibri" panose="020F0502020204030204" pitchFamily="34" charset="0"/>
            </a:rPr>
            <a:t>Sept</a:t>
          </a:r>
          <a:r>
            <a:rPr lang="nb-NO" sz="2400" b="1">
              <a:latin typeface="Calibri" panose="020F0502020204030204" pitchFamily="34" charset="0"/>
              <a:ea typeface="Calibri" panose="020F0502020204030204" pitchFamily="34" charset="0"/>
              <a:cs typeface="Calibri" panose="020F0502020204030204" pitchFamily="34" charset="0"/>
            </a:rPr>
            <a:t> 2025</a:t>
          </a:r>
        </a:p>
      </dgm:t>
    </dgm:pt>
    <dgm:pt modelId="{E5ECDD34-BBD7-4F08-A609-733A909968FC}" type="parTrans" cxnId="{D0DF8982-827F-4A19-9271-55E121B94F52}">
      <dgm:prSet/>
      <dgm:spPr/>
      <dgm:t>
        <a:bodyPr/>
        <a:lstStyle/>
        <a:p>
          <a:endParaRPr lang="nb-NO"/>
        </a:p>
      </dgm:t>
    </dgm:pt>
    <dgm:pt modelId="{9D239CAA-3825-468E-B3C3-BE448E0D52F9}" type="sibTrans" cxnId="{D0DF8982-827F-4A19-9271-55E121B94F52}">
      <dgm:prSet/>
      <dgm:spPr/>
      <dgm:t>
        <a:bodyPr/>
        <a:lstStyle/>
        <a:p>
          <a:endParaRPr lang="nb-NO"/>
        </a:p>
      </dgm:t>
    </dgm:pt>
    <dgm:pt modelId="{9D50756B-807C-4D59-8AE3-F183C894CF5E}">
      <dgm:prSet/>
      <dgm:spPr/>
      <dgm:t>
        <a:bodyPr/>
        <a:lstStyle/>
        <a:p>
          <a:endParaRPr lang="nb-NO"/>
        </a:p>
      </dgm:t>
    </dgm:pt>
    <dgm:pt modelId="{30F378A8-82DB-4F96-95DA-8146E3EA468F}" type="parTrans" cxnId="{02B8D30D-13A4-4CDC-9FD5-E88EA4B6726A}">
      <dgm:prSet/>
      <dgm:spPr/>
      <dgm:t>
        <a:bodyPr/>
        <a:lstStyle/>
        <a:p>
          <a:endParaRPr lang="nb-NO"/>
        </a:p>
      </dgm:t>
    </dgm:pt>
    <dgm:pt modelId="{74056926-BE83-4F4D-89DA-C8B27CC111C2}" type="sibTrans" cxnId="{02B8D30D-13A4-4CDC-9FD5-E88EA4B6726A}">
      <dgm:prSet/>
      <dgm:spPr/>
      <dgm:t>
        <a:bodyPr/>
        <a:lstStyle/>
        <a:p>
          <a:endParaRPr lang="nb-NO"/>
        </a:p>
      </dgm:t>
    </dgm:pt>
    <dgm:pt modelId="{0B0576DC-8CA4-4052-ACA9-D9F426B28D51}">
      <dgm:prSet/>
      <dgm:spPr/>
      <dgm:t>
        <a:bodyPr/>
        <a:lstStyle/>
        <a:p>
          <a:endParaRPr lang="nb-NO"/>
        </a:p>
      </dgm:t>
    </dgm:pt>
    <dgm:pt modelId="{72444EE6-3250-450F-9B61-06565C8D0670}" type="sibTrans" cxnId="{6AE8E302-5618-48A5-85F0-F2A61BD46BF5}">
      <dgm:prSet/>
      <dgm:spPr/>
      <dgm:t>
        <a:bodyPr/>
        <a:lstStyle/>
        <a:p>
          <a:endParaRPr lang="nb-NO"/>
        </a:p>
      </dgm:t>
    </dgm:pt>
    <dgm:pt modelId="{EEF085D8-65A5-4618-9D80-9688B8FE3A38}" type="parTrans" cxnId="{6AE8E302-5618-48A5-85F0-F2A61BD46BF5}">
      <dgm:prSet/>
      <dgm:spPr/>
      <dgm:t>
        <a:bodyPr/>
        <a:lstStyle/>
        <a:p>
          <a:endParaRPr lang="nb-NO"/>
        </a:p>
      </dgm:t>
    </dgm:pt>
    <dgm:pt modelId="{4CDC8D6E-209B-452A-81EF-676900A45750}">
      <dgm:prSet phldrT="[Tekst]" phldr="1"/>
      <dgm:spPr/>
      <dgm:t>
        <a:bodyPr/>
        <a:lstStyle/>
        <a:p>
          <a:endParaRPr lang="nb-NO"/>
        </a:p>
      </dgm:t>
    </dgm:pt>
    <dgm:pt modelId="{D8BEB042-E84D-493C-ABB2-C9DEFA684CD4}" type="sibTrans" cxnId="{FE49E670-FAA2-4483-B42B-7860A0FA1374}">
      <dgm:prSet/>
      <dgm:spPr/>
      <dgm:t>
        <a:bodyPr/>
        <a:lstStyle/>
        <a:p>
          <a:endParaRPr lang="nb-NO"/>
        </a:p>
      </dgm:t>
    </dgm:pt>
    <dgm:pt modelId="{E1E21419-F5C3-49D0-ADFC-AF36A535C44C}" type="parTrans" cxnId="{FE49E670-FAA2-4483-B42B-7860A0FA1374}">
      <dgm:prSet/>
      <dgm:spPr/>
      <dgm:t>
        <a:bodyPr/>
        <a:lstStyle/>
        <a:p>
          <a:endParaRPr lang="nb-NO"/>
        </a:p>
      </dgm:t>
    </dgm:pt>
    <dgm:pt modelId="{B875DE79-E721-4D6D-8E20-ECD09483F239}" type="pres">
      <dgm:prSet presAssocID="{30E7CB22-9D1E-4334-88D2-63661DC61F06}" presName="Name0" presStyleCnt="0">
        <dgm:presLayoutVars>
          <dgm:dir/>
          <dgm:resizeHandles val="exact"/>
        </dgm:presLayoutVars>
      </dgm:prSet>
      <dgm:spPr/>
    </dgm:pt>
    <dgm:pt modelId="{6A3EDB5E-80CB-4459-9FC4-A8683B7383B4}" type="pres">
      <dgm:prSet presAssocID="{30E7CB22-9D1E-4334-88D2-63661DC61F06}" presName="arrow" presStyleLbl="bgShp" presStyleIdx="0" presStyleCnt="1" custScaleY="85326" custLinFactNeighborY="-5354"/>
      <dgm:spPr>
        <a:solidFill>
          <a:srgbClr val="6CACE4"/>
        </a:solidFill>
      </dgm:spPr>
    </dgm:pt>
    <dgm:pt modelId="{8A32D06E-F1A1-4734-9A7D-B9AD6FFB5C70}" type="pres">
      <dgm:prSet presAssocID="{30E7CB22-9D1E-4334-88D2-63661DC61F06}" presName="points" presStyleCnt="0"/>
      <dgm:spPr/>
    </dgm:pt>
    <dgm:pt modelId="{6AA92E07-6801-4012-8B8E-EE644F9E7F36}" type="pres">
      <dgm:prSet presAssocID="{12E08215-9842-484C-86EF-13F69A71FF77}" presName="compositeA" presStyleCnt="0"/>
      <dgm:spPr/>
    </dgm:pt>
    <dgm:pt modelId="{095238EA-0C4C-48CA-80CA-B3BDC9B4D6AA}" type="pres">
      <dgm:prSet presAssocID="{12E08215-9842-484C-86EF-13F69A71FF77}" presName="textA" presStyleLbl="revTx" presStyleIdx="0" presStyleCnt="5">
        <dgm:presLayoutVars>
          <dgm:bulletEnabled val="1"/>
        </dgm:presLayoutVars>
      </dgm:prSet>
      <dgm:spPr/>
    </dgm:pt>
    <dgm:pt modelId="{0EBB7709-FE3B-46F6-B9E7-65C816FD248D}" type="pres">
      <dgm:prSet presAssocID="{12E08215-9842-484C-86EF-13F69A71FF77}" presName="circleA" presStyleLbl="node1" presStyleIdx="0" presStyleCnt="5"/>
      <dgm:spPr>
        <a:solidFill>
          <a:srgbClr val="003087"/>
        </a:solidFill>
      </dgm:spPr>
    </dgm:pt>
    <dgm:pt modelId="{104D12CB-FC5A-422C-A684-F53FFFBB0A69}" type="pres">
      <dgm:prSet presAssocID="{12E08215-9842-484C-86EF-13F69A71FF77}" presName="spaceA" presStyleCnt="0"/>
      <dgm:spPr/>
    </dgm:pt>
    <dgm:pt modelId="{39F2BA6B-C8A8-45F3-B33C-5CB7242D6E82}" type="pres">
      <dgm:prSet presAssocID="{2D3574A1-871A-4898-BD10-C20C66D71134}" presName="space" presStyleCnt="0"/>
      <dgm:spPr/>
    </dgm:pt>
    <dgm:pt modelId="{C2ABB27D-EE79-46BB-B418-50BE53616BFB}" type="pres">
      <dgm:prSet presAssocID="{0B0576DC-8CA4-4052-ACA9-D9F426B28D51}" presName="compositeB" presStyleCnt="0"/>
      <dgm:spPr/>
    </dgm:pt>
    <dgm:pt modelId="{0BD593B3-BB8F-4099-914C-D200574E3C6E}" type="pres">
      <dgm:prSet presAssocID="{0B0576DC-8CA4-4052-ACA9-D9F426B28D51}" presName="textB" presStyleLbl="revTx" presStyleIdx="1" presStyleCnt="5">
        <dgm:presLayoutVars>
          <dgm:bulletEnabled val="1"/>
        </dgm:presLayoutVars>
      </dgm:prSet>
      <dgm:spPr/>
    </dgm:pt>
    <dgm:pt modelId="{4AA14197-8E11-4DD1-AAB7-4DECDCFA134E}" type="pres">
      <dgm:prSet presAssocID="{0B0576DC-8CA4-4052-ACA9-D9F426B28D51}" presName="circleB" presStyleLbl="node1" presStyleIdx="1" presStyleCnt="5"/>
      <dgm:spPr>
        <a:solidFill>
          <a:srgbClr val="003087"/>
        </a:solidFill>
      </dgm:spPr>
    </dgm:pt>
    <dgm:pt modelId="{3AF803AC-F280-46BF-9C5A-F9430D9A4520}" type="pres">
      <dgm:prSet presAssocID="{0B0576DC-8CA4-4052-ACA9-D9F426B28D51}" presName="spaceB" presStyleCnt="0"/>
      <dgm:spPr/>
    </dgm:pt>
    <dgm:pt modelId="{8A3F12D0-2BF2-402B-ACCA-5D5BB278466F}" type="pres">
      <dgm:prSet presAssocID="{72444EE6-3250-450F-9B61-06565C8D0670}" presName="space" presStyleCnt="0"/>
      <dgm:spPr/>
    </dgm:pt>
    <dgm:pt modelId="{F38F66AD-34EB-4172-86B7-AD05853A8B4F}" type="pres">
      <dgm:prSet presAssocID="{9D50756B-807C-4D59-8AE3-F183C894CF5E}" presName="compositeA" presStyleCnt="0"/>
      <dgm:spPr/>
    </dgm:pt>
    <dgm:pt modelId="{4DB38F22-A100-48B9-AEBF-3FC87768231A}" type="pres">
      <dgm:prSet presAssocID="{9D50756B-807C-4D59-8AE3-F183C894CF5E}" presName="textA" presStyleLbl="revTx" presStyleIdx="2" presStyleCnt="5">
        <dgm:presLayoutVars>
          <dgm:bulletEnabled val="1"/>
        </dgm:presLayoutVars>
      </dgm:prSet>
      <dgm:spPr/>
    </dgm:pt>
    <dgm:pt modelId="{3002FD61-D445-4A9E-8F83-3BD355914DB7}" type="pres">
      <dgm:prSet presAssocID="{9D50756B-807C-4D59-8AE3-F183C894CF5E}" presName="circleA" presStyleLbl="node1" presStyleIdx="2" presStyleCnt="5"/>
      <dgm:spPr>
        <a:solidFill>
          <a:srgbClr val="003087"/>
        </a:solidFill>
      </dgm:spPr>
    </dgm:pt>
    <dgm:pt modelId="{52CCB3BE-AB2C-49C3-B98E-BDA5802A20AC}" type="pres">
      <dgm:prSet presAssocID="{9D50756B-807C-4D59-8AE3-F183C894CF5E}" presName="spaceA" presStyleCnt="0"/>
      <dgm:spPr/>
    </dgm:pt>
    <dgm:pt modelId="{690677E9-E648-45F6-8611-9A27653A2B6D}" type="pres">
      <dgm:prSet presAssocID="{74056926-BE83-4F4D-89DA-C8B27CC111C2}" presName="space" presStyleCnt="0"/>
      <dgm:spPr/>
    </dgm:pt>
    <dgm:pt modelId="{E4A6A3A9-4A2A-4328-8CFB-1D6F783B2AC7}" type="pres">
      <dgm:prSet presAssocID="{4CDC8D6E-209B-452A-81EF-676900A45750}" presName="compositeB" presStyleCnt="0"/>
      <dgm:spPr/>
    </dgm:pt>
    <dgm:pt modelId="{EF3880E3-E9BC-4A9D-AE62-84C986B85A6E}" type="pres">
      <dgm:prSet presAssocID="{4CDC8D6E-209B-452A-81EF-676900A45750}" presName="textB" presStyleLbl="revTx" presStyleIdx="3" presStyleCnt="5">
        <dgm:presLayoutVars>
          <dgm:bulletEnabled val="1"/>
        </dgm:presLayoutVars>
      </dgm:prSet>
      <dgm:spPr/>
    </dgm:pt>
    <dgm:pt modelId="{495F81CB-7AE7-4598-99E9-1DEA6E559302}" type="pres">
      <dgm:prSet presAssocID="{4CDC8D6E-209B-452A-81EF-676900A45750}" presName="circleB" presStyleLbl="node1" presStyleIdx="3" presStyleCnt="5"/>
      <dgm:spPr>
        <a:solidFill>
          <a:srgbClr val="003087"/>
        </a:solidFill>
      </dgm:spPr>
    </dgm:pt>
    <dgm:pt modelId="{34F42610-8E77-4A4E-8C03-8DF41B3BA76D}" type="pres">
      <dgm:prSet presAssocID="{4CDC8D6E-209B-452A-81EF-676900A45750}" presName="spaceB" presStyleCnt="0"/>
      <dgm:spPr/>
    </dgm:pt>
    <dgm:pt modelId="{E7C77CE3-03F2-4409-A9BC-A2D36257CD74}" type="pres">
      <dgm:prSet presAssocID="{D8BEB042-E84D-493C-ABB2-C9DEFA684CD4}" presName="space" presStyleCnt="0"/>
      <dgm:spPr/>
    </dgm:pt>
    <dgm:pt modelId="{81ABD32E-B980-4C2F-8AD1-6A030B8A5506}" type="pres">
      <dgm:prSet presAssocID="{8571685A-0610-41B5-AA29-5D05BF0D0B88}" presName="compositeA" presStyleCnt="0"/>
      <dgm:spPr/>
    </dgm:pt>
    <dgm:pt modelId="{E02B95F8-EA90-43CB-B7CC-2C079C7A26D9}" type="pres">
      <dgm:prSet presAssocID="{8571685A-0610-41B5-AA29-5D05BF0D0B88}" presName="textA" presStyleLbl="revTx" presStyleIdx="4" presStyleCnt="5">
        <dgm:presLayoutVars>
          <dgm:bulletEnabled val="1"/>
        </dgm:presLayoutVars>
      </dgm:prSet>
      <dgm:spPr/>
    </dgm:pt>
    <dgm:pt modelId="{B3588EA4-2C52-4EB9-887D-14495C772A05}" type="pres">
      <dgm:prSet presAssocID="{8571685A-0610-41B5-AA29-5D05BF0D0B88}" presName="circleA" presStyleLbl="node1" presStyleIdx="4" presStyleCnt="5"/>
      <dgm:spPr>
        <a:solidFill>
          <a:srgbClr val="003087"/>
        </a:solidFill>
      </dgm:spPr>
    </dgm:pt>
    <dgm:pt modelId="{EA4F8FA0-BC2F-475E-A30F-248FB07AAB3E}" type="pres">
      <dgm:prSet presAssocID="{8571685A-0610-41B5-AA29-5D05BF0D0B88}" presName="spaceA" presStyleCnt="0"/>
      <dgm:spPr/>
    </dgm:pt>
  </dgm:ptLst>
  <dgm:cxnLst>
    <dgm:cxn modelId="{6AE8E302-5618-48A5-85F0-F2A61BD46BF5}" srcId="{30E7CB22-9D1E-4334-88D2-63661DC61F06}" destId="{0B0576DC-8CA4-4052-ACA9-D9F426B28D51}" srcOrd="1" destOrd="0" parTransId="{EEF085D8-65A5-4618-9D80-9688B8FE3A38}" sibTransId="{72444EE6-3250-450F-9B61-06565C8D0670}"/>
    <dgm:cxn modelId="{02B8D30D-13A4-4CDC-9FD5-E88EA4B6726A}" srcId="{30E7CB22-9D1E-4334-88D2-63661DC61F06}" destId="{9D50756B-807C-4D59-8AE3-F183C894CF5E}" srcOrd="2" destOrd="0" parTransId="{30F378A8-82DB-4F96-95DA-8146E3EA468F}" sibTransId="{74056926-BE83-4F4D-89DA-C8B27CC111C2}"/>
    <dgm:cxn modelId="{42DCED10-769D-4F63-AE06-7299AFE38C52}" srcId="{30E7CB22-9D1E-4334-88D2-63661DC61F06}" destId="{12E08215-9842-484C-86EF-13F69A71FF77}" srcOrd="0" destOrd="0" parTransId="{F2A84E64-4C62-496A-BEF5-C024B4FE430A}" sibTransId="{2D3574A1-871A-4898-BD10-C20C66D71134}"/>
    <dgm:cxn modelId="{FCFF1B2F-9C5D-4364-8841-872376D8807D}" type="presOf" srcId="{9D50756B-807C-4D59-8AE3-F183C894CF5E}" destId="{4DB38F22-A100-48B9-AEBF-3FC87768231A}" srcOrd="0" destOrd="0" presId="urn:microsoft.com/office/officeart/2005/8/layout/hProcess11"/>
    <dgm:cxn modelId="{FE49E670-FAA2-4483-B42B-7860A0FA1374}" srcId="{30E7CB22-9D1E-4334-88D2-63661DC61F06}" destId="{4CDC8D6E-209B-452A-81EF-676900A45750}" srcOrd="3" destOrd="0" parTransId="{E1E21419-F5C3-49D0-ADFC-AF36A535C44C}" sibTransId="{D8BEB042-E84D-493C-ABB2-C9DEFA684CD4}"/>
    <dgm:cxn modelId="{D0DF8982-827F-4A19-9271-55E121B94F52}" srcId="{30E7CB22-9D1E-4334-88D2-63661DC61F06}" destId="{8571685A-0610-41B5-AA29-5D05BF0D0B88}" srcOrd="4" destOrd="0" parTransId="{E5ECDD34-BBD7-4F08-A609-733A909968FC}" sibTransId="{9D239CAA-3825-468E-B3C3-BE448E0D52F9}"/>
    <dgm:cxn modelId="{9C623787-BDF7-47AF-91B4-9945ABEF1B96}" type="presOf" srcId="{12E08215-9842-484C-86EF-13F69A71FF77}" destId="{095238EA-0C4C-48CA-80CA-B3BDC9B4D6AA}" srcOrd="0" destOrd="0" presId="urn:microsoft.com/office/officeart/2005/8/layout/hProcess11"/>
    <dgm:cxn modelId="{219C1DA1-5BE3-4C04-86C6-F254813C7C63}" type="presOf" srcId="{4CDC8D6E-209B-452A-81EF-676900A45750}" destId="{EF3880E3-E9BC-4A9D-AE62-84C986B85A6E}" srcOrd="0" destOrd="0" presId="urn:microsoft.com/office/officeart/2005/8/layout/hProcess11"/>
    <dgm:cxn modelId="{B14CEAAC-A046-45DD-9A90-7467A8D00245}" type="presOf" srcId="{8571685A-0610-41B5-AA29-5D05BF0D0B88}" destId="{E02B95F8-EA90-43CB-B7CC-2C079C7A26D9}" srcOrd="0" destOrd="0" presId="urn:microsoft.com/office/officeart/2005/8/layout/hProcess11"/>
    <dgm:cxn modelId="{4085ADD0-44B4-4AF3-8A8E-5A9B9B7162FE}" type="presOf" srcId="{30E7CB22-9D1E-4334-88D2-63661DC61F06}" destId="{B875DE79-E721-4D6D-8E20-ECD09483F239}" srcOrd="0" destOrd="0" presId="urn:microsoft.com/office/officeart/2005/8/layout/hProcess11"/>
    <dgm:cxn modelId="{673BC1E3-034B-418B-B6CD-C35C6EB3C2C2}" type="presOf" srcId="{0B0576DC-8CA4-4052-ACA9-D9F426B28D51}" destId="{0BD593B3-BB8F-4099-914C-D200574E3C6E}" srcOrd="0" destOrd="0" presId="urn:microsoft.com/office/officeart/2005/8/layout/hProcess11"/>
    <dgm:cxn modelId="{659AC0FC-4CDF-480F-B5D3-540AF226BDF8}" type="presParOf" srcId="{B875DE79-E721-4D6D-8E20-ECD09483F239}" destId="{6A3EDB5E-80CB-4459-9FC4-A8683B7383B4}" srcOrd="0" destOrd="0" presId="urn:microsoft.com/office/officeart/2005/8/layout/hProcess11"/>
    <dgm:cxn modelId="{EE9004AC-E393-4069-AAF5-E883020D435C}" type="presParOf" srcId="{B875DE79-E721-4D6D-8E20-ECD09483F239}" destId="{8A32D06E-F1A1-4734-9A7D-B9AD6FFB5C70}" srcOrd="1" destOrd="0" presId="urn:microsoft.com/office/officeart/2005/8/layout/hProcess11"/>
    <dgm:cxn modelId="{A749BC42-A2B5-4A00-97F8-055E13F0DC94}" type="presParOf" srcId="{8A32D06E-F1A1-4734-9A7D-B9AD6FFB5C70}" destId="{6AA92E07-6801-4012-8B8E-EE644F9E7F36}" srcOrd="0" destOrd="0" presId="urn:microsoft.com/office/officeart/2005/8/layout/hProcess11"/>
    <dgm:cxn modelId="{D3239D8E-4A11-4B24-BB30-74C08C1E694C}" type="presParOf" srcId="{6AA92E07-6801-4012-8B8E-EE644F9E7F36}" destId="{095238EA-0C4C-48CA-80CA-B3BDC9B4D6AA}" srcOrd="0" destOrd="0" presId="urn:microsoft.com/office/officeart/2005/8/layout/hProcess11"/>
    <dgm:cxn modelId="{A2ED5E50-5119-4549-9EAD-6209D3FDC1E5}" type="presParOf" srcId="{6AA92E07-6801-4012-8B8E-EE644F9E7F36}" destId="{0EBB7709-FE3B-46F6-B9E7-65C816FD248D}" srcOrd="1" destOrd="0" presId="urn:microsoft.com/office/officeart/2005/8/layout/hProcess11"/>
    <dgm:cxn modelId="{AB416CCE-857B-4EE2-84F5-5758D8C5E0A2}" type="presParOf" srcId="{6AA92E07-6801-4012-8B8E-EE644F9E7F36}" destId="{104D12CB-FC5A-422C-A684-F53FFFBB0A69}" srcOrd="2" destOrd="0" presId="urn:microsoft.com/office/officeart/2005/8/layout/hProcess11"/>
    <dgm:cxn modelId="{5E8E9C6F-B701-4E12-BBD2-99E45C683AF0}" type="presParOf" srcId="{8A32D06E-F1A1-4734-9A7D-B9AD6FFB5C70}" destId="{39F2BA6B-C8A8-45F3-B33C-5CB7242D6E82}" srcOrd="1" destOrd="0" presId="urn:microsoft.com/office/officeart/2005/8/layout/hProcess11"/>
    <dgm:cxn modelId="{C6A5A33C-F315-4F5A-99BD-2D3AE77F6265}" type="presParOf" srcId="{8A32D06E-F1A1-4734-9A7D-B9AD6FFB5C70}" destId="{C2ABB27D-EE79-46BB-B418-50BE53616BFB}" srcOrd="2" destOrd="0" presId="urn:microsoft.com/office/officeart/2005/8/layout/hProcess11"/>
    <dgm:cxn modelId="{7780929F-9830-4DF3-BAF8-FD9DAF722862}" type="presParOf" srcId="{C2ABB27D-EE79-46BB-B418-50BE53616BFB}" destId="{0BD593B3-BB8F-4099-914C-D200574E3C6E}" srcOrd="0" destOrd="0" presId="urn:microsoft.com/office/officeart/2005/8/layout/hProcess11"/>
    <dgm:cxn modelId="{C48DDD9A-AA1A-425A-9248-54E6665F3D58}" type="presParOf" srcId="{C2ABB27D-EE79-46BB-B418-50BE53616BFB}" destId="{4AA14197-8E11-4DD1-AAB7-4DECDCFA134E}" srcOrd="1" destOrd="0" presId="urn:microsoft.com/office/officeart/2005/8/layout/hProcess11"/>
    <dgm:cxn modelId="{2A177F6E-88F1-416D-85A2-7773D6585041}" type="presParOf" srcId="{C2ABB27D-EE79-46BB-B418-50BE53616BFB}" destId="{3AF803AC-F280-46BF-9C5A-F9430D9A4520}" srcOrd="2" destOrd="0" presId="urn:microsoft.com/office/officeart/2005/8/layout/hProcess11"/>
    <dgm:cxn modelId="{94581A20-A292-4C1F-A108-8241FD9219C2}" type="presParOf" srcId="{8A32D06E-F1A1-4734-9A7D-B9AD6FFB5C70}" destId="{8A3F12D0-2BF2-402B-ACCA-5D5BB278466F}" srcOrd="3" destOrd="0" presId="urn:microsoft.com/office/officeart/2005/8/layout/hProcess11"/>
    <dgm:cxn modelId="{1BDCDBC1-36A9-4762-8EC7-9DB4DD10823F}" type="presParOf" srcId="{8A32D06E-F1A1-4734-9A7D-B9AD6FFB5C70}" destId="{F38F66AD-34EB-4172-86B7-AD05853A8B4F}" srcOrd="4" destOrd="0" presId="urn:microsoft.com/office/officeart/2005/8/layout/hProcess11"/>
    <dgm:cxn modelId="{267A9C5E-2F50-421A-8536-85774D73453F}" type="presParOf" srcId="{F38F66AD-34EB-4172-86B7-AD05853A8B4F}" destId="{4DB38F22-A100-48B9-AEBF-3FC87768231A}" srcOrd="0" destOrd="0" presId="urn:microsoft.com/office/officeart/2005/8/layout/hProcess11"/>
    <dgm:cxn modelId="{E4D03352-B261-43E3-89DC-241B8A5D08FE}" type="presParOf" srcId="{F38F66AD-34EB-4172-86B7-AD05853A8B4F}" destId="{3002FD61-D445-4A9E-8F83-3BD355914DB7}" srcOrd="1" destOrd="0" presId="urn:microsoft.com/office/officeart/2005/8/layout/hProcess11"/>
    <dgm:cxn modelId="{808454CE-0E71-4A51-AD12-CC51FB2A6957}" type="presParOf" srcId="{F38F66AD-34EB-4172-86B7-AD05853A8B4F}" destId="{52CCB3BE-AB2C-49C3-B98E-BDA5802A20AC}" srcOrd="2" destOrd="0" presId="urn:microsoft.com/office/officeart/2005/8/layout/hProcess11"/>
    <dgm:cxn modelId="{78FB8D1E-6B93-40F1-863F-C3A28163EB54}" type="presParOf" srcId="{8A32D06E-F1A1-4734-9A7D-B9AD6FFB5C70}" destId="{690677E9-E648-45F6-8611-9A27653A2B6D}" srcOrd="5" destOrd="0" presId="urn:microsoft.com/office/officeart/2005/8/layout/hProcess11"/>
    <dgm:cxn modelId="{3DDA24A1-5BF7-4661-A29D-BBD33D7EE74C}" type="presParOf" srcId="{8A32D06E-F1A1-4734-9A7D-B9AD6FFB5C70}" destId="{E4A6A3A9-4A2A-4328-8CFB-1D6F783B2AC7}" srcOrd="6" destOrd="0" presId="urn:microsoft.com/office/officeart/2005/8/layout/hProcess11"/>
    <dgm:cxn modelId="{27BEEFA2-913B-46B5-A784-BF7596E8ED47}" type="presParOf" srcId="{E4A6A3A9-4A2A-4328-8CFB-1D6F783B2AC7}" destId="{EF3880E3-E9BC-4A9D-AE62-84C986B85A6E}" srcOrd="0" destOrd="0" presId="urn:microsoft.com/office/officeart/2005/8/layout/hProcess11"/>
    <dgm:cxn modelId="{9EEEFE1A-F976-43DE-BA9B-4780BE9255BC}" type="presParOf" srcId="{E4A6A3A9-4A2A-4328-8CFB-1D6F783B2AC7}" destId="{495F81CB-7AE7-4598-99E9-1DEA6E559302}" srcOrd="1" destOrd="0" presId="urn:microsoft.com/office/officeart/2005/8/layout/hProcess11"/>
    <dgm:cxn modelId="{7AF299F3-08FF-4D1A-9A6B-5EC761FDBF38}" type="presParOf" srcId="{E4A6A3A9-4A2A-4328-8CFB-1D6F783B2AC7}" destId="{34F42610-8E77-4A4E-8C03-8DF41B3BA76D}" srcOrd="2" destOrd="0" presId="urn:microsoft.com/office/officeart/2005/8/layout/hProcess11"/>
    <dgm:cxn modelId="{A231E95A-481E-4E06-A08F-16E5B746863F}" type="presParOf" srcId="{8A32D06E-F1A1-4734-9A7D-B9AD6FFB5C70}" destId="{E7C77CE3-03F2-4409-A9BC-A2D36257CD74}" srcOrd="7" destOrd="0" presId="urn:microsoft.com/office/officeart/2005/8/layout/hProcess11"/>
    <dgm:cxn modelId="{5CE2B124-2312-41FD-9FD0-A61DBEDAC9F4}" type="presParOf" srcId="{8A32D06E-F1A1-4734-9A7D-B9AD6FFB5C70}" destId="{81ABD32E-B980-4C2F-8AD1-6A030B8A5506}" srcOrd="8" destOrd="0" presId="urn:microsoft.com/office/officeart/2005/8/layout/hProcess11"/>
    <dgm:cxn modelId="{0F925560-E2D3-434B-8E45-D8436BCBD6BA}" type="presParOf" srcId="{81ABD32E-B980-4C2F-8AD1-6A030B8A5506}" destId="{E02B95F8-EA90-43CB-B7CC-2C079C7A26D9}" srcOrd="0" destOrd="0" presId="urn:microsoft.com/office/officeart/2005/8/layout/hProcess11"/>
    <dgm:cxn modelId="{1874FF11-8CC9-42D3-9D27-28303280AAFC}" type="presParOf" srcId="{81ABD32E-B980-4C2F-8AD1-6A030B8A5506}" destId="{B3588EA4-2C52-4EB9-887D-14495C772A05}" srcOrd="1" destOrd="0" presId="urn:microsoft.com/office/officeart/2005/8/layout/hProcess11"/>
    <dgm:cxn modelId="{312E223C-0837-4CD7-A3A3-9105F9ABB273}" type="presParOf" srcId="{81ABD32E-B980-4C2F-8AD1-6A030B8A5506}" destId="{EA4F8FA0-BC2F-475E-A30F-248FB07AAB3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E7CB22-9D1E-4334-88D2-63661DC61F0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nb-NO"/>
        </a:p>
      </dgm:t>
    </dgm:pt>
    <dgm:pt modelId="{12E08215-9842-484C-86EF-13F69A71FF77}">
      <dgm:prSet phldrT="[Tekst]" custT="1"/>
      <dgm:spPr/>
      <dgm:t>
        <a:bodyPr/>
        <a:lstStyle/>
        <a:p>
          <a:endParaRPr lang="nb-NO" sz="2400" b="1">
            <a:latin typeface="Calibri" panose="020F0502020204030204" pitchFamily="34" charset="0"/>
            <a:ea typeface="Calibri" panose="020F0502020204030204" pitchFamily="34" charset="0"/>
            <a:cs typeface="Calibri" panose="020F0502020204030204" pitchFamily="34" charset="0"/>
          </a:endParaRPr>
        </a:p>
        <a:p>
          <a:endParaRPr lang="nb-NO" sz="2400" b="1">
            <a:latin typeface="Calibri" panose="020F0502020204030204" pitchFamily="34" charset="0"/>
            <a:ea typeface="Calibri" panose="020F0502020204030204" pitchFamily="34" charset="0"/>
            <a:cs typeface="Calibri" panose="020F0502020204030204" pitchFamily="34" charset="0"/>
          </a:endParaRPr>
        </a:p>
        <a:p>
          <a:r>
            <a:rPr lang="nb-NO" sz="2400" b="1">
              <a:latin typeface="Calibri" panose="020F0502020204030204" pitchFamily="34" charset="0"/>
              <a:ea typeface="Calibri" panose="020F0502020204030204" pitchFamily="34" charset="0"/>
              <a:cs typeface="Calibri" panose="020F0502020204030204" pitchFamily="34" charset="0"/>
            </a:rPr>
            <a:t>June 2023</a:t>
          </a:r>
        </a:p>
      </dgm:t>
    </dgm:pt>
    <dgm:pt modelId="{F2A84E64-4C62-496A-BEF5-C024B4FE430A}" type="parTrans" cxnId="{42DCED10-769D-4F63-AE06-7299AFE38C52}">
      <dgm:prSet/>
      <dgm:spPr/>
      <dgm:t>
        <a:bodyPr/>
        <a:lstStyle/>
        <a:p>
          <a:endParaRPr lang="nb-NO"/>
        </a:p>
      </dgm:t>
    </dgm:pt>
    <dgm:pt modelId="{2D3574A1-871A-4898-BD10-C20C66D71134}" type="sibTrans" cxnId="{42DCED10-769D-4F63-AE06-7299AFE38C52}">
      <dgm:prSet/>
      <dgm:spPr/>
      <dgm:t>
        <a:bodyPr/>
        <a:lstStyle/>
        <a:p>
          <a:endParaRPr lang="nb-NO"/>
        </a:p>
      </dgm:t>
    </dgm:pt>
    <dgm:pt modelId="{4CDC8D6E-209B-452A-81EF-676900A45750}">
      <dgm:prSet phldrT="[Tekst]" phldr="1"/>
      <dgm:spPr/>
      <dgm:t>
        <a:bodyPr/>
        <a:lstStyle/>
        <a:p>
          <a:endParaRPr lang="nb-NO"/>
        </a:p>
      </dgm:t>
    </dgm:pt>
    <dgm:pt modelId="{E1E21419-F5C3-49D0-ADFC-AF36A535C44C}" type="parTrans" cxnId="{FE49E670-FAA2-4483-B42B-7860A0FA1374}">
      <dgm:prSet/>
      <dgm:spPr/>
      <dgm:t>
        <a:bodyPr/>
        <a:lstStyle/>
        <a:p>
          <a:endParaRPr lang="nb-NO"/>
        </a:p>
      </dgm:t>
    </dgm:pt>
    <dgm:pt modelId="{D8BEB042-E84D-493C-ABB2-C9DEFA684CD4}" type="sibTrans" cxnId="{FE49E670-FAA2-4483-B42B-7860A0FA1374}">
      <dgm:prSet/>
      <dgm:spPr/>
      <dgm:t>
        <a:bodyPr/>
        <a:lstStyle/>
        <a:p>
          <a:endParaRPr lang="nb-NO"/>
        </a:p>
      </dgm:t>
    </dgm:pt>
    <dgm:pt modelId="{0B0576DC-8CA4-4052-ACA9-D9F426B28D51}">
      <dgm:prSet/>
      <dgm:spPr/>
      <dgm:t>
        <a:bodyPr/>
        <a:lstStyle/>
        <a:p>
          <a:endParaRPr lang="nb-NO"/>
        </a:p>
      </dgm:t>
    </dgm:pt>
    <dgm:pt modelId="{EEF085D8-65A5-4618-9D80-9688B8FE3A38}" type="parTrans" cxnId="{6AE8E302-5618-48A5-85F0-F2A61BD46BF5}">
      <dgm:prSet/>
      <dgm:spPr/>
      <dgm:t>
        <a:bodyPr/>
        <a:lstStyle/>
        <a:p>
          <a:endParaRPr lang="nb-NO"/>
        </a:p>
      </dgm:t>
    </dgm:pt>
    <dgm:pt modelId="{72444EE6-3250-450F-9B61-06565C8D0670}" type="sibTrans" cxnId="{6AE8E302-5618-48A5-85F0-F2A61BD46BF5}">
      <dgm:prSet/>
      <dgm:spPr/>
      <dgm:t>
        <a:bodyPr/>
        <a:lstStyle/>
        <a:p>
          <a:endParaRPr lang="nb-NO"/>
        </a:p>
      </dgm:t>
    </dgm:pt>
    <dgm:pt modelId="{9D50756B-807C-4D59-8AE3-F183C894CF5E}">
      <dgm:prSet/>
      <dgm:spPr/>
      <dgm:t>
        <a:bodyPr/>
        <a:lstStyle/>
        <a:p>
          <a:endParaRPr lang="nb-NO"/>
        </a:p>
      </dgm:t>
    </dgm:pt>
    <dgm:pt modelId="{30F378A8-82DB-4F96-95DA-8146E3EA468F}" type="parTrans" cxnId="{02B8D30D-13A4-4CDC-9FD5-E88EA4B6726A}">
      <dgm:prSet/>
      <dgm:spPr/>
      <dgm:t>
        <a:bodyPr/>
        <a:lstStyle/>
        <a:p>
          <a:endParaRPr lang="nb-NO"/>
        </a:p>
      </dgm:t>
    </dgm:pt>
    <dgm:pt modelId="{74056926-BE83-4F4D-89DA-C8B27CC111C2}" type="sibTrans" cxnId="{02B8D30D-13A4-4CDC-9FD5-E88EA4B6726A}">
      <dgm:prSet/>
      <dgm:spPr/>
      <dgm:t>
        <a:bodyPr/>
        <a:lstStyle/>
        <a:p>
          <a:endParaRPr lang="nb-NO"/>
        </a:p>
      </dgm:t>
    </dgm:pt>
    <dgm:pt modelId="{8571685A-0610-41B5-AA29-5D05BF0D0B88}">
      <dgm:prSet phldrT="[Tekst]" custT="1"/>
      <dgm:spPr/>
      <dgm:t>
        <a:bodyPr/>
        <a:lstStyle/>
        <a:p>
          <a:r>
            <a:rPr lang="nb-NO" sz="2400" b="1" err="1">
              <a:latin typeface="Calibri" panose="020F0502020204030204" pitchFamily="34" charset="0"/>
              <a:ea typeface="Calibri" panose="020F0502020204030204" pitchFamily="34" charset="0"/>
              <a:cs typeface="Calibri" panose="020F0502020204030204" pitchFamily="34" charset="0"/>
            </a:rPr>
            <a:t>Sept</a:t>
          </a:r>
          <a:r>
            <a:rPr lang="nb-NO" sz="2400" b="1">
              <a:latin typeface="Calibri" panose="020F0502020204030204" pitchFamily="34" charset="0"/>
              <a:ea typeface="Calibri" panose="020F0502020204030204" pitchFamily="34" charset="0"/>
              <a:cs typeface="Calibri" panose="020F0502020204030204" pitchFamily="34" charset="0"/>
            </a:rPr>
            <a:t> 2025</a:t>
          </a:r>
        </a:p>
      </dgm:t>
    </dgm:pt>
    <dgm:pt modelId="{9D239CAA-3825-468E-B3C3-BE448E0D52F9}" type="sibTrans" cxnId="{D0DF8982-827F-4A19-9271-55E121B94F52}">
      <dgm:prSet/>
      <dgm:spPr/>
      <dgm:t>
        <a:bodyPr/>
        <a:lstStyle/>
        <a:p>
          <a:endParaRPr lang="nb-NO"/>
        </a:p>
      </dgm:t>
    </dgm:pt>
    <dgm:pt modelId="{E5ECDD34-BBD7-4F08-A609-733A909968FC}" type="parTrans" cxnId="{D0DF8982-827F-4A19-9271-55E121B94F52}">
      <dgm:prSet/>
      <dgm:spPr/>
      <dgm:t>
        <a:bodyPr/>
        <a:lstStyle/>
        <a:p>
          <a:endParaRPr lang="nb-NO"/>
        </a:p>
      </dgm:t>
    </dgm:pt>
    <dgm:pt modelId="{B875DE79-E721-4D6D-8E20-ECD09483F239}" type="pres">
      <dgm:prSet presAssocID="{30E7CB22-9D1E-4334-88D2-63661DC61F06}" presName="Name0" presStyleCnt="0">
        <dgm:presLayoutVars>
          <dgm:dir/>
          <dgm:resizeHandles val="exact"/>
        </dgm:presLayoutVars>
      </dgm:prSet>
      <dgm:spPr/>
    </dgm:pt>
    <dgm:pt modelId="{6A3EDB5E-80CB-4459-9FC4-A8683B7383B4}" type="pres">
      <dgm:prSet presAssocID="{30E7CB22-9D1E-4334-88D2-63661DC61F06}" presName="arrow" presStyleLbl="bgShp" presStyleIdx="0" presStyleCnt="1" custLinFactNeighborX="0" custLinFactNeighborY="462"/>
      <dgm:spPr/>
    </dgm:pt>
    <dgm:pt modelId="{8A32D06E-F1A1-4734-9A7D-B9AD6FFB5C70}" type="pres">
      <dgm:prSet presAssocID="{30E7CB22-9D1E-4334-88D2-63661DC61F06}" presName="points" presStyleCnt="0"/>
      <dgm:spPr/>
    </dgm:pt>
    <dgm:pt modelId="{6AA92E07-6801-4012-8B8E-EE644F9E7F36}" type="pres">
      <dgm:prSet presAssocID="{12E08215-9842-484C-86EF-13F69A71FF77}" presName="compositeA" presStyleCnt="0"/>
      <dgm:spPr/>
    </dgm:pt>
    <dgm:pt modelId="{095238EA-0C4C-48CA-80CA-B3BDC9B4D6AA}" type="pres">
      <dgm:prSet presAssocID="{12E08215-9842-484C-86EF-13F69A71FF77}" presName="textA" presStyleLbl="revTx" presStyleIdx="0" presStyleCnt="5" custScaleY="85233" custLinFactNeighborX="1396" custLinFactNeighborY="9047">
        <dgm:presLayoutVars>
          <dgm:bulletEnabled val="1"/>
        </dgm:presLayoutVars>
      </dgm:prSet>
      <dgm:spPr/>
    </dgm:pt>
    <dgm:pt modelId="{0EBB7709-FE3B-46F6-B9E7-65C816FD248D}" type="pres">
      <dgm:prSet presAssocID="{12E08215-9842-484C-86EF-13F69A71FF77}" presName="circleA" presStyleLbl="node1" presStyleIdx="0" presStyleCnt="5" custLinFactNeighborX="-4860" custLinFactNeighborY="14657"/>
      <dgm:spPr>
        <a:solidFill>
          <a:srgbClr val="003087"/>
        </a:solidFill>
      </dgm:spPr>
    </dgm:pt>
    <dgm:pt modelId="{104D12CB-FC5A-422C-A684-F53FFFBB0A69}" type="pres">
      <dgm:prSet presAssocID="{12E08215-9842-484C-86EF-13F69A71FF77}" presName="spaceA" presStyleCnt="0"/>
      <dgm:spPr/>
    </dgm:pt>
    <dgm:pt modelId="{39F2BA6B-C8A8-45F3-B33C-5CB7242D6E82}" type="pres">
      <dgm:prSet presAssocID="{2D3574A1-871A-4898-BD10-C20C66D71134}" presName="space" presStyleCnt="0"/>
      <dgm:spPr/>
    </dgm:pt>
    <dgm:pt modelId="{C2ABB27D-EE79-46BB-B418-50BE53616BFB}" type="pres">
      <dgm:prSet presAssocID="{0B0576DC-8CA4-4052-ACA9-D9F426B28D51}" presName="compositeB" presStyleCnt="0"/>
      <dgm:spPr/>
    </dgm:pt>
    <dgm:pt modelId="{0BD593B3-BB8F-4099-914C-D200574E3C6E}" type="pres">
      <dgm:prSet presAssocID="{0B0576DC-8CA4-4052-ACA9-D9F426B28D51}" presName="textB" presStyleLbl="revTx" presStyleIdx="1" presStyleCnt="5">
        <dgm:presLayoutVars>
          <dgm:bulletEnabled val="1"/>
        </dgm:presLayoutVars>
      </dgm:prSet>
      <dgm:spPr/>
    </dgm:pt>
    <dgm:pt modelId="{4AA14197-8E11-4DD1-AAB7-4DECDCFA134E}" type="pres">
      <dgm:prSet presAssocID="{0B0576DC-8CA4-4052-ACA9-D9F426B28D51}" presName="circleB" presStyleLbl="node1" presStyleIdx="1" presStyleCnt="5"/>
      <dgm:spPr>
        <a:solidFill>
          <a:srgbClr val="003087"/>
        </a:solidFill>
      </dgm:spPr>
    </dgm:pt>
    <dgm:pt modelId="{3AF803AC-F280-46BF-9C5A-F9430D9A4520}" type="pres">
      <dgm:prSet presAssocID="{0B0576DC-8CA4-4052-ACA9-D9F426B28D51}" presName="spaceB" presStyleCnt="0"/>
      <dgm:spPr/>
    </dgm:pt>
    <dgm:pt modelId="{8A3F12D0-2BF2-402B-ACCA-5D5BB278466F}" type="pres">
      <dgm:prSet presAssocID="{72444EE6-3250-450F-9B61-06565C8D0670}" presName="space" presStyleCnt="0"/>
      <dgm:spPr/>
    </dgm:pt>
    <dgm:pt modelId="{F38F66AD-34EB-4172-86B7-AD05853A8B4F}" type="pres">
      <dgm:prSet presAssocID="{9D50756B-807C-4D59-8AE3-F183C894CF5E}" presName="compositeA" presStyleCnt="0"/>
      <dgm:spPr/>
    </dgm:pt>
    <dgm:pt modelId="{4DB38F22-A100-48B9-AEBF-3FC87768231A}" type="pres">
      <dgm:prSet presAssocID="{9D50756B-807C-4D59-8AE3-F183C894CF5E}" presName="textA" presStyleLbl="revTx" presStyleIdx="2" presStyleCnt="5">
        <dgm:presLayoutVars>
          <dgm:bulletEnabled val="1"/>
        </dgm:presLayoutVars>
      </dgm:prSet>
      <dgm:spPr/>
    </dgm:pt>
    <dgm:pt modelId="{3002FD61-D445-4A9E-8F83-3BD355914DB7}" type="pres">
      <dgm:prSet presAssocID="{9D50756B-807C-4D59-8AE3-F183C894CF5E}" presName="circleA" presStyleLbl="node1" presStyleIdx="2" presStyleCnt="5"/>
      <dgm:spPr>
        <a:solidFill>
          <a:srgbClr val="003087"/>
        </a:solidFill>
      </dgm:spPr>
    </dgm:pt>
    <dgm:pt modelId="{52CCB3BE-AB2C-49C3-B98E-BDA5802A20AC}" type="pres">
      <dgm:prSet presAssocID="{9D50756B-807C-4D59-8AE3-F183C894CF5E}" presName="spaceA" presStyleCnt="0"/>
      <dgm:spPr/>
    </dgm:pt>
    <dgm:pt modelId="{690677E9-E648-45F6-8611-9A27653A2B6D}" type="pres">
      <dgm:prSet presAssocID="{74056926-BE83-4F4D-89DA-C8B27CC111C2}" presName="space" presStyleCnt="0"/>
      <dgm:spPr/>
    </dgm:pt>
    <dgm:pt modelId="{E4A6A3A9-4A2A-4328-8CFB-1D6F783B2AC7}" type="pres">
      <dgm:prSet presAssocID="{4CDC8D6E-209B-452A-81EF-676900A45750}" presName="compositeB" presStyleCnt="0"/>
      <dgm:spPr/>
    </dgm:pt>
    <dgm:pt modelId="{EF3880E3-E9BC-4A9D-AE62-84C986B85A6E}" type="pres">
      <dgm:prSet presAssocID="{4CDC8D6E-209B-452A-81EF-676900A45750}" presName="textB" presStyleLbl="revTx" presStyleIdx="3" presStyleCnt="5">
        <dgm:presLayoutVars>
          <dgm:bulletEnabled val="1"/>
        </dgm:presLayoutVars>
      </dgm:prSet>
      <dgm:spPr/>
    </dgm:pt>
    <dgm:pt modelId="{495F81CB-7AE7-4598-99E9-1DEA6E559302}" type="pres">
      <dgm:prSet presAssocID="{4CDC8D6E-209B-452A-81EF-676900A45750}" presName="circleB" presStyleLbl="node1" presStyleIdx="3" presStyleCnt="5"/>
      <dgm:spPr>
        <a:solidFill>
          <a:srgbClr val="003087"/>
        </a:solidFill>
      </dgm:spPr>
    </dgm:pt>
    <dgm:pt modelId="{34F42610-8E77-4A4E-8C03-8DF41B3BA76D}" type="pres">
      <dgm:prSet presAssocID="{4CDC8D6E-209B-452A-81EF-676900A45750}" presName="spaceB" presStyleCnt="0"/>
      <dgm:spPr/>
    </dgm:pt>
    <dgm:pt modelId="{E7C77CE3-03F2-4409-A9BC-A2D36257CD74}" type="pres">
      <dgm:prSet presAssocID="{D8BEB042-E84D-493C-ABB2-C9DEFA684CD4}" presName="space" presStyleCnt="0"/>
      <dgm:spPr/>
    </dgm:pt>
    <dgm:pt modelId="{81ABD32E-B980-4C2F-8AD1-6A030B8A5506}" type="pres">
      <dgm:prSet presAssocID="{8571685A-0610-41B5-AA29-5D05BF0D0B88}" presName="compositeA" presStyleCnt="0"/>
      <dgm:spPr/>
    </dgm:pt>
    <dgm:pt modelId="{E02B95F8-EA90-43CB-B7CC-2C079C7A26D9}" type="pres">
      <dgm:prSet presAssocID="{8571685A-0610-41B5-AA29-5D05BF0D0B88}" presName="textA" presStyleLbl="revTx" presStyleIdx="4" presStyleCnt="5">
        <dgm:presLayoutVars>
          <dgm:bulletEnabled val="1"/>
        </dgm:presLayoutVars>
      </dgm:prSet>
      <dgm:spPr/>
    </dgm:pt>
    <dgm:pt modelId="{B3588EA4-2C52-4EB9-887D-14495C772A05}" type="pres">
      <dgm:prSet presAssocID="{8571685A-0610-41B5-AA29-5D05BF0D0B88}" presName="circleA" presStyleLbl="node1" presStyleIdx="4" presStyleCnt="5"/>
      <dgm:spPr>
        <a:solidFill>
          <a:srgbClr val="003087"/>
        </a:solidFill>
      </dgm:spPr>
    </dgm:pt>
    <dgm:pt modelId="{EA4F8FA0-BC2F-475E-A30F-248FB07AAB3E}" type="pres">
      <dgm:prSet presAssocID="{8571685A-0610-41B5-AA29-5D05BF0D0B88}" presName="spaceA" presStyleCnt="0"/>
      <dgm:spPr/>
    </dgm:pt>
  </dgm:ptLst>
  <dgm:cxnLst>
    <dgm:cxn modelId="{6AE8E302-5618-48A5-85F0-F2A61BD46BF5}" srcId="{30E7CB22-9D1E-4334-88D2-63661DC61F06}" destId="{0B0576DC-8CA4-4052-ACA9-D9F426B28D51}" srcOrd="1" destOrd="0" parTransId="{EEF085D8-65A5-4618-9D80-9688B8FE3A38}" sibTransId="{72444EE6-3250-450F-9B61-06565C8D0670}"/>
    <dgm:cxn modelId="{02B8D30D-13A4-4CDC-9FD5-E88EA4B6726A}" srcId="{30E7CB22-9D1E-4334-88D2-63661DC61F06}" destId="{9D50756B-807C-4D59-8AE3-F183C894CF5E}" srcOrd="2" destOrd="0" parTransId="{30F378A8-82DB-4F96-95DA-8146E3EA468F}" sibTransId="{74056926-BE83-4F4D-89DA-C8B27CC111C2}"/>
    <dgm:cxn modelId="{42DCED10-769D-4F63-AE06-7299AFE38C52}" srcId="{30E7CB22-9D1E-4334-88D2-63661DC61F06}" destId="{12E08215-9842-484C-86EF-13F69A71FF77}" srcOrd="0" destOrd="0" parTransId="{F2A84E64-4C62-496A-BEF5-C024B4FE430A}" sibTransId="{2D3574A1-871A-4898-BD10-C20C66D71134}"/>
    <dgm:cxn modelId="{FCFF1B2F-9C5D-4364-8841-872376D8807D}" type="presOf" srcId="{9D50756B-807C-4D59-8AE3-F183C894CF5E}" destId="{4DB38F22-A100-48B9-AEBF-3FC87768231A}" srcOrd="0" destOrd="0" presId="urn:microsoft.com/office/officeart/2005/8/layout/hProcess11"/>
    <dgm:cxn modelId="{FE49E670-FAA2-4483-B42B-7860A0FA1374}" srcId="{30E7CB22-9D1E-4334-88D2-63661DC61F06}" destId="{4CDC8D6E-209B-452A-81EF-676900A45750}" srcOrd="3" destOrd="0" parTransId="{E1E21419-F5C3-49D0-ADFC-AF36A535C44C}" sibTransId="{D8BEB042-E84D-493C-ABB2-C9DEFA684CD4}"/>
    <dgm:cxn modelId="{D0DF8982-827F-4A19-9271-55E121B94F52}" srcId="{30E7CB22-9D1E-4334-88D2-63661DC61F06}" destId="{8571685A-0610-41B5-AA29-5D05BF0D0B88}" srcOrd="4" destOrd="0" parTransId="{E5ECDD34-BBD7-4F08-A609-733A909968FC}" sibTransId="{9D239CAA-3825-468E-B3C3-BE448E0D52F9}"/>
    <dgm:cxn modelId="{9C623787-BDF7-47AF-91B4-9945ABEF1B96}" type="presOf" srcId="{12E08215-9842-484C-86EF-13F69A71FF77}" destId="{095238EA-0C4C-48CA-80CA-B3BDC9B4D6AA}" srcOrd="0" destOrd="0" presId="urn:microsoft.com/office/officeart/2005/8/layout/hProcess11"/>
    <dgm:cxn modelId="{219C1DA1-5BE3-4C04-86C6-F254813C7C63}" type="presOf" srcId="{4CDC8D6E-209B-452A-81EF-676900A45750}" destId="{EF3880E3-E9BC-4A9D-AE62-84C986B85A6E}" srcOrd="0" destOrd="0" presId="urn:microsoft.com/office/officeart/2005/8/layout/hProcess11"/>
    <dgm:cxn modelId="{B14CEAAC-A046-45DD-9A90-7467A8D00245}" type="presOf" srcId="{8571685A-0610-41B5-AA29-5D05BF0D0B88}" destId="{E02B95F8-EA90-43CB-B7CC-2C079C7A26D9}" srcOrd="0" destOrd="0" presId="urn:microsoft.com/office/officeart/2005/8/layout/hProcess11"/>
    <dgm:cxn modelId="{4085ADD0-44B4-4AF3-8A8E-5A9B9B7162FE}" type="presOf" srcId="{30E7CB22-9D1E-4334-88D2-63661DC61F06}" destId="{B875DE79-E721-4D6D-8E20-ECD09483F239}" srcOrd="0" destOrd="0" presId="urn:microsoft.com/office/officeart/2005/8/layout/hProcess11"/>
    <dgm:cxn modelId="{673BC1E3-034B-418B-B6CD-C35C6EB3C2C2}" type="presOf" srcId="{0B0576DC-8CA4-4052-ACA9-D9F426B28D51}" destId="{0BD593B3-BB8F-4099-914C-D200574E3C6E}" srcOrd="0" destOrd="0" presId="urn:microsoft.com/office/officeart/2005/8/layout/hProcess11"/>
    <dgm:cxn modelId="{659AC0FC-4CDF-480F-B5D3-540AF226BDF8}" type="presParOf" srcId="{B875DE79-E721-4D6D-8E20-ECD09483F239}" destId="{6A3EDB5E-80CB-4459-9FC4-A8683B7383B4}" srcOrd="0" destOrd="0" presId="urn:microsoft.com/office/officeart/2005/8/layout/hProcess11"/>
    <dgm:cxn modelId="{EE9004AC-E393-4069-AAF5-E883020D435C}" type="presParOf" srcId="{B875DE79-E721-4D6D-8E20-ECD09483F239}" destId="{8A32D06E-F1A1-4734-9A7D-B9AD6FFB5C70}" srcOrd="1" destOrd="0" presId="urn:microsoft.com/office/officeart/2005/8/layout/hProcess11"/>
    <dgm:cxn modelId="{A749BC42-A2B5-4A00-97F8-055E13F0DC94}" type="presParOf" srcId="{8A32D06E-F1A1-4734-9A7D-B9AD6FFB5C70}" destId="{6AA92E07-6801-4012-8B8E-EE644F9E7F36}" srcOrd="0" destOrd="0" presId="urn:microsoft.com/office/officeart/2005/8/layout/hProcess11"/>
    <dgm:cxn modelId="{D3239D8E-4A11-4B24-BB30-74C08C1E694C}" type="presParOf" srcId="{6AA92E07-6801-4012-8B8E-EE644F9E7F36}" destId="{095238EA-0C4C-48CA-80CA-B3BDC9B4D6AA}" srcOrd="0" destOrd="0" presId="urn:microsoft.com/office/officeart/2005/8/layout/hProcess11"/>
    <dgm:cxn modelId="{A2ED5E50-5119-4549-9EAD-6209D3FDC1E5}" type="presParOf" srcId="{6AA92E07-6801-4012-8B8E-EE644F9E7F36}" destId="{0EBB7709-FE3B-46F6-B9E7-65C816FD248D}" srcOrd="1" destOrd="0" presId="urn:microsoft.com/office/officeart/2005/8/layout/hProcess11"/>
    <dgm:cxn modelId="{AB416CCE-857B-4EE2-84F5-5758D8C5E0A2}" type="presParOf" srcId="{6AA92E07-6801-4012-8B8E-EE644F9E7F36}" destId="{104D12CB-FC5A-422C-A684-F53FFFBB0A69}" srcOrd="2" destOrd="0" presId="urn:microsoft.com/office/officeart/2005/8/layout/hProcess11"/>
    <dgm:cxn modelId="{5E8E9C6F-B701-4E12-BBD2-99E45C683AF0}" type="presParOf" srcId="{8A32D06E-F1A1-4734-9A7D-B9AD6FFB5C70}" destId="{39F2BA6B-C8A8-45F3-B33C-5CB7242D6E82}" srcOrd="1" destOrd="0" presId="urn:microsoft.com/office/officeart/2005/8/layout/hProcess11"/>
    <dgm:cxn modelId="{C6A5A33C-F315-4F5A-99BD-2D3AE77F6265}" type="presParOf" srcId="{8A32D06E-F1A1-4734-9A7D-B9AD6FFB5C70}" destId="{C2ABB27D-EE79-46BB-B418-50BE53616BFB}" srcOrd="2" destOrd="0" presId="urn:microsoft.com/office/officeart/2005/8/layout/hProcess11"/>
    <dgm:cxn modelId="{7780929F-9830-4DF3-BAF8-FD9DAF722862}" type="presParOf" srcId="{C2ABB27D-EE79-46BB-B418-50BE53616BFB}" destId="{0BD593B3-BB8F-4099-914C-D200574E3C6E}" srcOrd="0" destOrd="0" presId="urn:microsoft.com/office/officeart/2005/8/layout/hProcess11"/>
    <dgm:cxn modelId="{C48DDD9A-AA1A-425A-9248-54E6665F3D58}" type="presParOf" srcId="{C2ABB27D-EE79-46BB-B418-50BE53616BFB}" destId="{4AA14197-8E11-4DD1-AAB7-4DECDCFA134E}" srcOrd="1" destOrd="0" presId="urn:microsoft.com/office/officeart/2005/8/layout/hProcess11"/>
    <dgm:cxn modelId="{2A177F6E-88F1-416D-85A2-7773D6585041}" type="presParOf" srcId="{C2ABB27D-EE79-46BB-B418-50BE53616BFB}" destId="{3AF803AC-F280-46BF-9C5A-F9430D9A4520}" srcOrd="2" destOrd="0" presId="urn:microsoft.com/office/officeart/2005/8/layout/hProcess11"/>
    <dgm:cxn modelId="{94581A20-A292-4C1F-A108-8241FD9219C2}" type="presParOf" srcId="{8A32D06E-F1A1-4734-9A7D-B9AD6FFB5C70}" destId="{8A3F12D0-2BF2-402B-ACCA-5D5BB278466F}" srcOrd="3" destOrd="0" presId="urn:microsoft.com/office/officeart/2005/8/layout/hProcess11"/>
    <dgm:cxn modelId="{1BDCDBC1-36A9-4762-8EC7-9DB4DD10823F}" type="presParOf" srcId="{8A32D06E-F1A1-4734-9A7D-B9AD6FFB5C70}" destId="{F38F66AD-34EB-4172-86B7-AD05853A8B4F}" srcOrd="4" destOrd="0" presId="urn:microsoft.com/office/officeart/2005/8/layout/hProcess11"/>
    <dgm:cxn modelId="{267A9C5E-2F50-421A-8536-85774D73453F}" type="presParOf" srcId="{F38F66AD-34EB-4172-86B7-AD05853A8B4F}" destId="{4DB38F22-A100-48B9-AEBF-3FC87768231A}" srcOrd="0" destOrd="0" presId="urn:microsoft.com/office/officeart/2005/8/layout/hProcess11"/>
    <dgm:cxn modelId="{E4D03352-B261-43E3-89DC-241B8A5D08FE}" type="presParOf" srcId="{F38F66AD-34EB-4172-86B7-AD05853A8B4F}" destId="{3002FD61-D445-4A9E-8F83-3BD355914DB7}" srcOrd="1" destOrd="0" presId="urn:microsoft.com/office/officeart/2005/8/layout/hProcess11"/>
    <dgm:cxn modelId="{808454CE-0E71-4A51-AD12-CC51FB2A6957}" type="presParOf" srcId="{F38F66AD-34EB-4172-86B7-AD05853A8B4F}" destId="{52CCB3BE-AB2C-49C3-B98E-BDA5802A20AC}" srcOrd="2" destOrd="0" presId="urn:microsoft.com/office/officeart/2005/8/layout/hProcess11"/>
    <dgm:cxn modelId="{78FB8D1E-6B93-40F1-863F-C3A28163EB54}" type="presParOf" srcId="{8A32D06E-F1A1-4734-9A7D-B9AD6FFB5C70}" destId="{690677E9-E648-45F6-8611-9A27653A2B6D}" srcOrd="5" destOrd="0" presId="urn:microsoft.com/office/officeart/2005/8/layout/hProcess11"/>
    <dgm:cxn modelId="{3DDA24A1-5BF7-4661-A29D-BBD33D7EE74C}" type="presParOf" srcId="{8A32D06E-F1A1-4734-9A7D-B9AD6FFB5C70}" destId="{E4A6A3A9-4A2A-4328-8CFB-1D6F783B2AC7}" srcOrd="6" destOrd="0" presId="urn:microsoft.com/office/officeart/2005/8/layout/hProcess11"/>
    <dgm:cxn modelId="{27BEEFA2-913B-46B5-A784-BF7596E8ED47}" type="presParOf" srcId="{E4A6A3A9-4A2A-4328-8CFB-1D6F783B2AC7}" destId="{EF3880E3-E9BC-4A9D-AE62-84C986B85A6E}" srcOrd="0" destOrd="0" presId="urn:microsoft.com/office/officeart/2005/8/layout/hProcess11"/>
    <dgm:cxn modelId="{9EEEFE1A-F976-43DE-BA9B-4780BE9255BC}" type="presParOf" srcId="{E4A6A3A9-4A2A-4328-8CFB-1D6F783B2AC7}" destId="{495F81CB-7AE7-4598-99E9-1DEA6E559302}" srcOrd="1" destOrd="0" presId="urn:microsoft.com/office/officeart/2005/8/layout/hProcess11"/>
    <dgm:cxn modelId="{7AF299F3-08FF-4D1A-9A6B-5EC761FDBF38}" type="presParOf" srcId="{E4A6A3A9-4A2A-4328-8CFB-1D6F783B2AC7}" destId="{34F42610-8E77-4A4E-8C03-8DF41B3BA76D}" srcOrd="2" destOrd="0" presId="urn:microsoft.com/office/officeart/2005/8/layout/hProcess11"/>
    <dgm:cxn modelId="{A231E95A-481E-4E06-A08F-16E5B746863F}" type="presParOf" srcId="{8A32D06E-F1A1-4734-9A7D-B9AD6FFB5C70}" destId="{E7C77CE3-03F2-4409-A9BC-A2D36257CD74}" srcOrd="7" destOrd="0" presId="urn:microsoft.com/office/officeart/2005/8/layout/hProcess11"/>
    <dgm:cxn modelId="{5CE2B124-2312-41FD-9FD0-A61DBEDAC9F4}" type="presParOf" srcId="{8A32D06E-F1A1-4734-9A7D-B9AD6FFB5C70}" destId="{81ABD32E-B980-4C2F-8AD1-6A030B8A5506}" srcOrd="8" destOrd="0" presId="urn:microsoft.com/office/officeart/2005/8/layout/hProcess11"/>
    <dgm:cxn modelId="{0F925560-E2D3-434B-8E45-D8436BCBD6BA}" type="presParOf" srcId="{81ABD32E-B980-4C2F-8AD1-6A030B8A5506}" destId="{E02B95F8-EA90-43CB-B7CC-2C079C7A26D9}" srcOrd="0" destOrd="0" presId="urn:microsoft.com/office/officeart/2005/8/layout/hProcess11"/>
    <dgm:cxn modelId="{1874FF11-8CC9-42D3-9D27-28303280AAFC}" type="presParOf" srcId="{81ABD32E-B980-4C2F-8AD1-6A030B8A5506}" destId="{B3588EA4-2C52-4EB9-887D-14495C772A05}" srcOrd="1" destOrd="0" presId="urn:microsoft.com/office/officeart/2005/8/layout/hProcess11"/>
    <dgm:cxn modelId="{312E223C-0837-4CD7-A3A3-9105F9ABB273}" type="presParOf" srcId="{81ABD32E-B980-4C2F-8AD1-6A030B8A5506}" destId="{EA4F8FA0-BC2F-475E-A30F-248FB07AAB3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DB5E-80CB-4459-9FC4-A8683B7383B4}">
      <dsp:nvSpPr>
        <dsp:cNvPr id="0" name=""/>
        <dsp:cNvSpPr/>
      </dsp:nvSpPr>
      <dsp:spPr>
        <a:xfrm>
          <a:off x="0" y="1288342"/>
          <a:ext cx="10689771" cy="1427966"/>
        </a:xfrm>
        <a:prstGeom prst="notchedRightArrow">
          <a:avLst/>
        </a:prstGeom>
        <a:solidFill>
          <a:srgbClr val="6CACE4"/>
        </a:solidFill>
        <a:ln>
          <a:noFill/>
        </a:ln>
        <a:effectLst/>
      </dsp:spPr>
      <dsp:style>
        <a:lnRef idx="0">
          <a:scrgbClr r="0" g="0" b="0"/>
        </a:lnRef>
        <a:fillRef idx="1">
          <a:scrgbClr r="0" g="0" b="0"/>
        </a:fillRef>
        <a:effectRef idx="0">
          <a:scrgbClr r="0" g="0" b="0"/>
        </a:effectRef>
        <a:fontRef idx="minor"/>
      </dsp:style>
    </dsp:sp>
    <dsp:sp modelId="{095238EA-0C4C-48CA-80CA-B3BDC9B4D6AA}">
      <dsp:nvSpPr>
        <dsp:cNvPr id="0" name=""/>
        <dsp:cNvSpPr/>
      </dsp:nvSpPr>
      <dsp:spPr>
        <a:xfrm>
          <a:off x="4227" y="0"/>
          <a:ext cx="1848526" cy="167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nb-NO" sz="2400" b="1" kern="1200">
              <a:latin typeface="Calibri" panose="020F0502020204030204" pitchFamily="34" charset="0"/>
              <a:ea typeface="Calibri" panose="020F0502020204030204" pitchFamily="34" charset="0"/>
              <a:cs typeface="Calibri" panose="020F0502020204030204" pitchFamily="34" charset="0"/>
            </a:rPr>
            <a:t>June 2023</a:t>
          </a:r>
        </a:p>
      </dsp:txBody>
      <dsp:txXfrm>
        <a:off x="4227" y="0"/>
        <a:ext cx="1848526" cy="1673541"/>
      </dsp:txXfrm>
    </dsp:sp>
    <dsp:sp modelId="{0EBB7709-FE3B-46F6-B9E7-65C816FD248D}">
      <dsp:nvSpPr>
        <dsp:cNvPr id="0" name=""/>
        <dsp:cNvSpPr/>
      </dsp:nvSpPr>
      <dsp:spPr>
        <a:xfrm>
          <a:off x="719298" y="1882734"/>
          <a:ext cx="418385" cy="418385"/>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593B3-BB8F-4099-914C-D200574E3C6E}">
      <dsp:nvSpPr>
        <dsp:cNvPr id="0" name=""/>
        <dsp:cNvSpPr/>
      </dsp:nvSpPr>
      <dsp:spPr>
        <a:xfrm>
          <a:off x="1945180" y="2510312"/>
          <a:ext cx="1848526" cy="167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t" anchorCtr="0">
          <a:noAutofit/>
        </a:bodyPr>
        <a:lstStyle/>
        <a:p>
          <a:pPr marL="0" lvl="0" indent="0" algn="ctr" defTabSz="2622550">
            <a:lnSpc>
              <a:spcPct val="90000"/>
            </a:lnSpc>
            <a:spcBef>
              <a:spcPct val="0"/>
            </a:spcBef>
            <a:spcAft>
              <a:spcPct val="35000"/>
            </a:spcAft>
            <a:buNone/>
          </a:pPr>
          <a:endParaRPr lang="nb-NO" sz="5900" kern="1200"/>
        </a:p>
      </dsp:txBody>
      <dsp:txXfrm>
        <a:off x="1945180" y="2510312"/>
        <a:ext cx="1848526" cy="1673541"/>
      </dsp:txXfrm>
    </dsp:sp>
    <dsp:sp modelId="{4AA14197-8E11-4DD1-AAB7-4DECDCFA134E}">
      <dsp:nvSpPr>
        <dsp:cNvPr id="0" name=""/>
        <dsp:cNvSpPr/>
      </dsp:nvSpPr>
      <dsp:spPr>
        <a:xfrm>
          <a:off x="2660251" y="1882734"/>
          <a:ext cx="418385" cy="418385"/>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38F22-A100-48B9-AEBF-3FC87768231A}">
      <dsp:nvSpPr>
        <dsp:cNvPr id="0" name=""/>
        <dsp:cNvSpPr/>
      </dsp:nvSpPr>
      <dsp:spPr>
        <a:xfrm>
          <a:off x="3886134" y="0"/>
          <a:ext cx="1848526" cy="167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b" anchorCtr="0">
          <a:noAutofit/>
        </a:bodyPr>
        <a:lstStyle/>
        <a:p>
          <a:pPr marL="0" lvl="0" indent="0" algn="ctr" defTabSz="2622550">
            <a:lnSpc>
              <a:spcPct val="90000"/>
            </a:lnSpc>
            <a:spcBef>
              <a:spcPct val="0"/>
            </a:spcBef>
            <a:spcAft>
              <a:spcPct val="35000"/>
            </a:spcAft>
            <a:buNone/>
          </a:pPr>
          <a:endParaRPr lang="nb-NO" sz="5900" kern="1200"/>
        </a:p>
      </dsp:txBody>
      <dsp:txXfrm>
        <a:off x="3886134" y="0"/>
        <a:ext cx="1848526" cy="1673541"/>
      </dsp:txXfrm>
    </dsp:sp>
    <dsp:sp modelId="{3002FD61-D445-4A9E-8F83-3BD355914DB7}">
      <dsp:nvSpPr>
        <dsp:cNvPr id="0" name=""/>
        <dsp:cNvSpPr/>
      </dsp:nvSpPr>
      <dsp:spPr>
        <a:xfrm>
          <a:off x="4601204" y="1882734"/>
          <a:ext cx="418385" cy="418385"/>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880E3-E9BC-4A9D-AE62-84C986B85A6E}">
      <dsp:nvSpPr>
        <dsp:cNvPr id="0" name=""/>
        <dsp:cNvSpPr/>
      </dsp:nvSpPr>
      <dsp:spPr>
        <a:xfrm>
          <a:off x="5827087" y="2510312"/>
          <a:ext cx="1848526" cy="167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endParaRPr lang="nb-NO" sz="3800" kern="1200"/>
        </a:p>
      </dsp:txBody>
      <dsp:txXfrm>
        <a:off x="5827087" y="2510312"/>
        <a:ext cx="1848526" cy="1673541"/>
      </dsp:txXfrm>
    </dsp:sp>
    <dsp:sp modelId="{495F81CB-7AE7-4598-99E9-1DEA6E559302}">
      <dsp:nvSpPr>
        <dsp:cNvPr id="0" name=""/>
        <dsp:cNvSpPr/>
      </dsp:nvSpPr>
      <dsp:spPr>
        <a:xfrm>
          <a:off x="6542157" y="1882734"/>
          <a:ext cx="418385" cy="418385"/>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B95F8-EA90-43CB-B7CC-2C079C7A26D9}">
      <dsp:nvSpPr>
        <dsp:cNvPr id="0" name=""/>
        <dsp:cNvSpPr/>
      </dsp:nvSpPr>
      <dsp:spPr>
        <a:xfrm>
          <a:off x="7768040" y="0"/>
          <a:ext cx="1848526" cy="167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nb-NO" sz="2400" b="1" kern="1200" err="1">
              <a:latin typeface="Calibri" panose="020F0502020204030204" pitchFamily="34" charset="0"/>
              <a:ea typeface="Calibri" panose="020F0502020204030204" pitchFamily="34" charset="0"/>
              <a:cs typeface="Calibri" panose="020F0502020204030204" pitchFamily="34" charset="0"/>
            </a:rPr>
            <a:t>Sept</a:t>
          </a:r>
          <a:r>
            <a:rPr lang="nb-NO" sz="2400" b="1" kern="1200">
              <a:latin typeface="Calibri" panose="020F0502020204030204" pitchFamily="34" charset="0"/>
              <a:ea typeface="Calibri" panose="020F0502020204030204" pitchFamily="34" charset="0"/>
              <a:cs typeface="Calibri" panose="020F0502020204030204" pitchFamily="34" charset="0"/>
            </a:rPr>
            <a:t> 2025</a:t>
          </a:r>
        </a:p>
      </dsp:txBody>
      <dsp:txXfrm>
        <a:off x="7768040" y="0"/>
        <a:ext cx="1848526" cy="1673541"/>
      </dsp:txXfrm>
    </dsp:sp>
    <dsp:sp modelId="{B3588EA4-2C52-4EB9-887D-14495C772A05}">
      <dsp:nvSpPr>
        <dsp:cNvPr id="0" name=""/>
        <dsp:cNvSpPr/>
      </dsp:nvSpPr>
      <dsp:spPr>
        <a:xfrm>
          <a:off x="8483110" y="1882734"/>
          <a:ext cx="418385" cy="418385"/>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EDB5E-80CB-4459-9FC4-A8683B7383B4}">
      <dsp:nvSpPr>
        <dsp:cNvPr id="0" name=""/>
        <dsp:cNvSpPr/>
      </dsp:nvSpPr>
      <dsp:spPr>
        <a:xfrm>
          <a:off x="0" y="1248170"/>
          <a:ext cx="10689771" cy="165403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5238EA-0C4C-48CA-80CA-B3BDC9B4D6AA}">
      <dsp:nvSpPr>
        <dsp:cNvPr id="0" name=""/>
        <dsp:cNvSpPr/>
      </dsp:nvSpPr>
      <dsp:spPr>
        <a:xfrm>
          <a:off x="30033" y="210703"/>
          <a:ext cx="1848526" cy="1409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endParaRPr lang="nb-NO" sz="2400" b="1" kern="1200">
            <a:latin typeface="Calibri" panose="020F0502020204030204" pitchFamily="34" charset="0"/>
            <a:ea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endParaRPr lang="nb-NO" sz="2400" b="1" kern="1200">
            <a:latin typeface="Calibri" panose="020F0502020204030204" pitchFamily="34" charset="0"/>
            <a:ea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nb-NO" sz="2400" b="1" kern="1200">
              <a:latin typeface="Calibri" panose="020F0502020204030204" pitchFamily="34" charset="0"/>
              <a:ea typeface="Calibri" panose="020F0502020204030204" pitchFamily="34" charset="0"/>
              <a:cs typeface="Calibri" panose="020F0502020204030204" pitchFamily="34" charset="0"/>
            </a:rPr>
            <a:t>June 2023</a:t>
          </a:r>
        </a:p>
      </dsp:txBody>
      <dsp:txXfrm>
        <a:off x="30033" y="210703"/>
        <a:ext cx="1848526" cy="1409786"/>
      </dsp:txXfrm>
    </dsp:sp>
    <dsp:sp modelId="{0EBB7709-FE3B-46F6-B9E7-65C816FD248D}">
      <dsp:nvSpPr>
        <dsp:cNvPr id="0" name=""/>
        <dsp:cNvSpPr/>
      </dsp:nvSpPr>
      <dsp:spPr>
        <a:xfrm>
          <a:off x="701639" y="1860338"/>
          <a:ext cx="413509" cy="413509"/>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593B3-BB8F-4099-914C-D200574E3C6E}">
      <dsp:nvSpPr>
        <dsp:cNvPr id="0" name=""/>
        <dsp:cNvSpPr/>
      </dsp:nvSpPr>
      <dsp:spPr>
        <a:xfrm>
          <a:off x="1945180" y="2481058"/>
          <a:ext cx="1848526" cy="165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412496" rIns="412496" bIns="412496" numCol="1" spcCol="1270" anchor="t" anchorCtr="0">
          <a:noAutofit/>
        </a:bodyPr>
        <a:lstStyle/>
        <a:p>
          <a:pPr marL="0" lvl="0" indent="0" algn="ctr" defTabSz="2578100">
            <a:lnSpc>
              <a:spcPct val="90000"/>
            </a:lnSpc>
            <a:spcBef>
              <a:spcPct val="0"/>
            </a:spcBef>
            <a:spcAft>
              <a:spcPct val="35000"/>
            </a:spcAft>
            <a:buNone/>
          </a:pPr>
          <a:endParaRPr lang="nb-NO" sz="5800" kern="1200"/>
        </a:p>
      </dsp:txBody>
      <dsp:txXfrm>
        <a:off x="1945180" y="2481058"/>
        <a:ext cx="1848526" cy="1654038"/>
      </dsp:txXfrm>
    </dsp:sp>
    <dsp:sp modelId="{4AA14197-8E11-4DD1-AAB7-4DECDCFA134E}">
      <dsp:nvSpPr>
        <dsp:cNvPr id="0" name=""/>
        <dsp:cNvSpPr/>
      </dsp:nvSpPr>
      <dsp:spPr>
        <a:xfrm>
          <a:off x="2662689" y="1860793"/>
          <a:ext cx="413509" cy="413509"/>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38F22-A100-48B9-AEBF-3FC87768231A}">
      <dsp:nvSpPr>
        <dsp:cNvPr id="0" name=""/>
        <dsp:cNvSpPr/>
      </dsp:nvSpPr>
      <dsp:spPr>
        <a:xfrm>
          <a:off x="3886134" y="0"/>
          <a:ext cx="1848526" cy="165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412496" rIns="412496" bIns="412496" numCol="1" spcCol="1270" anchor="b" anchorCtr="0">
          <a:noAutofit/>
        </a:bodyPr>
        <a:lstStyle/>
        <a:p>
          <a:pPr marL="0" lvl="0" indent="0" algn="ctr" defTabSz="2578100">
            <a:lnSpc>
              <a:spcPct val="90000"/>
            </a:lnSpc>
            <a:spcBef>
              <a:spcPct val="0"/>
            </a:spcBef>
            <a:spcAft>
              <a:spcPct val="35000"/>
            </a:spcAft>
            <a:buNone/>
          </a:pPr>
          <a:endParaRPr lang="nb-NO" sz="5800" kern="1200"/>
        </a:p>
      </dsp:txBody>
      <dsp:txXfrm>
        <a:off x="3886134" y="0"/>
        <a:ext cx="1848526" cy="1654038"/>
      </dsp:txXfrm>
    </dsp:sp>
    <dsp:sp modelId="{3002FD61-D445-4A9E-8F83-3BD355914DB7}">
      <dsp:nvSpPr>
        <dsp:cNvPr id="0" name=""/>
        <dsp:cNvSpPr/>
      </dsp:nvSpPr>
      <dsp:spPr>
        <a:xfrm>
          <a:off x="4603642" y="1860793"/>
          <a:ext cx="413509" cy="413509"/>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880E3-E9BC-4A9D-AE62-84C986B85A6E}">
      <dsp:nvSpPr>
        <dsp:cNvPr id="0" name=""/>
        <dsp:cNvSpPr/>
      </dsp:nvSpPr>
      <dsp:spPr>
        <a:xfrm>
          <a:off x="5827087" y="2481058"/>
          <a:ext cx="1848526" cy="165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endParaRPr lang="nb-NO" sz="3800" kern="1200"/>
        </a:p>
      </dsp:txBody>
      <dsp:txXfrm>
        <a:off x="5827087" y="2481058"/>
        <a:ext cx="1848526" cy="1654038"/>
      </dsp:txXfrm>
    </dsp:sp>
    <dsp:sp modelId="{495F81CB-7AE7-4598-99E9-1DEA6E559302}">
      <dsp:nvSpPr>
        <dsp:cNvPr id="0" name=""/>
        <dsp:cNvSpPr/>
      </dsp:nvSpPr>
      <dsp:spPr>
        <a:xfrm>
          <a:off x="6544595" y="1860793"/>
          <a:ext cx="413509" cy="413509"/>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B95F8-EA90-43CB-B7CC-2C079C7A26D9}">
      <dsp:nvSpPr>
        <dsp:cNvPr id="0" name=""/>
        <dsp:cNvSpPr/>
      </dsp:nvSpPr>
      <dsp:spPr>
        <a:xfrm>
          <a:off x="7768040" y="0"/>
          <a:ext cx="1848526" cy="1654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nb-NO" sz="2400" b="1" kern="1200" err="1">
              <a:latin typeface="Calibri" panose="020F0502020204030204" pitchFamily="34" charset="0"/>
              <a:ea typeface="Calibri" panose="020F0502020204030204" pitchFamily="34" charset="0"/>
              <a:cs typeface="Calibri" panose="020F0502020204030204" pitchFamily="34" charset="0"/>
            </a:rPr>
            <a:t>Sept</a:t>
          </a:r>
          <a:r>
            <a:rPr lang="nb-NO" sz="2400" b="1" kern="1200">
              <a:latin typeface="Calibri" panose="020F0502020204030204" pitchFamily="34" charset="0"/>
              <a:ea typeface="Calibri" panose="020F0502020204030204" pitchFamily="34" charset="0"/>
              <a:cs typeface="Calibri" panose="020F0502020204030204" pitchFamily="34" charset="0"/>
            </a:rPr>
            <a:t> 2025</a:t>
          </a:r>
        </a:p>
      </dsp:txBody>
      <dsp:txXfrm>
        <a:off x="7768040" y="0"/>
        <a:ext cx="1848526" cy="1654038"/>
      </dsp:txXfrm>
    </dsp:sp>
    <dsp:sp modelId="{B3588EA4-2C52-4EB9-887D-14495C772A05}">
      <dsp:nvSpPr>
        <dsp:cNvPr id="0" name=""/>
        <dsp:cNvSpPr/>
      </dsp:nvSpPr>
      <dsp:spPr>
        <a:xfrm>
          <a:off x="8485548" y="1860793"/>
          <a:ext cx="413509" cy="413509"/>
        </a:xfrm>
        <a:prstGeom prst="ellipse">
          <a:avLst/>
        </a:prstGeom>
        <a:solidFill>
          <a:srgbClr val="00308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8T13:32:36.451"/>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57E99-E2B4-4DAE-AD79-4A22E604DB2D}" type="datetimeFigureOut">
              <a:rPr lang="nb-NO" smtClean="0"/>
              <a:t>29.05.2025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DEEEB-366E-48BE-B646-E7ED7C1F1B0C}" type="slidenum">
              <a:rPr lang="nb-NO" smtClean="0"/>
              <a:t>‹nr.›</a:t>
            </a:fld>
            <a:endParaRPr lang="nb-NO"/>
          </a:p>
        </p:txBody>
      </p:sp>
    </p:spTree>
    <p:extLst>
      <p:ext uri="{BB962C8B-B14F-4D97-AF65-F5344CB8AC3E}">
        <p14:creationId xmlns:p14="http://schemas.microsoft.com/office/powerpoint/2010/main" val="3272773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90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EC1E-02F4-AE19-6764-BF4EFDB82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0A37A-9BE7-BD5A-FDF0-1B4831074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200EA-9852-CEA2-7748-E66B061E9267}"/>
              </a:ext>
            </a:extLst>
          </p:cNvPr>
          <p:cNvSpPr>
            <a:spLocks noGrp="1"/>
          </p:cNvSpPr>
          <p:nvPr>
            <p:ph type="body" idx="1"/>
          </p:nvPr>
        </p:nvSpPr>
        <p:spPr/>
        <p:txBody>
          <a:bodyPr/>
          <a:lstStyle/>
          <a:p>
            <a:pPr>
              <a:buNone/>
            </a:pPr>
            <a:r>
              <a:rPr lang="en-US"/>
              <a:t>These two sites shared a common goal, but they entered the implementation phase from very different starting points.</a:t>
            </a:r>
          </a:p>
          <a:p>
            <a:pPr>
              <a:buNone/>
            </a:pPr>
            <a:endParaRPr lang="en-US"/>
          </a:p>
          <a:p>
            <a:pPr>
              <a:buNone/>
            </a:pPr>
            <a:r>
              <a:rPr lang="en-US" b="0"/>
              <a:t>Site 1, a private specialty rehabilitation facility, had a lean leadership structure with clear communication and streamlined decision-making. </a:t>
            </a:r>
          </a:p>
          <a:p>
            <a:pPr>
              <a:buNone/>
            </a:pPr>
            <a:endParaRPr lang="en-US" b="0"/>
          </a:p>
          <a:p>
            <a:pPr>
              <a:buNone/>
            </a:pPr>
            <a:r>
              <a:rPr lang="en-US" b="0"/>
              <a:t>The </a:t>
            </a:r>
            <a:r>
              <a:rPr lang="en-US"/>
              <a:t>project was initiated organically when the stroke unit leader heard about high-intensity gait training at a conference. </a:t>
            </a:r>
          </a:p>
          <a:p>
            <a:pPr>
              <a:buNone/>
            </a:pPr>
            <a:r>
              <a:rPr lang="en-US"/>
              <a:t>She brought the idea to her department leader, and together they engaged clinicians over a year-long period to assess whether the practice would benefit their patients. </a:t>
            </a:r>
          </a:p>
          <a:p>
            <a:pPr>
              <a:buNone/>
            </a:pPr>
            <a:endParaRPr lang="en-US"/>
          </a:p>
          <a:p>
            <a:pPr>
              <a:buNone/>
            </a:pPr>
            <a:r>
              <a:rPr lang="en-US"/>
              <a:t>After gaining team consensus, they presented the plan to the CEO and CFO—not only as a clinical improvement, but also as a strategic business opportunity. </a:t>
            </a:r>
          </a:p>
          <a:p>
            <a:pPr>
              <a:buNone/>
            </a:pPr>
            <a:endParaRPr lang="en-US"/>
          </a:p>
          <a:p>
            <a:pPr>
              <a:buNone/>
            </a:pPr>
            <a:r>
              <a:rPr lang="en-US"/>
              <a:t>They framed it as a way to attract more patients and secure contracts, and in doing so, secured leadership buy-in and financial support.</a:t>
            </a:r>
          </a:p>
        </p:txBody>
      </p:sp>
      <p:sp>
        <p:nvSpPr>
          <p:cNvPr id="4" name="Slide Number Placeholder 3">
            <a:extLst>
              <a:ext uri="{FF2B5EF4-FFF2-40B4-BE49-F238E27FC236}">
                <a16:creationId xmlns:a16="http://schemas.microsoft.com/office/drawing/2014/main" id="{3DCFBA11-7819-D85D-4C7D-AB433A3FA3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955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76FB-CBDD-5802-EC65-1B6AFF417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075A6-D708-FCD9-AEA5-789C08451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9B69A-8091-41E0-D71A-0BB757035F6A}"/>
              </a:ext>
            </a:extLst>
          </p:cNvPr>
          <p:cNvSpPr>
            <a:spLocks noGrp="1"/>
          </p:cNvSpPr>
          <p:nvPr>
            <p:ph type="body" idx="1"/>
          </p:nvPr>
        </p:nvSpPr>
        <p:spPr/>
        <p:txBody>
          <a:bodyPr/>
          <a:lstStyle/>
          <a:p>
            <a:r>
              <a:rPr lang="en-US" b="0"/>
              <a:t>Site 2, a </a:t>
            </a:r>
            <a:r>
              <a:rPr lang="en-US"/>
              <a:t>public hospital with a more hierarchical structure, followed a different path. The coordinating center approached hospital leadership directly to invite participation. Leaders agreed to join the project but did not consult with clinicians beforehand. Soon after the project began, the leader who approved participation left the organization, leaving the team without direction or internal sponsorship. Pre-implementation planning was limited, and clinicians experienced the project as something handed down from above.</a:t>
            </a:r>
          </a:p>
        </p:txBody>
      </p:sp>
      <p:sp>
        <p:nvSpPr>
          <p:cNvPr id="4" name="Slide Number Placeholder 3">
            <a:extLst>
              <a:ext uri="{FF2B5EF4-FFF2-40B4-BE49-F238E27FC236}">
                <a16:creationId xmlns:a16="http://schemas.microsoft.com/office/drawing/2014/main" id="{1451BEF0-0728-6C89-9010-D56D238329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6174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better understand the clinicians’ experiences during the implementation process, we conducted focus groups with clinicians at both sites.</a:t>
            </a:r>
          </a:p>
          <a:p>
            <a:pPr>
              <a:buNone/>
            </a:pPr>
            <a:endParaRPr lang="en-US"/>
          </a:p>
          <a:p>
            <a:pPr>
              <a:buNone/>
            </a:pPr>
            <a:r>
              <a:rPr lang="en-US"/>
              <a:t>At Site 1, readiness for high-intensity gait training was built through intentional leadership engagement [CLICK], collaborative team planning [CLICK], and empowered clinical involvement.</a:t>
            </a:r>
          </a:p>
          <a:p>
            <a:pPr>
              <a:buNone/>
            </a:pPr>
            <a:endParaRPr lang="en-US"/>
          </a:p>
          <a:p>
            <a:pPr>
              <a:buNone/>
            </a:pPr>
            <a:r>
              <a:rPr lang="en-US"/>
              <a:t>Leaders were highly engaged, not only approving the project but actively participating in planning meetings and aligning the initiative with organizational goals. </a:t>
            </a:r>
          </a:p>
          <a:p>
            <a:pPr>
              <a:buNone/>
            </a:pPr>
            <a:r>
              <a:rPr lang="en-US"/>
              <a:t>They listened to staff and ensured the necessary time and resources were in place.</a:t>
            </a:r>
          </a:p>
          <a:p>
            <a:pPr>
              <a:buNone/>
            </a:pPr>
            <a:endParaRPr lang="en-US"/>
          </a:p>
          <a:p>
            <a:pPr>
              <a:buNone/>
            </a:pPr>
            <a:r>
              <a:rPr lang="en-US"/>
              <a:t>[click]</a:t>
            </a:r>
          </a:p>
          <a:p>
            <a:pPr>
              <a:buNone/>
            </a:pPr>
            <a:r>
              <a:rPr lang="en-US"/>
              <a:t>The team engaged in structured planning sessions where clinicians and leaders reviewed articles together, discussed the evidence base, and co-developed the implementation plan. </a:t>
            </a:r>
          </a:p>
          <a:p>
            <a:pPr>
              <a:buNone/>
            </a:pPr>
            <a:endParaRPr lang="en-US"/>
          </a:p>
          <a:p>
            <a:pPr>
              <a:buNone/>
            </a:pPr>
            <a:r>
              <a:rPr lang="en-US"/>
              <a:t>[click]</a:t>
            </a:r>
          </a:p>
          <a:p>
            <a:pPr>
              <a:buNone/>
            </a:pPr>
            <a:r>
              <a:rPr lang="en-US"/>
              <a:t>Clinicians felt safe raising concerns and asking questions—not just about the intervention, but about how to make it work for their patients in this setting.</a:t>
            </a:r>
          </a:p>
          <a:p>
            <a:pPr>
              <a:buNone/>
            </a:pPr>
            <a:r>
              <a:rPr lang="en-US"/>
              <a:t>They requested equipment and resources and received them. </a:t>
            </a:r>
          </a:p>
          <a:p>
            <a:pPr>
              <a:buNone/>
            </a:pPr>
            <a:r>
              <a:rPr lang="en-US"/>
              <a:t>They supported one another by discussing patient cases, brainstorming how to meet HIT targets, and iteratively refining their approach.</a:t>
            </a:r>
          </a:p>
          <a:p>
            <a:r>
              <a:rPr lang="en-US"/>
              <a:t>This level of involvement fostered ownership, built confidence, and fostered readiness for change.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01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B79F-53EC-D99F-2F01-5EC97119F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AB712-8731-B46A-CD4F-2DE4B6D85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EA2A3-DB92-554A-7867-72D280EDA903}"/>
              </a:ext>
            </a:extLst>
          </p:cNvPr>
          <p:cNvSpPr>
            <a:spLocks noGrp="1"/>
          </p:cNvSpPr>
          <p:nvPr>
            <p:ph type="body" idx="1"/>
          </p:nvPr>
        </p:nvSpPr>
        <p:spPr/>
        <p:txBody>
          <a:bodyPr/>
          <a:lstStyle/>
          <a:p>
            <a:pPr>
              <a:buNone/>
            </a:pPr>
            <a:r>
              <a:rPr lang="en-US"/>
              <a:t>Our focus group results revealed that, at Site 1, clinicians described a culture defined by strong, visible leadership and clear expectations. Leaders actively set the direction and followed through, which contributed to a shared sense of purpose and commitment to high-intensity gait training.</a:t>
            </a:r>
          </a:p>
          <a:p>
            <a:pPr>
              <a:buNone/>
            </a:pPr>
            <a:endParaRPr lang="en-US"/>
          </a:p>
          <a:p>
            <a:pPr>
              <a:buNone/>
            </a:pPr>
            <a:r>
              <a:rPr lang="en-US"/>
              <a:t>Team members also described a collaborative environment where colleagues supported and challenged one another, fostering continuous improvement. Leadership was not only engaged but responsive and quick to prioritize and address problems as they arose. Importantly, this visible support helped clinicians overcome other barriers, such as time constraints.</a:t>
            </a:r>
          </a:p>
          <a:p>
            <a:pPr>
              <a:buNone/>
            </a:pPr>
            <a:endParaRPr lang="en-US"/>
          </a:p>
          <a:p>
            <a:r>
              <a:rPr lang="en-US"/>
              <a:t>These conditions appeared to lay the foundation for successful implementation.</a:t>
            </a:r>
          </a:p>
          <a:p>
            <a:pPr>
              <a:buNone/>
            </a:pPr>
            <a:endParaRPr lang="en-US"/>
          </a:p>
          <a:p>
            <a:endParaRPr lang="en-US"/>
          </a:p>
        </p:txBody>
      </p:sp>
      <p:sp>
        <p:nvSpPr>
          <p:cNvPr id="4" name="Slide Number Placeholder 3">
            <a:extLst>
              <a:ext uri="{FF2B5EF4-FFF2-40B4-BE49-F238E27FC236}">
                <a16:creationId xmlns:a16="http://schemas.microsoft.com/office/drawing/2014/main" id="{A5A05725-86AC-26AA-857A-8E879C11C0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600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170E-7B40-111A-DDD3-88ABD138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CA23C-FD18-DC39-BE3C-38D7CCCAA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51511-3DFF-6DC5-51C5-2C52BE73DEF6}"/>
              </a:ext>
            </a:extLst>
          </p:cNvPr>
          <p:cNvSpPr>
            <a:spLocks noGrp="1"/>
          </p:cNvSpPr>
          <p:nvPr>
            <p:ph type="body" idx="1"/>
          </p:nvPr>
        </p:nvSpPr>
        <p:spPr/>
        <p:txBody>
          <a:bodyPr/>
          <a:lstStyle/>
          <a:p>
            <a:pPr>
              <a:buNone/>
            </a:pPr>
            <a:r>
              <a:rPr lang="en-US"/>
              <a:t>Site 1 started discussing the possibility of implementation in 2018 and progressed through a systematic pre-implementation phase that included readiness planning and education.</a:t>
            </a:r>
          </a:p>
          <a:p>
            <a:r>
              <a:rPr lang="en-US"/>
              <a:t>We implemented standardized measures and began collecting usual care data in January of 2020. </a:t>
            </a:r>
          </a:p>
          <a:p>
            <a:endParaRPr lang="en-US"/>
          </a:p>
          <a:p>
            <a:r>
              <a:rPr lang="en-US"/>
              <a:t>[CLICK] Then, we started implementing HIT in 2022 and achieved competency in January of 2023. </a:t>
            </a:r>
          </a:p>
          <a:p>
            <a:endParaRPr lang="en-US"/>
          </a:p>
          <a:p>
            <a:r>
              <a:rPr lang="en-US"/>
              <a:t>[CLICK] Since then we have been focusing on the sustainability plan.</a:t>
            </a:r>
          </a:p>
          <a:p>
            <a:endParaRPr lang="en-US"/>
          </a:p>
          <a:p>
            <a:pPr>
              <a:buNone/>
            </a:pPr>
            <a:r>
              <a:rPr lang="en-US"/>
              <a:t>What’s notable here is the time investment, nearly five years from initial exploration to achieving competency – and that includes implementing standardized assessments first. </a:t>
            </a:r>
          </a:p>
          <a:p>
            <a:pPr>
              <a:buNone/>
            </a:pPr>
            <a:endParaRPr lang="en-US"/>
          </a:p>
          <a:p>
            <a:pPr>
              <a:buNone/>
            </a:pPr>
            <a:r>
              <a:rPr lang="en-US"/>
              <a:t>Rather than rushing into implementation, Site 1 took time to create a culture and a workforce ready for change.</a:t>
            </a:r>
          </a:p>
          <a:p>
            <a:pPr>
              <a:buNone/>
            </a:pPr>
            <a:endParaRPr lang="en-US"/>
          </a:p>
          <a:p>
            <a:pPr>
              <a:buNone/>
            </a:pPr>
            <a:r>
              <a:rPr lang="en-US"/>
              <a:t>When they began the active implementation phase, they were able to efficiently and effectively implement HIT.</a:t>
            </a:r>
          </a:p>
        </p:txBody>
      </p:sp>
      <p:sp>
        <p:nvSpPr>
          <p:cNvPr id="4" name="Slide Number Placeholder 3">
            <a:extLst>
              <a:ext uri="{FF2B5EF4-FFF2-40B4-BE49-F238E27FC236}">
                <a16:creationId xmlns:a16="http://schemas.microsoft.com/office/drawing/2014/main" id="{E12FFD68-5FD4-E572-720F-04E4D3F1CB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72F06-F6ED-43C1-A86D-15B5F2AFD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572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Site 2, the leader decided to implement HIT with minimal clinician involvement, however, they did not engage in planning or ensure that the clinical team had input into whether the intervention was a good fit.</a:t>
            </a:r>
          </a:p>
          <a:p>
            <a:pPr>
              <a:buNone/>
            </a:pPr>
            <a:endParaRPr lang="en-US"/>
          </a:p>
          <a:p>
            <a:pPr>
              <a:buNone/>
            </a:pPr>
            <a:r>
              <a:rPr lang="en-US"/>
              <a:t>Clinicians were trained in the project operations, including how to administer standardized assessments, track fidelity metrics, and deliver the evidence-based practice. But they weren’t given time or space to process the change, ask questions, or decide whether they supported it.</a:t>
            </a:r>
          </a:p>
          <a:p>
            <a:pPr>
              <a:buNone/>
            </a:pPr>
            <a:endParaRPr lang="en-US"/>
          </a:p>
          <a:p>
            <a:r>
              <a:rPr lang="en-US"/>
              <a:t>The expectation was clear: implement the practice. But there was no structured follow-up from leadership to monitor progress, provide feedback, or support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364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Our focus group results from site 2 revealed that the clinicians felt the implementation process lacked transparency and inclusion.</a:t>
            </a:r>
          </a:p>
          <a:p>
            <a:pPr>
              <a:buNone/>
            </a:pPr>
            <a:endParaRPr lang="en-US"/>
          </a:p>
          <a:p>
            <a:pPr>
              <a:buNone/>
            </a:pPr>
            <a:r>
              <a:rPr lang="en-US"/>
              <a:t>Decisions were made without their input, and communication from leadership was inconsistent. One clinician explained, </a:t>
            </a:r>
            <a:r>
              <a:rPr lang="en-US" i="1"/>
              <a:t>“It is just as if it has been thrown at us” </a:t>
            </a:r>
            <a:r>
              <a:rPr lang="en-US" i="0"/>
              <a:t>They also </a:t>
            </a:r>
            <a:r>
              <a:rPr lang="en-US" i="1"/>
              <a:t>stated  their leader was not supportive or involved, they stated they were ran over be the leader. </a:t>
            </a:r>
          </a:p>
          <a:p>
            <a:pPr>
              <a:buNone/>
            </a:pPr>
            <a:endParaRPr lang="en-US"/>
          </a:p>
          <a:p>
            <a:pPr>
              <a:buNone/>
            </a:pPr>
            <a:r>
              <a:rPr lang="en-US"/>
              <a:t>They also described the effects of poor communication, saying, </a:t>
            </a:r>
            <a:r>
              <a:rPr lang="en-US" i="1"/>
              <a:t>a lot of information never reached them, and as a result, they were less engaged. C</a:t>
            </a:r>
            <a:r>
              <a:rPr lang="en-US"/>
              <a:t>linicians noted they lacked basic information such as documentation, structured updates, and had limited practical experience with the intervention.</a:t>
            </a:r>
          </a:p>
          <a:p>
            <a:pPr>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690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8CD95-D9AC-E202-E518-A85C05409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71E23-0A53-C68D-CC0E-8136D67D9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34EFE-BB58-15C2-3E13-D284B5DA4F1F}"/>
              </a:ext>
            </a:extLst>
          </p:cNvPr>
          <p:cNvSpPr>
            <a:spLocks noGrp="1"/>
          </p:cNvSpPr>
          <p:nvPr>
            <p:ph type="body" idx="1"/>
          </p:nvPr>
        </p:nvSpPr>
        <p:spPr/>
        <p:txBody>
          <a:bodyPr/>
          <a:lstStyle/>
          <a:p>
            <a:pPr>
              <a:buNone/>
            </a:pPr>
            <a:r>
              <a:rPr lang="en-US"/>
              <a:t>Although Site 2 began the project in 2017, which is earlier than Site 1, their implementation journey took longer and followed a less linear path.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Initial efforts to implement HIT were rushed, with minimal planning or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By 2023, several years into the project, they paused active implementation altogether. They pivoted back to foundational work typically done during the pre-implementation phase. They began focusing on building clinician buy-in, increasing leadership visibility, and creating space for staff to ask questions and shape the process. Ownership began to shift from external coordinators to the clinical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Rather than pushing forward, they stepped back rebuilding consensus and readiness to support more sustainable, effective implementation moving forward.</a:t>
            </a:r>
          </a:p>
          <a:p>
            <a:pPr>
              <a:buNone/>
            </a:pPr>
            <a:endParaRPr lang="en-US" b="1"/>
          </a:p>
          <a:p>
            <a:pPr>
              <a:buNone/>
            </a:pPr>
            <a:r>
              <a:rPr lang="en-US"/>
              <a:t>[CLICK] </a:t>
            </a:r>
            <a:r>
              <a:rPr lang="en-US" b="0"/>
              <a:t>Importantly, about a year after this shift, they were able to improve the fidelity of HIT delivery, demonstrating that meaningful pre-implementation work can still be impactful, even midstream.</a:t>
            </a:r>
          </a:p>
          <a:p>
            <a:pPr>
              <a:buNone/>
            </a:pPr>
            <a:endParaRPr lang="en-US" b="0"/>
          </a:p>
          <a:p>
            <a:pPr>
              <a:buNone/>
            </a:pPr>
            <a:r>
              <a:rPr lang="en-US" b="0"/>
              <a:t>In the end, they implemented with improved fidelity, but not quite at the fidelity levels of site #1. It took them about 7 years to get there.</a:t>
            </a:r>
          </a:p>
          <a:p>
            <a:endParaRPr lang="en-US"/>
          </a:p>
        </p:txBody>
      </p:sp>
      <p:sp>
        <p:nvSpPr>
          <p:cNvPr id="4" name="Slide Number Placeholder 3">
            <a:extLst>
              <a:ext uri="{FF2B5EF4-FFF2-40B4-BE49-F238E27FC236}">
                <a16:creationId xmlns:a16="http://schemas.microsoft.com/office/drawing/2014/main" id="{31630902-0043-2C14-BC0F-4686AE37FB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72F06-F6ED-43C1-A86D-15B5F2AFD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496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This visual summarizes the key difference in each site’s implementation journey. Site 1 followed a relatively straight trajectory, investing early in structured pre-implementation activities, which laid the groundwork for smooth implementation and eventually achieving competency. They started their pre-implementation activities in 2018, and implemented with fidelity by 2023.</a:t>
            </a:r>
          </a:p>
          <a:p>
            <a:pPr>
              <a:buNone/>
            </a:pPr>
            <a:endParaRPr lang="en-US"/>
          </a:p>
          <a:p>
            <a:pPr>
              <a:buNone/>
            </a:pPr>
            <a:r>
              <a:rPr lang="en-US"/>
              <a:t>In contrast, Site 2 initially moved into implementation in 2017 without conducting thorough pre-implementation </a:t>
            </a:r>
            <a:r>
              <a:rPr lang="en-US" err="1"/>
              <a:t>activiteis</a:t>
            </a:r>
            <a:r>
              <a:rPr lang="en-US"/>
              <a:t>. As challenges emerged, they had to pause and revisit pre-implementation activities, such as securing leadership support, engaging clinicians, and building consensus. Finally, the implemented with fidelity in 2024.</a:t>
            </a:r>
          </a:p>
          <a:p>
            <a:pPr>
              <a:buNone/>
            </a:pPr>
            <a:endParaRPr lang="en-US"/>
          </a:p>
          <a:p>
            <a:pPr>
              <a:buNone/>
            </a:pPr>
            <a:r>
              <a:rPr lang="en-US"/>
              <a:t>Only after re-engaging in these efforts were they able to move forward and ultimately deliver HIT with competency.</a:t>
            </a:r>
          </a:p>
          <a:p>
            <a:r>
              <a:rPr lang="en-US"/>
              <a:t>In both cases, the path to success required pre-implementation work—but for Site 2, skipping it early meant a slower, more turbulent route.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0371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we close, I want to return to the central theme of this presentation: the pre-implementation phase is not just a preliminary step, it’s a critical determinant of implementation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Across both sites, we saw that the quality, structure, and intentionality of pre-implementation activities directly influenced how quickly teams achieved fidelity. One site laid the groundwork early and progressed steadily. The other had to pause and revisit this phase midstream, costing time, effort, and momentum.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Through these and similar experiences, we learned that investing in structured pre-implementation, including activities such as leadership engagement, consensus-building, and readiness planning, is foundational, not optional.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087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4510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6D1DE-20F2-1902-3FF2-CC941A0B3C1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749C3C1-C88C-5981-2251-2A542A91C4C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9068562-8338-4A6F-BE62-BA916F083F95}"/>
              </a:ext>
            </a:extLst>
          </p:cNvPr>
          <p:cNvSpPr>
            <a:spLocks noGrp="1"/>
          </p:cNvSpPr>
          <p:nvPr>
            <p:ph type="body" idx="1"/>
          </p:nvPr>
        </p:nvSpPr>
        <p:spPr/>
        <p:txBody>
          <a:bodyPr/>
          <a:lstStyle/>
          <a:p>
            <a:r>
              <a:rPr lang="en-US" dirty="0"/>
              <a:t>Hello everyone and thank you for the opportunity to speak today.</a:t>
            </a:r>
            <a:endParaRPr lang="en-US" b="1" dirty="0"/>
          </a:p>
          <a:p>
            <a:br>
              <a:rPr lang="en-US" dirty="0">
                <a:cs typeface="+mn-lt"/>
              </a:rPr>
            </a:br>
            <a:r>
              <a:rPr lang="en-US" dirty="0"/>
              <a:t>Let me start with a statement:</a:t>
            </a:r>
          </a:p>
          <a:p>
            <a:r>
              <a:rPr lang="en-US" i="1" dirty="0"/>
              <a:t>Implementation isn't just about what we do—it's about how we prepare to do it!</a:t>
            </a:r>
          </a:p>
          <a:p>
            <a:endParaRPr lang="en-US" i="1" dirty="0"/>
          </a:p>
          <a:p>
            <a:r>
              <a:rPr lang="en-US" i="1" dirty="0"/>
              <a:t>In this presentation I will tell you about how we tailored pre-implementation strategies and activities in a project in </a:t>
            </a:r>
            <a:r>
              <a:rPr lang="en-US" i="1" dirty="0" err="1"/>
              <a:t>Norways</a:t>
            </a:r>
            <a:r>
              <a:rPr lang="en-US" i="1" dirty="0"/>
              <a:t> biggest hospital.</a:t>
            </a:r>
          </a:p>
        </p:txBody>
      </p:sp>
      <p:sp>
        <p:nvSpPr>
          <p:cNvPr id="4" name="Plassholder for lysbildenummer 3">
            <a:extLst>
              <a:ext uri="{FF2B5EF4-FFF2-40B4-BE49-F238E27FC236}">
                <a16:creationId xmlns:a16="http://schemas.microsoft.com/office/drawing/2014/main" id="{C5680BB4-3135-2F94-83F7-7F61ED41E5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175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 Why do we need a rehabilitation focus in the ICU?</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people still associate the ICU with images from the pandemic—patients in comas, completely immobile. But that’s not the case.</a:t>
            </a:r>
          </a:p>
          <a:p>
            <a:pPr>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A4C3B-AECA-4C53-98BE-0F3A9FDA8D3E}"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2575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Over the past 20 years, intensive care medicine has made enormous advances—we are saving more and much sicker people, and they are not always sedated and immobilized for long periods. The vast majority are awake and can participate more actively in the rehabilitation process, which has also placed significant demands on all healthcare professionals working with ICU patients to change their approach in line with research confirming that this is the path to saving patients for a better life that is meant to be lived.</a:t>
            </a:r>
          </a:p>
          <a:p>
            <a:endParaRPr lang="en-US" dirty="0"/>
          </a:p>
          <a:p>
            <a:r>
              <a:rPr lang="en-US" b="1" dirty="0"/>
              <a:t>But to do early rehabilitation that effectively, we need a shared language across professions. That’s where </a:t>
            </a:r>
            <a:r>
              <a:rPr lang="en-US" b="1" dirty="0" err="1"/>
              <a:t>CPAx</a:t>
            </a:r>
            <a:r>
              <a:rPr lang="en-US" b="1" dirty="0"/>
              <a:t> fits in—a functional assessment tool for critically ill patients.</a:t>
            </a:r>
            <a:endParaRPr lang="en-US" dirty="0"/>
          </a:p>
          <a:p>
            <a:r>
              <a:rPr lang="nb-NO" dirty="0">
                <a:sym typeface="Wingdings" panose="05000000000000000000" pitchFamily="2" charset="2"/>
              </a:rPr>
              <a:t></a:t>
            </a:r>
          </a:p>
          <a:p>
            <a:endParaRPr lang="nb-NO">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A4C3B-AECA-4C53-98BE-0F3A9FDA8D3E}"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32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So what is </a:t>
            </a:r>
            <a:r>
              <a:rPr lang="en-US" dirty="0" err="1"/>
              <a:t>CPAx</a:t>
            </a:r>
            <a:r>
              <a:rPr lang="en-US" dirty="0"/>
              <a:t>? </a:t>
            </a:r>
            <a:endParaRPr lang="en-US" b="1" dirty="0"/>
          </a:p>
          <a:p>
            <a:endParaRPr lang="en-US" dirty="0"/>
          </a:p>
          <a:p>
            <a:r>
              <a:rPr lang="en-US" dirty="0"/>
              <a:t>The </a:t>
            </a:r>
            <a:r>
              <a:rPr lang="en-US" b="1" dirty="0"/>
              <a:t>Chelsea Critical Care Assessment Tool (</a:t>
            </a:r>
            <a:r>
              <a:rPr lang="en-US" b="1" dirty="0" err="1"/>
              <a:t>CPAx</a:t>
            </a:r>
            <a:r>
              <a:rPr lang="en-US" b="1" dirty="0"/>
              <a:t>)</a:t>
            </a:r>
            <a:r>
              <a:rPr lang="en-US" dirty="0"/>
              <a:t> helps us systematically evaluate physical function in ICU patients and guide personalized rehabilitation. It’s already translated and implemented in several countries and supports teamwork by giving all professionals a shared framework.</a:t>
            </a:r>
            <a:endParaRPr lang="en-US" b="1" dirty="0"/>
          </a:p>
          <a:p>
            <a:endParaRPr lang="en-US" dirty="0"/>
          </a:p>
          <a:p>
            <a:r>
              <a:rPr lang="en-US" dirty="0"/>
              <a:t>Here you can see this measurement tool used to track a patients recovery process in the ICU. Early in the ICU stay and then again at discharge from ICU. </a:t>
            </a:r>
          </a:p>
          <a:p>
            <a:endParaRPr lang="en-US" dirty="0"/>
          </a:p>
          <a:p>
            <a:endParaRPr lang="en-US" dirty="0"/>
          </a:p>
          <a:p>
            <a:r>
              <a:rPr lang="en-US" dirty="0"/>
              <a:t>But even the best tool won’t work if people aren’t ready to use it. </a:t>
            </a:r>
          </a:p>
          <a:p>
            <a:r>
              <a:rPr lang="en-US" dirty="0"/>
              <a:t>Implementation requires more than training—it requires preparation, trust, and context-awareness.</a:t>
            </a:r>
          </a:p>
          <a:p>
            <a:endParaRPr lang="en-US" dirty="0"/>
          </a:p>
          <a:p>
            <a:endParaRPr lang="en-US" i="1"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7825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a:p>
            <a:pPr>
              <a:buNone/>
            </a:pPr>
            <a:r>
              <a:rPr lang="en-US" dirty="0"/>
              <a:t>Our goal was to lay the groundwork—what we call </a:t>
            </a:r>
            <a:r>
              <a:rPr lang="en-US" i="1" dirty="0"/>
              <a:t>pragmatic pre-implementation.</a:t>
            </a:r>
            <a:r>
              <a:rPr lang="en-US" dirty="0"/>
              <a:t> </a:t>
            </a:r>
          </a:p>
          <a:p>
            <a:pPr>
              <a:buNone/>
            </a:pPr>
            <a:r>
              <a:rPr lang="en-US" dirty="0"/>
              <a:t>And if there’s one thing I’ve learned as one of the most important success factors in an implementation project, it’s how crucial it is to understand the context of the environment where you’re implementing something.</a:t>
            </a:r>
          </a:p>
          <a:p>
            <a:pPr>
              <a:buNone/>
            </a:pPr>
            <a:endParaRPr lang="en-US" dirty="0"/>
          </a:p>
          <a:p>
            <a:r>
              <a:rPr lang="en-US" b="1" dirty="0"/>
              <a:t>I dare say that in the pre-</a:t>
            </a:r>
            <a:r>
              <a:rPr lang="en-US" b="1" dirty="0" err="1"/>
              <a:t>implentation</a:t>
            </a:r>
            <a:r>
              <a:rPr lang="en-US" b="1" dirty="0"/>
              <a:t> phase, context is everything!</a:t>
            </a:r>
          </a:p>
          <a:p>
            <a:endParaRPr lang="en-US" dirty="0"/>
          </a:p>
          <a:p>
            <a:r>
              <a:rPr lang="en-US" dirty="0"/>
              <a:t>Understanding the leadership structures (both formal and informal), workflows, and the people working there- the clinicians and their professions.</a:t>
            </a:r>
          </a:p>
          <a:p>
            <a:endParaRPr lang="en-US" dirty="0"/>
          </a:p>
          <a:p>
            <a:r>
              <a:rPr lang="en-US" dirty="0"/>
              <a:t>At Oslo University Hospital, we faced complexity: 24,000 employees in total with four campuses 3 kilometers apart and 10 ICUs.</a:t>
            </a:r>
          </a:p>
          <a:p>
            <a:pPr>
              <a:buNone/>
            </a:pPr>
            <a:endParaRPr lang="en-US" dirty="0"/>
          </a:p>
          <a:p>
            <a:r>
              <a:rPr lang="en-US" dirty="0"/>
              <a:t>The nurses and doctors are dedicated to work mainly in the intensive care unit, the language is based on diagnosis and numbers—while physiotherapists are usually not dedicated to work only in the ICU, the physios work across multiple departments, they do not have the same leaders as the nurses and doctors, and focus on function by describing it with nuances, rather than numbers. </a:t>
            </a:r>
          </a:p>
          <a:p>
            <a:pPr>
              <a:defRPr/>
            </a:pPr>
            <a:endParaRPr lang="en-US" dirty="0"/>
          </a:p>
          <a:p>
            <a:pPr>
              <a:defRPr/>
            </a:pPr>
            <a:r>
              <a:rPr lang="en-US" dirty="0"/>
              <a:t>Like this puzzle, all the pieces (in this project; physio and ICU-units) have different sizes, dynamics, culture and traditions.</a:t>
            </a:r>
          </a:p>
          <a:p>
            <a:pPr>
              <a:defRPr/>
            </a:pPr>
            <a:r>
              <a:rPr lang="en-US" dirty="0"/>
              <a:t>Already here, I imagine you implementation-minded people are spotting the barriers. 😊</a:t>
            </a:r>
          </a:p>
          <a:p>
            <a:endParaRPr lang="en-US" dirty="0"/>
          </a:p>
          <a:p>
            <a:r>
              <a:rPr lang="en-US" dirty="0"/>
              <a:t>So with this context-knowledge, we knew that jumping straight into implementation, wouldn’t work. </a:t>
            </a:r>
          </a:p>
          <a:p>
            <a:endParaRPr lang="en-US" dirty="0">
              <a:cs typeface="+mn-lt"/>
            </a:endParaRPr>
          </a:p>
          <a:p>
            <a:br>
              <a:rPr lang="en-US" dirty="0">
                <a:cs typeface="+mn-lt"/>
              </a:rPr>
            </a:br>
            <a:r>
              <a:rPr lang="en-US" b="1" dirty="0"/>
              <a:t>We asked ourself: how do we introduce </a:t>
            </a:r>
            <a:r>
              <a:rPr lang="en-US" b="1" dirty="0" err="1"/>
              <a:t>CPAx</a:t>
            </a:r>
            <a:r>
              <a:rPr lang="en-US" b="1" dirty="0"/>
              <a:t> in a way that clinicians and leaders feel ownership from the very beginning?</a:t>
            </a:r>
          </a:p>
          <a:p>
            <a:endParaRPr lang="en-US" dirty="0"/>
          </a:p>
          <a:p>
            <a:r>
              <a:rPr lang="en-US" dirty="0"/>
              <a:t>We committed to a </a:t>
            </a:r>
            <a:r>
              <a:rPr lang="en-US" b="1" dirty="0"/>
              <a:t>pre-implementation phase</a:t>
            </a:r>
            <a:r>
              <a:rPr lang="en-US" dirty="0"/>
              <a:t>, focusing on </a:t>
            </a:r>
            <a:r>
              <a:rPr lang="en-US" dirty="0" err="1"/>
              <a:t>tayloring</a:t>
            </a:r>
            <a:r>
              <a:rPr lang="en-US" dirty="0"/>
              <a:t> the strategies and </a:t>
            </a:r>
            <a:r>
              <a:rPr lang="en-US" dirty="0" err="1"/>
              <a:t>activites</a:t>
            </a:r>
            <a:r>
              <a:rPr lang="en-US" dirty="0"/>
              <a: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3E70A-0CE8-4B04-A13D-878C531B0159}"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281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1"/>
          </a:p>
          <a:p>
            <a:r>
              <a:rPr lang="en-US"/>
              <a:t>We had three key strategies (1):</a:t>
            </a:r>
            <a:endParaRPr lang="en-US" b="1"/>
          </a:p>
          <a:p>
            <a:pPr marL="742950" lvl="1" indent="-285750">
              <a:lnSpc>
                <a:spcPct val="90000"/>
              </a:lnSpc>
              <a:spcBef>
                <a:spcPts val="500"/>
              </a:spcBef>
              <a:buFont typeface="Arial"/>
              <a:buChar char="•"/>
            </a:pPr>
            <a:r>
              <a:rPr lang="en-US" b="1"/>
              <a:t>First:</a:t>
            </a:r>
            <a:r>
              <a:rPr lang="en-US"/>
              <a:t> We engaged both </a:t>
            </a:r>
            <a:r>
              <a:rPr lang="en-US" b="1"/>
              <a:t>leaders and clinicians</a:t>
            </a:r>
            <a:r>
              <a:rPr lang="en-US"/>
              <a:t> through ongoing conversations (2). We made phone calls (KLIKK 3), sent emails to personalize follow-ups. We scheduled face-to-face formal meetings (KLIKK 4), and sometimes also just dropped by when the timing felt right (KLIKK 5). A lot of my time was spent on a bicycle between locations. This gave us important information about the formal and informal structures in the organization and in the respective units. This was a part of the multi-level engagement strategy. We gathered information that we could use to later “seize the moment”.</a:t>
            </a:r>
          </a:p>
          <a:p>
            <a:pPr marL="742950" lvl="1" indent="-285750">
              <a:lnSpc>
                <a:spcPct val="90000"/>
              </a:lnSpc>
              <a:spcBef>
                <a:spcPts val="500"/>
              </a:spcBef>
              <a:buFont typeface="Arial,Sans-Serif"/>
              <a:buChar char="•"/>
            </a:pPr>
            <a:endParaRPr lang="en-US"/>
          </a:p>
          <a:p>
            <a:pPr marL="742950" lvl="1" indent="-285750">
              <a:lnSpc>
                <a:spcPct val="90000"/>
              </a:lnSpc>
              <a:spcBef>
                <a:spcPts val="500"/>
              </a:spcBef>
              <a:buFont typeface="Arial,Sans-Serif"/>
              <a:buChar char="•"/>
            </a:pPr>
            <a:endParaRPr lang="en-US"/>
          </a:p>
          <a:p>
            <a:pPr marL="742950" lvl="1" indent="-285750">
              <a:lnSpc>
                <a:spcPct val="90000"/>
              </a:lnSpc>
              <a:spcBef>
                <a:spcPts val="500"/>
              </a:spcBef>
              <a:buFont typeface="Arial,Sans-Serif"/>
              <a:buChar char="•"/>
            </a:pPr>
            <a:r>
              <a:rPr lang="en-US" b="1"/>
              <a:t>Second:</a:t>
            </a:r>
            <a:r>
              <a:rPr lang="en-US"/>
              <a:t> We leaned into </a:t>
            </a:r>
            <a:r>
              <a:rPr lang="en-US" b="1"/>
              <a:t>informal trust-building</a:t>
            </a:r>
            <a:r>
              <a:rPr lang="en-US"/>
              <a:t>. (KLIKK 6) Sometimes, a tray of cinnamon buns went further than a PowerPoint.(7) These small gestures opened doors and made space for real dialogue. </a:t>
            </a:r>
          </a:p>
          <a:p>
            <a:pPr lvl="1">
              <a:lnSpc>
                <a:spcPct val="90000"/>
              </a:lnSpc>
              <a:spcBef>
                <a:spcPts val="500"/>
              </a:spcBef>
            </a:pPr>
            <a:endParaRPr lang="en-US"/>
          </a:p>
          <a:p>
            <a:pPr marL="742950" lvl="1" indent="-285750">
              <a:lnSpc>
                <a:spcPct val="90000"/>
              </a:lnSpc>
              <a:spcBef>
                <a:spcPts val="500"/>
              </a:spcBef>
              <a:buFont typeface="Arial,Sans-Serif"/>
              <a:buChar char="•"/>
            </a:pPr>
            <a:r>
              <a:rPr lang="en-US" b="1"/>
              <a:t>Third:</a:t>
            </a:r>
            <a:r>
              <a:rPr lang="en-US"/>
              <a:t> We paid attention to </a:t>
            </a:r>
            <a:r>
              <a:rPr lang="en-US" b="1"/>
              <a:t>geography (8)</a:t>
            </a:r>
            <a:r>
              <a:rPr lang="en-US"/>
              <a:t>. Our ICUs are physically spread out, so we actively created opportunities for connection across locations —helping clinicians feel like they were a part of a larger shared project. We paid attention to make cross-unit connections in every conversation so that we could reduce the silos.</a:t>
            </a:r>
          </a:p>
          <a:p>
            <a:pPr marL="742950" lvl="1" indent="-285750">
              <a:lnSpc>
                <a:spcPct val="90000"/>
              </a:lnSpc>
              <a:spcBef>
                <a:spcPts val="500"/>
              </a:spcBef>
              <a:buFont typeface="Arial,Sans-Serif"/>
              <a:buChar char="•"/>
            </a:pPr>
            <a:endParaRPr lang="en-US"/>
          </a:p>
          <a:p>
            <a:pPr marL="742950" lvl="1" indent="-285750">
              <a:lnSpc>
                <a:spcPct val="90000"/>
              </a:lnSpc>
              <a:spcBef>
                <a:spcPts val="500"/>
              </a:spcBef>
              <a:buFont typeface="Arial,Sans-Serif"/>
              <a:buChar char="•"/>
            </a:pPr>
            <a:endParaRPr lang="en-US"/>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6531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We paid attention to:</a:t>
            </a:r>
          </a:p>
          <a:p>
            <a:pPr marL="171450" indent="-171450">
              <a:lnSpc>
                <a:spcPct val="90000"/>
              </a:lnSpc>
              <a:spcBef>
                <a:spcPts val="1000"/>
              </a:spcBef>
              <a:buFont typeface="Arial,Sans-Serif"/>
              <a:buChar char="•"/>
            </a:pPr>
            <a:r>
              <a:rPr lang="en-US" dirty="0"/>
              <a:t>Understand leadership styles and to </a:t>
            </a:r>
            <a:r>
              <a:rPr lang="en-US"/>
              <a:t>customize </a:t>
            </a:r>
            <a:r>
              <a:rPr lang="en-US" dirty="0"/>
              <a:t>engagement accordingly</a:t>
            </a:r>
          </a:p>
          <a:p>
            <a:pPr marL="171450" indent="-171450">
              <a:lnSpc>
                <a:spcPct val="90000"/>
              </a:lnSpc>
              <a:spcBef>
                <a:spcPts val="1000"/>
              </a:spcBef>
              <a:buFont typeface="Arial,Sans-Serif"/>
              <a:buChar char="•"/>
            </a:pPr>
            <a:r>
              <a:rPr lang="en-US" dirty="0"/>
              <a:t>We Respected local norms because we believed it would create stronger buy-in</a:t>
            </a:r>
          </a:p>
          <a:p>
            <a:pPr marL="171450" indent="-171450">
              <a:lnSpc>
                <a:spcPct val="90000"/>
              </a:lnSpc>
              <a:spcBef>
                <a:spcPts val="1000"/>
              </a:spcBef>
              <a:buFont typeface="Arial,Sans-Serif"/>
              <a:buChar char="•"/>
            </a:pPr>
            <a:endParaRPr lang="en-US" dirty="0"/>
          </a:p>
          <a:p>
            <a:pPr>
              <a:lnSpc>
                <a:spcPct val="90000"/>
              </a:lnSpc>
              <a:spcBef>
                <a:spcPts val="1000"/>
              </a:spcBef>
            </a:pPr>
            <a:r>
              <a:rPr lang="en-US" dirty="0"/>
              <a:t>(KLIKK 1 og 2)</a:t>
            </a:r>
          </a:p>
          <a:p>
            <a:r>
              <a:rPr lang="en-US" dirty="0"/>
              <a:t>Let’s reflect on this phrase: </a:t>
            </a:r>
            <a:r>
              <a:rPr lang="en-US" i="1" dirty="0"/>
              <a:t>“We don’t do that here….”</a:t>
            </a:r>
            <a:endParaRPr lang="en-US" dirty="0"/>
          </a:p>
          <a:p>
            <a:endParaRPr lang="en-US" dirty="0"/>
          </a:p>
          <a:p>
            <a:r>
              <a:rPr lang="en-US" dirty="0"/>
              <a:t>Rather than pushing back, we treated it as a </a:t>
            </a:r>
            <a:r>
              <a:rPr lang="en-US" b="1" dirty="0"/>
              <a:t>diagnostic insight</a:t>
            </a:r>
            <a:r>
              <a:rPr lang="en-US" dirty="0"/>
              <a:t>. It told us something important about local norms and leadership styles.</a:t>
            </a:r>
          </a:p>
          <a:p>
            <a:r>
              <a:rPr lang="en-US" dirty="0"/>
              <a:t>By understanding how each physio and ICU leadership operated—Some units were top-down. Others were more flat and team-based, </a:t>
            </a:r>
          </a:p>
          <a:p>
            <a:r>
              <a:rPr lang="en-US" dirty="0"/>
              <a:t>we could </a:t>
            </a:r>
            <a:r>
              <a:rPr lang="en-US" b="1" dirty="0"/>
              <a:t>tailor our engagement strategy</a:t>
            </a:r>
            <a:r>
              <a:rPr lang="en-US" dirty="0"/>
              <a:t>. And by respecting these differences, we secured stronger and more lasting leadership buy-in.</a:t>
            </a:r>
          </a:p>
          <a:p>
            <a:endParaRPr lang="nb-NO" dirty="0"/>
          </a:p>
          <a:p>
            <a:r>
              <a:rPr lang="en-US" dirty="0"/>
              <a:t>(KLIKK 3) </a:t>
            </a:r>
          </a:p>
          <a:p>
            <a:endParaRPr lang="en-US" dirty="0"/>
          </a:p>
          <a:p>
            <a:r>
              <a:rPr lang="en-US" dirty="0"/>
              <a:t>So- here </a:t>
            </a:r>
            <a:r>
              <a:rPr lang="en-US"/>
              <a:t>are</a:t>
            </a:r>
            <a:r>
              <a:rPr lang="en-US" dirty="0"/>
              <a:t> </a:t>
            </a:r>
            <a:r>
              <a:rPr lang="en-US"/>
              <a:t>2 </a:t>
            </a:r>
            <a:r>
              <a:rPr lang="en-US" dirty="0"/>
              <a:t>questions for you to answer yes or no:</a:t>
            </a:r>
            <a:endParaRPr lang="en-US" i="1" dirty="0"/>
          </a:p>
          <a:p>
            <a:endParaRPr lang="en-US" i="1" dirty="0"/>
          </a:p>
          <a:p>
            <a:r>
              <a:rPr lang="en-US" b="1" dirty="0"/>
              <a:t>1.Have you ever encountered the phrase 'We don’t do that here' during an implementation process?</a:t>
            </a:r>
          </a:p>
          <a:p>
            <a:endParaRPr lang="en-US" i="1"/>
          </a:p>
          <a:p>
            <a:r>
              <a:rPr lang="en-US" b="1" dirty="0"/>
              <a:t>2.Is it enough to meet only with formal leaders to understand a unit’s leadership style?</a:t>
            </a:r>
            <a:endParaRPr lang="en-US" dirty="0"/>
          </a:p>
          <a:p>
            <a:endParaRPr lang="en-US" i="1" dirty="0">
              <a:cs typeface="+mn-lt"/>
            </a:endParaRPr>
          </a:p>
          <a:p>
            <a:endParaRPr lang="en-US" i="1" dirty="0">
              <a:cs typeface="+mn-lt"/>
            </a:endParaRPr>
          </a:p>
          <a:p>
            <a:pPr>
              <a:buFont typeface="Arial" panose="020B0604020202020204" pitchFamily="34" charset="0"/>
              <a:buChar char="•"/>
            </a:pPr>
            <a:endParaRPr lang="en-US" dirty="0">
              <a:cs typeface="+mn-lt"/>
            </a:endParaRPr>
          </a:p>
          <a:p>
            <a:br>
              <a:rPr lang="en-US" dirty="0">
                <a:cs typeface="+mn-lt"/>
              </a:rPr>
            </a:b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2348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en-US" b="1" dirty="0"/>
              <a:t>What about the clinicians?</a:t>
            </a:r>
          </a:p>
          <a:p>
            <a:endParaRPr lang="en-US"/>
          </a:p>
          <a:p>
            <a:r>
              <a:rPr lang="en-US" dirty="0"/>
              <a:t>Clinician engagement isn’t just about information—it’s about perspective. </a:t>
            </a:r>
            <a:endParaRPr lang="en-US"/>
          </a:p>
          <a:p>
            <a:r>
              <a:rPr lang="en-US" b="1" dirty="0"/>
              <a:t>“Seeing it through their lens”</a:t>
            </a:r>
            <a:endParaRPr lang="en-US"/>
          </a:p>
          <a:p>
            <a:endParaRPr lang="en-US" b="1"/>
          </a:p>
          <a:p>
            <a:r>
              <a:rPr lang="en-US" dirty="0"/>
              <a:t>We took time to </a:t>
            </a:r>
            <a:r>
              <a:rPr lang="en-US" b="1" dirty="0"/>
              <a:t>learn how each team worked</a:t>
            </a:r>
            <a:r>
              <a:rPr lang="en-US" dirty="0"/>
              <a:t>, what challenges they faced, and how </a:t>
            </a:r>
            <a:r>
              <a:rPr lang="en-US" dirty="0" err="1"/>
              <a:t>CPAx</a:t>
            </a:r>
            <a:r>
              <a:rPr lang="en-US" dirty="0"/>
              <a:t> could fit—or not fit—into their workflow.</a:t>
            </a:r>
          </a:p>
          <a:p>
            <a:r>
              <a:rPr lang="en-US" dirty="0"/>
              <a:t>This approach allowed us to shape our implementation language around what mattered to them:</a:t>
            </a:r>
            <a:br>
              <a:rPr lang="en-US" dirty="0">
                <a:cs typeface="+mn-lt"/>
              </a:rPr>
            </a:br>
            <a:r>
              <a:rPr lang="en-US" dirty="0"/>
              <a:t>(KLIKK1, 2,3)</a:t>
            </a:r>
          </a:p>
          <a:p>
            <a:r>
              <a:rPr lang="en-US" i="1" dirty="0"/>
              <a:t>“Will this help my patient today?”</a:t>
            </a:r>
            <a:br>
              <a:rPr lang="en-US" dirty="0">
                <a:cs typeface="+mn-lt"/>
              </a:rPr>
            </a:br>
            <a:r>
              <a:rPr lang="en-US" i="1" dirty="0"/>
              <a:t>“Will this work with our routines?”</a:t>
            </a:r>
          </a:p>
          <a:p>
            <a:r>
              <a:rPr lang="en-US" i="1" dirty="0"/>
              <a:t>“How will this impact my clinical practice?”</a:t>
            </a:r>
          </a:p>
          <a:p>
            <a:endParaRPr lang="en-US" i="1"/>
          </a:p>
          <a:p>
            <a:r>
              <a:rPr lang="en-US"/>
              <a:t>We </a:t>
            </a:r>
            <a:r>
              <a:rPr lang="en-US" dirty="0"/>
              <a:t>held focused knowledge-sharing sessions during lunch meetings that emphasized </a:t>
            </a:r>
            <a:r>
              <a:rPr lang="en-US" b="1" dirty="0"/>
              <a:t>practical use of </a:t>
            </a:r>
            <a:r>
              <a:rPr lang="en-US" b="1" dirty="0" err="1"/>
              <a:t>CPAx</a:t>
            </a:r>
            <a:r>
              <a:rPr lang="en-US" dirty="0"/>
              <a:t>, not just theory.</a:t>
            </a:r>
            <a:br>
              <a:rPr lang="en-US" dirty="0">
                <a:cs typeface="+mn-lt"/>
              </a:rPr>
            </a:br>
            <a:r>
              <a:rPr lang="en-US" dirty="0"/>
              <a:t>We invited discussion on real-world barriers and co-developed strategies for integrating </a:t>
            </a:r>
            <a:r>
              <a:rPr lang="en-US" dirty="0" err="1"/>
              <a:t>CPAx</a:t>
            </a:r>
            <a:r>
              <a:rPr lang="en-US" dirty="0"/>
              <a:t> into existing routines. </a:t>
            </a:r>
          </a:p>
          <a:p>
            <a:r>
              <a:rPr lang="en-US" dirty="0"/>
              <a:t>The clinicians feedback shaped the pre-implementation steps. </a:t>
            </a:r>
          </a:p>
          <a:p>
            <a:endParaRPr lang="en-US"/>
          </a:p>
          <a:p>
            <a:r>
              <a:rPr lang="en-US" dirty="0"/>
              <a:t>I believe this helped clinicians feel seen, heard, and part of the process—</a:t>
            </a:r>
            <a:r>
              <a:rPr lang="en-US" b="1" dirty="0"/>
              <a:t>not just recipients of a top-down decision. </a:t>
            </a:r>
            <a:endParaRPr lang="en-US" dirty="0"/>
          </a:p>
          <a:p>
            <a:endParaRPr lang="en-US" i="1"/>
          </a:p>
          <a:p>
            <a:r>
              <a:rPr lang="en-US" b="1" dirty="0"/>
              <a:t>Securing clinician buy-in starts with recognizing that they are the experts—understanding their world and aligning changes to what matters to them.</a:t>
            </a:r>
          </a:p>
          <a:p>
            <a:endParaRPr lang="en-US"/>
          </a:p>
          <a:p>
            <a:endParaRPr lang="en-US"/>
          </a:p>
          <a:p>
            <a:pPr>
              <a:defRPr/>
            </a:pPr>
            <a:r>
              <a:rPr lang="en-US" b="1" dirty="0"/>
              <a:t>So here </a:t>
            </a:r>
            <a:r>
              <a:rPr lang="en-US" b="1"/>
              <a:t>are</a:t>
            </a:r>
            <a:r>
              <a:rPr lang="en-US" b="1" dirty="0"/>
              <a:t> another </a:t>
            </a:r>
            <a:r>
              <a:rPr lang="en-US" b="1"/>
              <a:t>2 </a:t>
            </a:r>
            <a:r>
              <a:rPr lang="en-US" b="1" dirty="0"/>
              <a:t>questions for you:</a:t>
            </a:r>
            <a:endParaRPr lang="en-US" dirty="0"/>
          </a:p>
          <a:p>
            <a:endParaRPr lang="en-US" b="1"/>
          </a:p>
          <a:p>
            <a:r>
              <a:rPr lang="en-US" b="1"/>
              <a:t>1</a:t>
            </a:r>
            <a:r>
              <a:rPr lang="en-US" b="1" dirty="0"/>
              <a:t>. Have you ever co-developed implementation strategies directly with clinicians/end-users?</a:t>
            </a:r>
          </a:p>
          <a:p>
            <a:endParaRPr lang="en-US" b="1" dirty="0"/>
          </a:p>
          <a:p>
            <a:r>
              <a:rPr lang="en-US" b="1"/>
              <a:t>2</a:t>
            </a:r>
            <a:r>
              <a:rPr lang="en-US" b="1" dirty="0"/>
              <a:t>. Is practical relevance more important than theoretical explanation when introducing new tools to clinicians?</a:t>
            </a:r>
          </a:p>
          <a:p>
            <a:endParaRPr lang="en-US"/>
          </a:p>
          <a:p>
            <a:endParaRPr lang="en-US"/>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346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So let us open up the black box...</a:t>
            </a:r>
          </a:p>
          <a:p>
            <a:endParaRPr lang="en-US" dirty="0"/>
          </a:p>
          <a:p>
            <a:pPr>
              <a:defRPr/>
            </a:pPr>
            <a:r>
              <a:rPr lang="en-US" dirty="0"/>
              <a:t>What did we actually do in this period? </a:t>
            </a:r>
          </a:p>
          <a:p>
            <a:pPr>
              <a:defRPr/>
            </a:pPr>
            <a:endParaRPr lang="en-US" dirty="0"/>
          </a:p>
          <a:p>
            <a:pPr marL="285750" indent="-285750">
              <a:lnSpc>
                <a:spcPct val="90000"/>
              </a:lnSpc>
              <a:spcBef>
                <a:spcPts val="1000"/>
              </a:spcBef>
              <a:buFont typeface="Arial,Sans-Serif"/>
              <a:buChar char="•"/>
              <a:defRPr/>
            </a:pPr>
            <a:endParaRPr lang="en-US" dirty="0"/>
          </a:p>
          <a:p>
            <a:pPr marL="285750" indent="-285750">
              <a:lnSpc>
                <a:spcPct val="90000"/>
              </a:lnSpc>
              <a:spcBef>
                <a:spcPts val="1000"/>
              </a:spcBef>
              <a:buFont typeface="Arial,Sans-Serif"/>
              <a:buChar char="•"/>
              <a:defRP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37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 </a:t>
            </a:r>
            <a:r>
              <a:rPr lang="nb-NO" b="1" dirty="0" err="1"/>
              <a:t>Aug</a:t>
            </a:r>
            <a:r>
              <a:rPr lang="nb-NO" b="1" dirty="0"/>
              <a:t> – </a:t>
            </a:r>
            <a:r>
              <a:rPr lang="nb-NO" b="1" dirty="0" err="1"/>
              <a:t>Sep</a:t>
            </a:r>
            <a:r>
              <a:rPr lang="nb-NO" b="1" dirty="0"/>
              <a:t> 2023</a:t>
            </a:r>
            <a:endParaRPr lang="en-US" dirty="0"/>
          </a:p>
          <a:p>
            <a:pPr marL="285750" indent="-285750">
              <a:lnSpc>
                <a:spcPct val="90000"/>
              </a:lnSpc>
              <a:spcBef>
                <a:spcPts val="1000"/>
              </a:spcBef>
              <a:buFont typeface="Arial,Sans-Serif"/>
              <a:buChar char="•"/>
            </a:pPr>
            <a:r>
              <a:rPr lang="nb-NO" dirty="0"/>
              <a:t>The initial </a:t>
            </a:r>
            <a:r>
              <a:rPr lang="nb-NO" err="1"/>
              <a:t>engagement</a:t>
            </a:r>
            <a:r>
              <a:rPr lang="nb-NO"/>
              <a:t> </a:t>
            </a:r>
            <a:r>
              <a:rPr lang="nb-NO" dirty="0"/>
              <a:t>&amp; </a:t>
            </a:r>
            <a:r>
              <a:rPr lang="nb-NO" err="1"/>
              <a:t>groundwork</a:t>
            </a:r>
            <a:r>
              <a:rPr lang="nb-NO" dirty="0"/>
              <a:t> </a:t>
            </a:r>
            <a:r>
              <a:rPr lang="nb-NO" dirty="0" err="1"/>
              <a:t>began</a:t>
            </a:r>
            <a:endParaRPr lang="nb-NO"/>
          </a:p>
          <a:p>
            <a:pPr marL="285750" indent="-285750">
              <a:lnSpc>
                <a:spcPct val="90000"/>
              </a:lnSpc>
              <a:spcBef>
                <a:spcPts val="1000"/>
              </a:spcBef>
              <a:buFont typeface="Arial,Sans-Serif"/>
              <a:buChar char="•"/>
            </a:pPr>
            <a:r>
              <a:rPr lang="nb-NO" dirty="0"/>
              <a:t>Meetings </a:t>
            </a:r>
            <a:r>
              <a:rPr lang="nb-NO" dirty="0" err="1"/>
              <a:t>with</a:t>
            </a:r>
            <a:r>
              <a:rPr lang="nb-NO" dirty="0"/>
              <a:t> </a:t>
            </a:r>
            <a:r>
              <a:rPr lang="nb-NO" dirty="0" err="1"/>
              <a:t>physio</a:t>
            </a:r>
            <a:r>
              <a:rPr lang="nb-NO" dirty="0"/>
              <a:t> and ICU leaders and </a:t>
            </a:r>
            <a:r>
              <a:rPr lang="nb-NO" dirty="0" err="1"/>
              <a:t>key</a:t>
            </a:r>
            <a:r>
              <a:rPr lang="nb-NO" dirty="0"/>
              <a:t> </a:t>
            </a:r>
            <a:r>
              <a:rPr lang="nb-NO" dirty="0" err="1"/>
              <a:t>clinicians</a:t>
            </a:r>
            <a:endParaRPr lang="nb-NO"/>
          </a:p>
          <a:p>
            <a:pPr marL="285750" indent="-285750">
              <a:lnSpc>
                <a:spcPct val="90000"/>
              </a:lnSpc>
              <a:spcBef>
                <a:spcPts val="1000"/>
              </a:spcBef>
              <a:buFont typeface="Arial,Sans-Serif"/>
              <a:buChar char="•"/>
            </a:pPr>
            <a:r>
              <a:rPr lang="nb-NO" dirty="0" err="1"/>
              <a:t>Follow</a:t>
            </a:r>
            <a:r>
              <a:rPr lang="nb-NO" dirty="0"/>
              <a:t>-up emails, </a:t>
            </a:r>
            <a:r>
              <a:rPr lang="nb-NO" dirty="0" err="1"/>
              <a:t>phone</a:t>
            </a:r>
            <a:r>
              <a:rPr lang="nb-NO" dirty="0"/>
              <a:t> </a:t>
            </a:r>
            <a:r>
              <a:rPr lang="nb-NO" dirty="0" err="1"/>
              <a:t>calls</a:t>
            </a:r>
            <a:r>
              <a:rPr lang="nb-NO" dirty="0"/>
              <a:t>, </a:t>
            </a:r>
            <a:r>
              <a:rPr lang="nb-NO"/>
              <a:t>informal</a:t>
            </a:r>
            <a:r>
              <a:rPr lang="nb-NO" dirty="0"/>
              <a:t> chats and </a:t>
            </a:r>
            <a:r>
              <a:rPr lang="nb-NO" dirty="0" err="1"/>
              <a:t>we</a:t>
            </a:r>
            <a:r>
              <a:rPr lang="nb-NO" dirty="0"/>
              <a:t> </a:t>
            </a:r>
            <a:r>
              <a:rPr lang="nb-NO" dirty="0" err="1"/>
              <a:t>prepared</a:t>
            </a:r>
            <a:r>
              <a:rPr lang="nb-NO" dirty="0"/>
              <a:t> an </a:t>
            </a:r>
            <a:r>
              <a:rPr lang="nb-NO" dirty="0" err="1"/>
              <a:t>application</a:t>
            </a:r>
            <a:r>
              <a:rPr lang="nb-NO" dirty="0"/>
              <a:t> for </a:t>
            </a:r>
            <a:r>
              <a:rPr lang="nb-NO" dirty="0" err="1"/>
              <a:t>funding</a:t>
            </a:r>
            <a:r>
              <a:rPr lang="nb-NO" dirty="0"/>
              <a:t> </a:t>
            </a:r>
            <a:endParaRPr lang="en-US" dirty="0"/>
          </a:p>
          <a:p>
            <a:pPr>
              <a:lnSpc>
                <a:spcPct val="90000"/>
              </a:lnSpc>
              <a:spcBef>
                <a:spcPts val="1000"/>
              </a:spcBef>
            </a:pPr>
            <a:endParaRPr lang="nb-NO" dirty="0"/>
          </a:p>
          <a:p>
            <a:pPr>
              <a:lnSpc>
                <a:spcPct val="90000"/>
              </a:lnSpc>
              <a:spcBef>
                <a:spcPts val="1000"/>
              </a:spcBef>
            </a:pPr>
            <a:r>
              <a:rPr lang="en-US" b="1" dirty="0"/>
              <a:t>📌 Oct – Nov 2023</a:t>
            </a:r>
            <a:endParaRPr lang="nb-NO" dirty="0"/>
          </a:p>
          <a:p>
            <a:pPr marL="285750" indent="-285750">
              <a:lnSpc>
                <a:spcPct val="90000"/>
              </a:lnSpc>
              <a:spcBef>
                <a:spcPts val="1000"/>
              </a:spcBef>
              <a:buFont typeface="Arial,Sans-Serif"/>
              <a:buChar char="•"/>
            </a:pPr>
            <a:r>
              <a:rPr lang="en-US" dirty="0"/>
              <a:t>Education &amp; </a:t>
            </a:r>
            <a:r>
              <a:rPr lang="en-US"/>
              <a:t>knowledge</a:t>
            </a:r>
            <a:r>
              <a:rPr lang="en-US" dirty="0"/>
              <a:t> </a:t>
            </a:r>
            <a:r>
              <a:rPr lang="en-US"/>
              <a:t>sharing</a:t>
            </a:r>
            <a:r>
              <a:rPr lang="en-US" dirty="0"/>
              <a:t> with the clinicians were in focus</a:t>
            </a:r>
          </a:p>
          <a:p>
            <a:pPr marL="285750" indent="-285750">
              <a:lnSpc>
                <a:spcPct val="90000"/>
              </a:lnSpc>
              <a:spcBef>
                <a:spcPts val="1000"/>
              </a:spcBef>
              <a:buFont typeface="Arial,Sans-Serif"/>
              <a:buChar char="•"/>
            </a:pPr>
            <a:r>
              <a:rPr lang="en-US" dirty="0"/>
              <a:t>We had meetings to discuss the </a:t>
            </a:r>
            <a:r>
              <a:rPr lang="en-US" dirty="0" err="1"/>
              <a:t>CPAx</a:t>
            </a:r>
            <a:r>
              <a:rPr lang="en-US" dirty="0"/>
              <a:t>: What, Why, How </a:t>
            </a:r>
          </a:p>
          <a:p>
            <a:pPr marL="285750" indent="-285750">
              <a:spcBef>
                <a:spcPct val="0"/>
              </a:spcBef>
              <a:spcAft>
                <a:spcPct val="0"/>
              </a:spcAft>
              <a:buFont typeface="Arial,Sans-Serif"/>
              <a:buChar char="•"/>
            </a:pPr>
            <a:endParaRPr lang="nb-NO" dirty="0"/>
          </a:p>
          <a:p>
            <a:pPr>
              <a:spcBef>
                <a:spcPct val="0"/>
              </a:spcBef>
              <a:spcAft>
                <a:spcPct val="0"/>
              </a:spcAft>
            </a:pPr>
            <a:r>
              <a:rPr lang="en-US" b="1" dirty="0"/>
              <a:t>📌 Dec 2023</a:t>
            </a:r>
            <a:endParaRPr lang="nb-NO" dirty="0"/>
          </a:p>
          <a:p>
            <a:pPr marL="285750" indent="-285750">
              <a:lnSpc>
                <a:spcPct val="90000"/>
              </a:lnSpc>
              <a:spcBef>
                <a:spcPts val="1000"/>
              </a:spcBef>
              <a:buFont typeface="Arial,Sans-Serif"/>
              <a:buChar char="•"/>
            </a:pPr>
            <a:r>
              <a:rPr lang="en-US" dirty="0"/>
              <a:t>The Funding application was declined, but the leaders reaffirmed their commitment to implement </a:t>
            </a:r>
            <a:r>
              <a:rPr lang="en-US" dirty="0" err="1"/>
              <a:t>CPAx</a:t>
            </a:r>
            <a:endParaRPr lang="en-US" dirty="0"/>
          </a:p>
          <a:p>
            <a:pPr marL="285750" indent="-285750">
              <a:lnSpc>
                <a:spcPct val="90000"/>
              </a:lnSpc>
              <a:spcBef>
                <a:spcPts val="1000"/>
              </a:spcBef>
              <a:buFont typeface="Arial,Sans-Serif"/>
              <a:buChar char="•"/>
            </a:pPr>
            <a:endParaRPr lang="en-US" dirty="0"/>
          </a:p>
          <a:p>
            <a:pPr>
              <a:lnSpc>
                <a:spcPct val="90000"/>
              </a:lnSpc>
              <a:spcBef>
                <a:spcPts val="1000"/>
              </a:spcBef>
            </a:pPr>
            <a:r>
              <a:rPr lang="en-US" b="1" dirty="0"/>
              <a:t>📌 Jan – Feb 2024</a:t>
            </a:r>
            <a:endParaRPr lang="en-US" dirty="0"/>
          </a:p>
          <a:p>
            <a:pPr marL="285750" indent="-285750">
              <a:lnSpc>
                <a:spcPct val="90000"/>
              </a:lnSpc>
              <a:spcBef>
                <a:spcPts val="1000"/>
              </a:spcBef>
              <a:buFont typeface="Arial,Sans-Serif"/>
              <a:buChar char="•"/>
            </a:pPr>
            <a:r>
              <a:rPr lang="en-US" dirty="0"/>
              <a:t>Practical Workshops with clinicians were conducted, scheduled by the leaders</a:t>
            </a:r>
          </a:p>
          <a:p>
            <a:pPr marL="285750" indent="-285750">
              <a:lnSpc>
                <a:spcPct val="90000"/>
              </a:lnSpc>
              <a:spcBef>
                <a:spcPts val="1000"/>
              </a:spcBef>
              <a:buFont typeface="Arial,Sans-Serif"/>
              <a:buChar char="•"/>
            </a:pPr>
            <a:r>
              <a:rPr lang="en-US" dirty="0"/>
              <a:t>Ongoing communication with </a:t>
            </a:r>
            <a:r>
              <a:rPr lang="en-US"/>
              <a:t>stakeholders</a:t>
            </a:r>
            <a:r>
              <a:rPr lang="en-US" dirty="0"/>
              <a:t> via phone, SMS, and email were continued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314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Let’s start with a sobering reality: most implementation efforts never reach the patient.</a:t>
            </a:r>
          </a:p>
          <a:p>
            <a:pPr>
              <a:buNone/>
            </a:pPr>
            <a:endParaRPr lang="en-US"/>
          </a:p>
          <a:p>
            <a:pPr>
              <a:buNone/>
            </a:pPr>
            <a:r>
              <a:rPr lang="en-US"/>
              <a:t>According to large-scale studies of over 1,200 projects, </a:t>
            </a:r>
          </a:p>
          <a:p>
            <a:pPr>
              <a:buNone/>
            </a:pPr>
            <a:r>
              <a:rPr lang="en-US"/>
              <a:t>[CLICK] only </a:t>
            </a:r>
            <a:r>
              <a:rPr lang="en-US" b="1"/>
              <a:t>35%</a:t>
            </a:r>
            <a:r>
              <a:rPr lang="en-US"/>
              <a:t> of initiatives even make it to the point of delivering services</a:t>
            </a:r>
          </a:p>
          <a:p>
            <a:pPr>
              <a:buNone/>
            </a:pPr>
            <a:r>
              <a:rPr lang="en-US"/>
              <a:t>[CLICK] And of those, just </a:t>
            </a:r>
            <a:r>
              <a:rPr lang="en-US" b="1"/>
              <a:t>15%</a:t>
            </a:r>
            <a:r>
              <a:rPr lang="en-US"/>
              <a:t> are delivered with fidelity.</a:t>
            </a:r>
          </a:p>
          <a:p>
            <a:pPr>
              <a:buNone/>
            </a:pPr>
            <a:endParaRPr lang="en-US"/>
          </a:p>
          <a:p>
            <a:pPr>
              <a:buNone/>
            </a:pPr>
            <a:r>
              <a:rPr lang="en-US"/>
              <a:t>That means that most implementation efforts fail before they have a chance to make an impact.</a:t>
            </a:r>
          </a:p>
          <a:p>
            <a:pPr>
              <a:buNone/>
            </a:pPr>
            <a:endParaRPr lang="en-US"/>
          </a:p>
          <a:p>
            <a:pPr>
              <a:buNone/>
            </a:pPr>
            <a:r>
              <a:rPr lang="en-US"/>
              <a:t>[CLICK] But there’s a bright spot: we’ve learned from the research that projects that invest in strong, </a:t>
            </a:r>
            <a:r>
              <a:rPr lang="en-US" b="0"/>
              <a:t>structured pre-implementation are </a:t>
            </a:r>
            <a:r>
              <a:rPr lang="en-US"/>
              <a:t>more likely to succeed.</a:t>
            </a:r>
          </a:p>
          <a:p>
            <a:pPr>
              <a:buNone/>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dirty="0"/>
              <a:t>After approximately 8 months, a shift began to take place.</a:t>
            </a:r>
          </a:p>
          <a:p>
            <a:pPr>
              <a:lnSpc>
                <a:spcPct val="90000"/>
              </a:lnSpc>
              <a:spcBef>
                <a:spcPts val="1000"/>
              </a:spcBef>
            </a:pPr>
            <a:endParaRPr lang="en-US" b="1" dirty="0"/>
          </a:p>
          <a:p>
            <a:r>
              <a:rPr lang="en-US" dirty="0"/>
              <a:t>Clinicians and local leaders </a:t>
            </a:r>
            <a:r>
              <a:rPr lang="en-US" b="1" dirty="0"/>
              <a:t>started to take ownership</a:t>
            </a:r>
            <a:r>
              <a:rPr lang="en-US" dirty="0"/>
              <a:t> of their own implementation plans. </a:t>
            </a:r>
          </a:p>
          <a:p>
            <a:r>
              <a:rPr lang="en-US" dirty="0"/>
              <a:t>Instead of waiting for instructions, they initiated the discussions, made local adaptations, and built enthusiasm within their teams.</a:t>
            </a:r>
          </a:p>
          <a:p>
            <a:r>
              <a:rPr lang="en-US" dirty="0"/>
              <a:t>Each </a:t>
            </a:r>
            <a:r>
              <a:rPr lang="en-US" dirty="0" err="1"/>
              <a:t>physiounit</a:t>
            </a:r>
            <a:r>
              <a:rPr lang="en-US" dirty="0"/>
              <a:t> began developing its own pathway—grounded in a common purpose but shaped by its own needs.</a:t>
            </a:r>
          </a:p>
          <a:p>
            <a:pPr>
              <a:lnSpc>
                <a:spcPct val="90000"/>
              </a:lnSpc>
              <a:spcBef>
                <a:spcPts val="1000"/>
              </a:spcBef>
            </a:pPr>
            <a:endParaRPr lang="en-US" dirty="0"/>
          </a:p>
          <a:p>
            <a:pPr>
              <a:lnSpc>
                <a:spcPct val="90000"/>
              </a:lnSpc>
              <a:spcBef>
                <a:spcPts val="1000"/>
              </a:spcBef>
            </a:pPr>
            <a:r>
              <a:rPr lang="en-US" b="1"/>
              <a:t>So in </a:t>
            </a:r>
            <a:r>
              <a:rPr lang="en-US" b="1" dirty="0"/>
              <a:t>March 2024</a:t>
            </a:r>
            <a:r>
              <a:rPr lang="en-US" b="1"/>
              <a:t>, </a:t>
            </a:r>
            <a:r>
              <a:rPr lang="en-US" dirty="0" err="1"/>
              <a:t>CPAx</a:t>
            </a:r>
            <a:r>
              <a:rPr lang="en-US" dirty="0"/>
              <a:t> was introduced into clinical practice</a:t>
            </a:r>
            <a:r>
              <a:rPr lang="en-US"/>
              <a:t> and </a:t>
            </a:r>
            <a:r>
              <a:rPr lang="en-US" dirty="0"/>
              <a:t>each unit had </a:t>
            </a:r>
            <a:r>
              <a:rPr lang="en-US"/>
              <a:t>competitions</a:t>
            </a:r>
            <a:r>
              <a:rPr lang="en-US" dirty="0"/>
              <a:t> &amp; activities led by physio team to boost staff involvement. </a:t>
            </a:r>
          </a:p>
          <a:p>
            <a:pPr>
              <a:lnSpc>
                <a:spcPct val="90000"/>
              </a:lnSpc>
              <a:spcBef>
                <a:spcPts val="1000"/>
              </a:spcBef>
            </a:pPr>
            <a:r>
              <a:rPr lang="en-US" dirty="0"/>
              <a:t>5 </a:t>
            </a:r>
            <a:r>
              <a:rPr lang="en-US" dirty="0" err="1"/>
              <a:t>CPAxes</a:t>
            </a:r>
            <a:r>
              <a:rPr lang="en-US" dirty="0"/>
              <a:t> conducted pr clinicians = pizza!</a:t>
            </a:r>
          </a:p>
          <a:p>
            <a:pPr marL="285750" indent="-285750">
              <a:lnSpc>
                <a:spcPct val="90000"/>
              </a:lnSpc>
              <a:spcBef>
                <a:spcPts val="1000"/>
              </a:spcBef>
              <a:buFont typeface="Arial,Sans-Serif"/>
              <a:buChar char="•"/>
            </a:pPr>
            <a:endParaRPr lang="en-US" dirty="0"/>
          </a:p>
          <a:p>
            <a:pPr>
              <a:lnSpc>
                <a:spcPct val="90000"/>
              </a:lnSpc>
              <a:spcBef>
                <a:spcPts val="1000"/>
              </a:spcBef>
            </a:pPr>
            <a:r>
              <a:rPr lang="en-US" dirty="0">
                <a:ea typeface="Calibri"/>
                <a:cs typeface="Calibri"/>
              </a:rPr>
              <a:t>So now our role changed to become facilitators and supporters upon their request.</a:t>
            </a:r>
          </a:p>
          <a:p>
            <a:endParaRPr lang="nb-NO" dirty="0">
              <a:latin typeface="Aptos" panose="02110004020202020204"/>
              <a:ea typeface="Calibri"/>
              <a:cs typeface="Calibri"/>
            </a:endParaRPr>
          </a:p>
          <a:p>
            <a:endParaRPr lang="en-US" dirty="0">
              <a:latin typeface="Aptos" panose="02110004020202020204"/>
              <a:ea typeface="Calibri"/>
              <a:cs typeface="Calibri"/>
            </a:endParaRPr>
          </a:p>
          <a:p>
            <a:endParaRPr lang="en-US" dirty="0">
              <a:latin typeface="Aptos" panose="02110004020202020204"/>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8176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Finally, take home message!</a:t>
            </a:r>
            <a:endParaRPr lang="en-US" b="1" dirty="0"/>
          </a:p>
          <a:p>
            <a:endParaRPr lang="en-US" dirty="0"/>
          </a:p>
          <a:p>
            <a:r>
              <a:rPr lang="en-US" b="1" dirty="0"/>
              <a:t>One:</a:t>
            </a:r>
            <a:r>
              <a:rPr lang="en-US" dirty="0"/>
              <a:t> Context matters. Implementation isn’t one-size-fits-all.</a:t>
            </a:r>
            <a:br>
              <a:rPr lang="en-US" dirty="0">
                <a:cs typeface="+mn-lt"/>
              </a:rPr>
            </a:br>
            <a:br>
              <a:rPr lang="en-US" dirty="0">
                <a:cs typeface="+mn-lt"/>
              </a:rPr>
            </a:br>
            <a:r>
              <a:rPr lang="en-US" b="1" dirty="0"/>
              <a:t>Two:</a:t>
            </a:r>
            <a:r>
              <a:rPr lang="en-US" dirty="0"/>
              <a:t> Trust comes before frameworks and "tools". Building relationships takes time—but pays off.</a:t>
            </a:r>
          </a:p>
          <a:p>
            <a:br>
              <a:rPr lang="en-US" dirty="0">
                <a:cs typeface="+mn-lt"/>
              </a:rPr>
            </a:br>
            <a:r>
              <a:rPr lang="en-US" b="1" dirty="0"/>
              <a:t>Three:</a:t>
            </a:r>
            <a:r>
              <a:rPr lang="en-US" dirty="0"/>
              <a:t> Ownership grows when people are involved from the beginning—not when they’re told what to do.</a:t>
            </a:r>
          </a:p>
          <a:p>
            <a:endParaRPr lang="en-US" dirty="0"/>
          </a:p>
          <a:p>
            <a:endParaRPr lang="en-US" dirty="0"/>
          </a:p>
          <a:p>
            <a:r>
              <a:rPr lang="en-US" dirty="0"/>
              <a:t>I’ll close with this:</a:t>
            </a:r>
          </a:p>
          <a:p>
            <a:r>
              <a:rPr lang="en-US" i="1" dirty="0"/>
              <a:t>Before we change practice, we must change the conditions for change.</a:t>
            </a:r>
          </a:p>
          <a:p>
            <a:endParaRPr lang="en-US" dirty="0"/>
          </a:p>
          <a:p>
            <a:r>
              <a:rPr lang="en-US" dirty="0"/>
              <a:t>Thank you for listening. </a:t>
            </a:r>
            <a:endParaRPr lang="nb-NO" dirty="0"/>
          </a:p>
          <a:p>
            <a:endParaRPr lang="en-US" dirty="0"/>
          </a:p>
          <a:p>
            <a:endParaRPr lang="en-US"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7A956-DE6D-458F-8A99-D44978453EE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086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0000"/>
                </a:solidFill>
                <a:latin typeface="Segoe Sans"/>
              </a:rPr>
              <a:t>(</a:t>
            </a:r>
            <a:r>
              <a:rPr lang="nb-NO" dirty="0" err="1">
                <a:solidFill>
                  <a:srgbClr val="FF0000"/>
                </a:solidFill>
                <a:latin typeface="Segoe Sans"/>
              </a:rPr>
              <a:t>Click</a:t>
            </a:r>
            <a:r>
              <a:rPr lang="nb-NO" dirty="0">
                <a:solidFill>
                  <a:srgbClr val="FF0000"/>
                </a:solidFill>
                <a:latin typeface="Segoe Sans"/>
              </a:rPr>
              <a:t>) «</a:t>
            </a:r>
            <a:r>
              <a:rPr lang="nb-NO" dirty="0">
                <a:latin typeface="Segoe Sans"/>
              </a:rPr>
              <a:t>Have </a:t>
            </a:r>
            <a:r>
              <a:rPr lang="nb-NO" dirty="0" err="1">
                <a:latin typeface="Segoe Sans"/>
              </a:rPr>
              <a:t>You</a:t>
            </a:r>
            <a:r>
              <a:rPr lang="nb-NO" dirty="0">
                <a:latin typeface="Segoe Sans"/>
              </a:rPr>
              <a:t> </a:t>
            </a:r>
            <a:r>
              <a:rPr lang="nb-NO" dirty="0" err="1">
                <a:latin typeface="Segoe Sans"/>
              </a:rPr>
              <a:t>heard</a:t>
            </a:r>
            <a:r>
              <a:rPr lang="nb-NO" dirty="0">
                <a:latin typeface="Segoe Sans"/>
              </a:rPr>
              <a:t> </a:t>
            </a:r>
            <a:r>
              <a:rPr lang="nb-NO" dirty="0" err="1">
                <a:latin typeface="Segoe Sans"/>
              </a:rPr>
              <a:t>about</a:t>
            </a:r>
            <a:r>
              <a:rPr lang="nb-NO" dirty="0">
                <a:latin typeface="Segoe Sans"/>
              </a:rPr>
              <a:t> Sian Welch &amp; Wendy </a:t>
            </a:r>
            <a:r>
              <a:rPr lang="nb-NO" dirty="0" err="1">
                <a:latin typeface="Segoe Sans"/>
              </a:rPr>
              <a:t>Ingraham</a:t>
            </a:r>
            <a:r>
              <a:rPr lang="nb-NO" dirty="0">
                <a:latin typeface="Segoe Sans"/>
              </a:rPr>
              <a:t>?»</a:t>
            </a:r>
          </a:p>
          <a:p>
            <a:endParaRPr lang="nb-NO" dirty="0">
              <a:latin typeface="Segoe Sans"/>
            </a:endParaRPr>
          </a:p>
          <a:p>
            <a:r>
              <a:rPr lang="nb-NO" dirty="0" err="1">
                <a:latin typeface="Segoe Sans"/>
              </a:rPr>
              <a:t>These</a:t>
            </a:r>
            <a:r>
              <a:rPr lang="nb-NO" dirty="0">
                <a:latin typeface="Segoe Sans"/>
              </a:rPr>
              <a:t> </a:t>
            </a:r>
            <a:r>
              <a:rPr lang="nb-NO" dirty="0" err="1">
                <a:latin typeface="Segoe Sans"/>
              </a:rPr>
              <a:t>two</a:t>
            </a:r>
            <a:r>
              <a:rPr lang="nb-NO" dirty="0">
                <a:latin typeface="Segoe Sans"/>
              </a:rPr>
              <a:t> </a:t>
            </a:r>
            <a:r>
              <a:rPr lang="nb-NO" dirty="0" err="1">
                <a:latin typeface="Segoe Sans"/>
              </a:rPr>
              <a:t>women</a:t>
            </a:r>
            <a:r>
              <a:rPr lang="nb-NO" dirty="0">
                <a:latin typeface="Segoe Sans"/>
              </a:rPr>
              <a:t> </a:t>
            </a:r>
            <a:r>
              <a:rPr lang="nb-NO" dirty="0" err="1">
                <a:latin typeface="Segoe Sans"/>
              </a:rPr>
              <a:t>compeded</a:t>
            </a:r>
            <a:r>
              <a:rPr lang="nb-NO" dirty="0">
                <a:latin typeface="Segoe Sans"/>
              </a:rPr>
              <a:t> at </a:t>
            </a:r>
            <a:r>
              <a:rPr lang="nb-NO" dirty="0" err="1">
                <a:latin typeface="Segoe Sans"/>
              </a:rPr>
              <a:t>the</a:t>
            </a:r>
            <a:r>
              <a:rPr lang="nb-NO" dirty="0">
                <a:latin typeface="Segoe Sans"/>
              </a:rPr>
              <a:t> </a:t>
            </a:r>
            <a:r>
              <a:rPr lang="nb-NO" dirty="0" err="1">
                <a:latin typeface="Segoe Sans"/>
              </a:rPr>
              <a:t>Ironman</a:t>
            </a:r>
            <a:r>
              <a:rPr lang="nb-NO" dirty="0">
                <a:latin typeface="Segoe Sans"/>
              </a:rPr>
              <a:t> i 97, and </a:t>
            </a:r>
            <a:r>
              <a:rPr lang="nb-NO" dirty="0" err="1">
                <a:latin typeface="Segoe Sans"/>
              </a:rPr>
              <a:t>became</a:t>
            </a:r>
            <a:r>
              <a:rPr lang="nb-NO" dirty="0">
                <a:latin typeface="Segoe Sans"/>
              </a:rPr>
              <a:t> </a:t>
            </a:r>
            <a:r>
              <a:rPr lang="nb-NO" dirty="0" err="1">
                <a:latin typeface="Segoe Sans"/>
              </a:rPr>
              <a:t>iconic</a:t>
            </a:r>
            <a:r>
              <a:rPr lang="nb-NO" dirty="0">
                <a:latin typeface="Segoe Sans"/>
              </a:rPr>
              <a:t> </a:t>
            </a:r>
            <a:r>
              <a:rPr lang="nb-NO" dirty="0" err="1">
                <a:latin typeface="Segoe Sans"/>
              </a:rPr>
              <a:t>because</a:t>
            </a:r>
            <a:r>
              <a:rPr lang="nb-NO" dirty="0">
                <a:latin typeface="Segoe Sans"/>
              </a:rPr>
              <a:t> </a:t>
            </a:r>
            <a:r>
              <a:rPr lang="nb-NO" dirty="0" err="1">
                <a:latin typeface="Segoe Sans"/>
              </a:rPr>
              <a:t>of</a:t>
            </a:r>
            <a:r>
              <a:rPr lang="nb-NO" dirty="0">
                <a:latin typeface="Segoe Sans"/>
              </a:rPr>
              <a:t> </a:t>
            </a:r>
            <a:r>
              <a:rPr lang="nb-NO" dirty="0" err="1">
                <a:latin typeface="Segoe Sans"/>
              </a:rPr>
              <a:t>their</a:t>
            </a:r>
            <a:r>
              <a:rPr lang="nb-NO" dirty="0">
                <a:latin typeface="Segoe Sans"/>
              </a:rPr>
              <a:t> </a:t>
            </a:r>
            <a:r>
              <a:rPr lang="nb-NO" dirty="0" err="1">
                <a:latin typeface="Segoe Sans"/>
              </a:rPr>
              <a:t>dramatic</a:t>
            </a:r>
            <a:r>
              <a:rPr lang="nb-NO" dirty="0">
                <a:latin typeface="Segoe Sans"/>
              </a:rPr>
              <a:t> finish. </a:t>
            </a:r>
            <a:br>
              <a:rPr lang="nb-NO" dirty="0">
                <a:latin typeface="Segoe Sans"/>
              </a:rPr>
            </a:br>
            <a:endParaRPr lang="nb-NO" dirty="0">
              <a:latin typeface="Segoe Sans"/>
            </a:endParaRPr>
          </a:p>
          <a:p>
            <a:r>
              <a:rPr lang="nb-NO" dirty="0">
                <a:latin typeface="Segoe Sans"/>
              </a:rPr>
              <a:t>(</a:t>
            </a:r>
            <a:r>
              <a:rPr lang="nb-NO" dirty="0" err="1">
                <a:latin typeface="Segoe Sans"/>
              </a:rPr>
              <a:t>Click</a:t>
            </a:r>
            <a:r>
              <a:rPr lang="nb-NO" dirty="0">
                <a:latin typeface="Segoe Sans"/>
              </a:rPr>
              <a:t>): This is </a:t>
            </a:r>
            <a:r>
              <a:rPr lang="nb-NO" dirty="0" err="1">
                <a:latin typeface="Segoe Sans"/>
              </a:rPr>
              <a:t>also</a:t>
            </a:r>
            <a:r>
              <a:rPr lang="nb-NO" dirty="0">
                <a:latin typeface="Segoe Sans"/>
              </a:rPr>
              <a:t> </a:t>
            </a:r>
            <a:r>
              <a:rPr lang="nb-NO" dirty="0" err="1">
                <a:latin typeface="Segoe Sans"/>
              </a:rPr>
              <a:t>named</a:t>
            </a:r>
            <a:r>
              <a:rPr lang="nb-NO" dirty="0">
                <a:latin typeface="Segoe Sans"/>
              </a:rPr>
              <a:t> as «</a:t>
            </a:r>
            <a:r>
              <a:rPr lang="nb-NO" dirty="0" err="1">
                <a:latin typeface="Segoe Sans"/>
              </a:rPr>
              <a:t>the</a:t>
            </a:r>
            <a:r>
              <a:rPr lang="nb-NO" dirty="0">
                <a:latin typeface="Segoe Sans"/>
              </a:rPr>
              <a:t> Crawl»; </a:t>
            </a:r>
            <a:r>
              <a:rPr lang="en-US" b="0" i="0" dirty="0">
                <a:solidFill>
                  <a:srgbClr val="424242"/>
                </a:solidFill>
                <a:effectLst/>
                <a:latin typeface="Segoe Sans"/>
              </a:rPr>
              <a:t>I believe this picture captures how I have felt </a:t>
            </a:r>
            <a:r>
              <a:rPr lang="en-US" b="1" i="0" dirty="0">
                <a:solidFill>
                  <a:srgbClr val="424242"/>
                </a:solidFill>
                <a:effectLst/>
                <a:latin typeface="Segoe Sans"/>
              </a:rPr>
              <a:t>at times </a:t>
            </a:r>
            <a:r>
              <a:rPr lang="en-US" b="0" i="0" dirty="0">
                <a:solidFill>
                  <a:srgbClr val="424242"/>
                </a:solidFill>
                <a:effectLst/>
                <a:latin typeface="Segoe Sans"/>
              </a:rPr>
              <a:t>during this implementation project, particularly in terms of getting relevant stakeholders on board </a:t>
            </a:r>
            <a:r>
              <a:rPr lang="en-US" b="1" i="0" dirty="0">
                <a:solidFill>
                  <a:srgbClr val="424242"/>
                </a:solidFill>
                <a:effectLst/>
                <a:latin typeface="Segoe Sans"/>
              </a:rPr>
              <a:t>and engaging leaders </a:t>
            </a:r>
            <a:r>
              <a:rPr lang="en-US" b="0" i="0" dirty="0">
                <a:solidFill>
                  <a:srgbClr val="424242"/>
                </a:solidFill>
                <a:effectLst/>
                <a:latin typeface="Segoe Sans"/>
              </a:rPr>
              <a:t>to be actively </a:t>
            </a:r>
            <a:r>
              <a:rPr lang="en-US" b="1" i="0" dirty="0">
                <a:solidFill>
                  <a:srgbClr val="424242"/>
                </a:solidFill>
                <a:effectLst/>
                <a:latin typeface="Segoe Sans"/>
              </a:rPr>
              <a:t>involved</a:t>
            </a:r>
            <a:r>
              <a:rPr lang="en-US" b="0" i="0" dirty="0">
                <a:solidFill>
                  <a:srgbClr val="424242"/>
                </a:solidFill>
                <a:effectLst/>
                <a:latin typeface="Segoe Sans"/>
              </a:rPr>
              <a:t> and </a:t>
            </a:r>
            <a:r>
              <a:rPr lang="en-US" b="1" i="0" dirty="0">
                <a:solidFill>
                  <a:srgbClr val="424242"/>
                </a:solidFill>
                <a:effectLst/>
                <a:latin typeface="Segoe Sans"/>
              </a:rPr>
              <a:t>committed</a:t>
            </a:r>
            <a:r>
              <a:rPr lang="en-US" b="0" i="0" dirty="0">
                <a:solidFill>
                  <a:srgbClr val="424242"/>
                </a:solidFill>
                <a:effectLst/>
                <a:latin typeface="Segoe Sans"/>
              </a:rPr>
              <a:t> to supporting the integration of evidence-based practices.</a:t>
            </a:r>
            <a:endParaRPr lang="nb-NO" dirty="0">
              <a:latin typeface="Segoe San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2617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9EE6C-55F6-F21D-586F-69DBF48ED05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4676678-783A-B50D-91C5-812BDF16301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FC877C1-0172-EC2F-F663-1AD4DB49D3C2}"/>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069AE018-14DC-E86B-B39E-7CCE2E12BC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3517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a:solidFill>
                  <a:srgbClr val="000000"/>
                </a:solidFill>
                <a:effectLst/>
                <a:latin typeface="Segoe Sans"/>
              </a:rPr>
              <a:t>These measurements are used </a:t>
            </a:r>
            <a:r>
              <a:rPr lang="en-US" sz="1200" b="1" i="0">
                <a:solidFill>
                  <a:srgbClr val="000000"/>
                </a:solidFill>
                <a:effectLst/>
                <a:latin typeface="Segoe Sans"/>
              </a:rPr>
              <a:t>by physiotherapists </a:t>
            </a:r>
            <a:r>
              <a:rPr lang="en-US" sz="1200" b="0" i="0">
                <a:solidFill>
                  <a:srgbClr val="000000"/>
                </a:solidFill>
                <a:effectLst/>
                <a:latin typeface="Segoe Sans"/>
              </a:rPr>
              <a:t>to assess vestibular dysfunction to patients with concussion. (Click): A patient reported questionnaire for dizziness (DHI), (Click) a performance-based test for balance (FGA) and (Click) a screening tool (VOMS) for vision. (Click) </a:t>
            </a:r>
            <a:r>
              <a:rPr lang="en-US" sz="1200" b="0" i="1">
                <a:solidFill>
                  <a:srgbClr val="000000"/>
                </a:solidFill>
                <a:effectLst/>
                <a:latin typeface="Segoe Sans"/>
              </a:rPr>
              <a:t>references </a:t>
            </a:r>
            <a:br>
              <a:rPr lang="en-US" sz="1200" b="0" i="0">
                <a:solidFill>
                  <a:srgbClr val="000000"/>
                </a:solidFill>
                <a:effectLst/>
                <a:latin typeface="Segoe Sans"/>
              </a:rPr>
            </a:br>
            <a:r>
              <a:rPr lang="en-US" sz="1200" b="1" i="0">
                <a:solidFill>
                  <a:srgbClr val="000000"/>
                </a:solidFill>
                <a:effectLst/>
                <a:latin typeface="Segoe Sans"/>
              </a:rPr>
              <a:t>Method: </a:t>
            </a:r>
            <a:r>
              <a:rPr lang="en-US" sz="1200" b="0" i="0">
                <a:solidFill>
                  <a:srgbClr val="000000"/>
                </a:solidFill>
                <a:effectLst/>
                <a:latin typeface="Segoe Sans"/>
              </a:rPr>
              <a:t>Is the KTA- framework You heard about earlier, defined as the </a:t>
            </a:r>
            <a:r>
              <a:rPr lang="en-US" sz="1200" b="1" i="0">
                <a:solidFill>
                  <a:srgbClr val="000000"/>
                </a:solidFill>
                <a:effectLst/>
                <a:latin typeface="Segoe Sans"/>
              </a:rPr>
              <a:t>pre-implementation</a:t>
            </a:r>
            <a:r>
              <a:rPr lang="en-US" sz="1200" b="0" i="0">
                <a:solidFill>
                  <a:srgbClr val="000000"/>
                </a:solidFill>
                <a:effectLst/>
                <a:latin typeface="Segoe Sans"/>
              </a:rPr>
              <a:t> phase by focusing on four phases: (1 identifying the know do-gap 2 adapting knowledge to local context, 3 assess barriers and facilitators, 4 tailored implementation strategies). </a:t>
            </a:r>
            <a:br>
              <a:rPr lang="en-US" sz="1200" b="0" i="0">
                <a:solidFill>
                  <a:srgbClr val="000000"/>
                </a:solidFill>
                <a:effectLst/>
                <a:latin typeface="Segoe Sans"/>
              </a:rPr>
            </a:br>
            <a:r>
              <a:rPr lang="en-US" sz="1200" b="1" i="0">
                <a:solidFill>
                  <a:srgbClr val="000000"/>
                </a:solidFill>
                <a:effectLst/>
                <a:latin typeface="Segoe Sans"/>
              </a:rPr>
              <a:t>Results: </a:t>
            </a:r>
            <a:r>
              <a:rPr lang="en-US" sz="1200" b="0" i="0">
                <a:solidFill>
                  <a:srgbClr val="000000"/>
                </a:solidFill>
                <a:effectLst/>
                <a:latin typeface="Segoe Sans"/>
              </a:rPr>
              <a:t>This project is ongoing. I will share insights and what I have learned from recent implementation efforts, but for this session have a specific focus on </a:t>
            </a:r>
            <a:r>
              <a:rPr lang="en-US" sz="1200" b="1" i="0">
                <a:solidFill>
                  <a:srgbClr val="000000"/>
                </a:solidFill>
                <a:effectLst/>
                <a:latin typeface="Segoe Sans"/>
              </a:rPr>
              <a:t>leadership engagement. </a:t>
            </a:r>
            <a:endParaRPr lang="en-US" sz="1200" b="0" i="0">
              <a:solidFill>
                <a:srgbClr val="000000"/>
              </a:solidFill>
              <a:effectLst/>
              <a:latin typeface="Segoe Sans"/>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3660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Bef>
                <a:spcPts val="450"/>
              </a:spcBef>
              <a:spcAft>
                <a:spcPts val="750"/>
              </a:spcAft>
              <a:buNone/>
            </a:pPr>
            <a:r>
              <a:rPr lang="en-US" b="0" i="0">
                <a:solidFill>
                  <a:srgbClr val="424242"/>
                </a:solidFill>
                <a:effectLst/>
                <a:latin typeface="Segoe Sans"/>
              </a:rPr>
              <a:t>But first, implementation takes place at a specialized rehabilitation hospital in Norway. I know this is a lot of information to take in of the organizational chart but show the </a:t>
            </a:r>
            <a:r>
              <a:rPr lang="en-US" b="1" i="0">
                <a:solidFill>
                  <a:srgbClr val="424242"/>
                </a:solidFill>
                <a:effectLst/>
                <a:latin typeface="Segoe Sans"/>
              </a:rPr>
              <a:t>nine</a:t>
            </a:r>
            <a:r>
              <a:rPr lang="en-US" b="0" i="0">
                <a:solidFill>
                  <a:srgbClr val="424242"/>
                </a:solidFill>
                <a:effectLst/>
                <a:latin typeface="Segoe Sans"/>
              </a:rPr>
              <a:t> clinical departments at the bottom. </a:t>
            </a:r>
          </a:p>
          <a:p>
            <a:pPr algn="l">
              <a:spcBef>
                <a:spcPts val="450"/>
              </a:spcBef>
              <a:spcAft>
                <a:spcPts val="750"/>
              </a:spcAft>
              <a:buNone/>
            </a:pPr>
            <a:endParaRPr lang="en-US" b="0" i="0">
              <a:solidFill>
                <a:srgbClr val="424242"/>
              </a:solidFill>
              <a:effectLst/>
              <a:latin typeface="Segoe Sans"/>
            </a:endParaRPr>
          </a:p>
          <a:p>
            <a:pPr algn="l">
              <a:spcBef>
                <a:spcPts val="450"/>
              </a:spcBef>
              <a:spcAft>
                <a:spcPts val="750"/>
              </a:spcAft>
              <a:buNone/>
            </a:pPr>
            <a:r>
              <a:rPr lang="en-US" b="1" i="0">
                <a:solidFill>
                  <a:srgbClr val="424242"/>
                </a:solidFill>
                <a:effectLst/>
                <a:latin typeface="Segoe Sans"/>
              </a:rPr>
              <a:t>Three</a:t>
            </a:r>
            <a:r>
              <a:rPr lang="en-US" b="0" i="0">
                <a:solidFill>
                  <a:srgbClr val="424242"/>
                </a:solidFill>
                <a:effectLst/>
                <a:latin typeface="Segoe Sans"/>
              </a:rPr>
              <a:t> of these departments are included in this project, which I will refer to as departments A (click), B (click), and C (click). I work at Department A, which is an outpatient clinic. Departments B and C are located geographically another site with inpatient care. So, the </a:t>
            </a:r>
            <a:r>
              <a:rPr lang="en-US" b="1" i="0">
                <a:solidFill>
                  <a:srgbClr val="424242"/>
                </a:solidFill>
                <a:effectLst/>
                <a:latin typeface="Segoe Sans"/>
              </a:rPr>
              <a:t>same</a:t>
            </a:r>
            <a:r>
              <a:rPr lang="en-US" b="0" i="0">
                <a:solidFill>
                  <a:srgbClr val="424242"/>
                </a:solidFill>
                <a:effectLst/>
                <a:latin typeface="Segoe Sans"/>
              </a:rPr>
              <a:t> hospital but </a:t>
            </a:r>
            <a:r>
              <a:rPr lang="en-US" b="1" i="0">
                <a:solidFill>
                  <a:srgbClr val="424242"/>
                </a:solidFill>
                <a:effectLst/>
                <a:latin typeface="Segoe Sans"/>
              </a:rPr>
              <a:t>two </a:t>
            </a:r>
            <a:r>
              <a:rPr lang="en-US" b="0" i="0">
                <a:solidFill>
                  <a:srgbClr val="424242"/>
                </a:solidFill>
                <a:effectLst/>
                <a:latin typeface="Segoe Sans"/>
              </a:rPr>
              <a:t>different locations. </a:t>
            </a:r>
          </a:p>
          <a:p>
            <a:pPr>
              <a:spcBef>
                <a:spcPts val="450"/>
              </a:spcBef>
              <a:spcAft>
                <a:spcPts val="750"/>
              </a:spcAft>
            </a:pPr>
            <a:br>
              <a:rPr lang="en-US" b="0" i="0">
                <a:effectLst/>
                <a:latin typeface="Segoe Sans"/>
              </a:rPr>
            </a:br>
            <a:r>
              <a:rPr lang="en-US" b="0" i="0">
                <a:solidFill>
                  <a:srgbClr val="424242"/>
                </a:solidFill>
                <a:effectLst/>
                <a:latin typeface="Segoe Sans"/>
              </a:rPr>
              <a:t>My role in this project is both a physiotherapist and a project manager. </a:t>
            </a:r>
            <a:br>
              <a:rPr lang="en-US" b="1" i="0">
                <a:effectLst/>
                <a:latin typeface="Segoe Sans"/>
              </a:rPr>
            </a:br>
            <a:r>
              <a:rPr lang="en-US" b="0" i="0">
                <a:solidFill>
                  <a:srgbClr val="424242"/>
                </a:solidFill>
                <a:effectLst/>
                <a:latin typeface="Segoe Sans"/>
              </a:rPr>
              <a:t>For this project, we did not conduct surveys or interviews with leaders. Instead, our findings are based on experiences and observations from formal and informal meetings.</a:t>
            </a:r>
            <a:br>
              <a:rPr lang="en-US" b="0" i="0">
                <a:effectLst/>
                <a:latin typeface="Segoe Sans"/>
              </a:rPr>
            </a:br>
            <a:r>
              <a:rPr lang="en-US" b="0" i="0">
                <a:effectLst/>
                <a:latin typeface="Segoe Sans"/>
              </a:rPr>
              <a:t>This hospital comprises multiple departments, layers of leadership, and diverse clinical practices, creating an environment where implementation involves not only introducing new practices but also navigating a (click) </a:t>
            </a:r>
            <a:r>
              <a:rPr lang="en-US" b="1" i="0">
                <a:effectLst/>
                <a:latin typeface="Segoe Sans"/>
              </a:rPr>
              <a:t>complex web of roles and cultural dynamics. </a:t>
            </a:r>
            <a:endParaRPr lang="en-US" b="0" i="0">
              <a:effectLst/>
              <a:latin typeface="Segoe Sans"/>
            </a:endParaRPr>
          </a:p>
          <a:p>
            <a:r>
              <a:rPr lang="nb-NO"/>
              <a:t>As Charlotte </a:t>
            </a:r>
            <a:r>
              <a:rPr lang="nb-NO" err="1"/>
              <a:t>said</a:t>
            </a:r>
            <a:r>
              <a:rPr lang="nb-NO"/>
              <a:t> </a:t>
            </a:r>
            <a:r>
              <a:rPr lang="nb-NO" err="1"/>
              <a:t>about</a:t>
            </a:r>
            <a:r>
              <a:rPr lang="nb-NO"/>
              <a:t> </a:t>
            </a:r>
            <a:r>
              <a:rPr lang="nb-NO" err="1"/>
              <a:t>complexity</a:t>
            </a:r>
            <a:r>
              <a:rPr lang="nb-NO"/>
              <a:t>, </a:t>
            </a:r>
            <a:r>
              <a:rPr lang="nb-NO" err="1"/>
              <a:t>but</a:t>
            </a:r>
            <a:r>
              <a:rPr lang="nb-NO"/>
              <a:t> </a:t>
            </a:r>
            <a:r>
              <a:rPr lang="nb-NO" err="1"/>
              <a:t>here</a:t>
            </a:r>
            <a:r>
              <a:rPr lang="nb-NO"/>
              <a:t> in a </a:t>
            </a:r>
            <a:r>
              <a:rPr lang="nb-NO" err="1"/>
              <a:t>smaller</a:t>
            </a:r>
            <a:r>
              <a:rPr lang="nb-NO"/>
              <a:t> hospital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3E70A-0CE8-4B04-A13D-878C531B0159}"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1064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Bef>
                <a:spcPts val="450"/>
              </a:spcBef>
              <a:spcAft>
                <a:spcPts val="750"/>
              </a:spcAft>
              <a:buNone/>
            </a:pPr>
            <a:r>
              <a:rPr lang="en-US" b="0" i="0">
                <a:solidFill>
                  <a:srgbClr val="424242"/>
                </a:solidFill>
                <a:effectLst/>
                <a:latin typeface="Segoe Sans"/>
              </a:rPr>
              <a:t>This picture illustrates a timeline from the start of the project.</a:t>
            </a:r>
          </a:p>
          <a:p>
            <a:pPr>
              <a:spcBef>
                <a:spcPts val="450"/>
              </a:spcBef>
              <a:spcAft>
                <a:spcPts val="750"/>
              </a:spcAft>
            </a:pPr>
            <a:r>
              <a:rPr lang="en-US" b="0" i="0">
                <a:solidFill>
                  <a:srgbClr val="424242"/>
                </a:solidFill>
                <a:effectLst/>
                <a:latin typeface="Segoe Sans"/>
              </a:rPr>
              <a:t>(Click) In June 23, the idea was developed, followed by writing an application and conducting literature research to support these measurements. (Click) At the same time, meetings were held with leaders and physiotherapists at each unit to gain </a:t>
            </a:r>
            <a:r>
              <a:rPr lang="en-US" b="1" i="0">
                <a:solidFill>
                  <a:srgbClr val="424242"/>
                </a:solidFill>
                <a:effectLst/>
                <a:latin typeface="Segoe Sans"/>
              </a:rPr>
              <a:t>“buy-in” </a:t>
            </a:r>
            <a:r>
              <a:rPr lang="en-US" b="0" i="0">
                <a:solidFill>
                  <a:srgbClr val="424242"/>
                </a:solidFill>
                <a:effectLst/>
                <a:latin typeface="Segoe Sans"/>
              </a:rPr>
              <a:t>and ensure the </a:t>
            </a:r>
            <a:r>
              <a:rPr lang="en-US" b="1" i="0">
                <a:solidFill>
                  <a:srgbClr val="424242"/>
                </a:solidFill>
                <a:effectLst/>
                <a:latin typeface="Segoe Sans"/>
              </a:rPr>
              <a:t>project's relevance.  </a:t>
            </a:r>
            <a:br>
              <a:rPr lang="en-US" b="1" i="0">
                <a:solidFill>
                  <a:srgbClr val="424242"/>
                </a:solidFill>
                <a:effectLst/>
                <a:latin typeface="Segoe Sans"/>
              </a:rPr>
            </a:br>
            <a:br>
              <a:rPr lang="en-US" b="0" i="0">
                <a:solidFill>
                  <a:srgbClr val="424242"/>
                </a:solidFill>
                <a:effectLst/>
                <a:latin typeface="Segoe Sans"/>
              </a:rPr>
            </a:br>
            <a:r>
              <a:rPr lang="en-US" b="0" i="0">
                <a:solidFill>
                  <a:srgbClr val="424242"/>
                </a:solidFill>
                <a:effectLst/>
                <a:latin typeface="Segoe Sans"/>
              </a:rPr>
              <a:t>(To </a:t>
            </a:r>
            <a:r>
              <a:rPr lang="en-US" b="1" i="0">
                <a:solidFill>
                  <a:srgbClr val="424242"/>
                </a:solidFill>
                <a:effectLst/>
                <a:latin typeface="Segoe Sans"/>
              </a:rPr>
              <a:t>inform</a:t>
            </a:r>
            <a:r>
              <a:rPr lang="en-US" b="0" i="0">
                <a:solidFill>
                  <a:srgbClr val="424242"/>
                </a:solidFill>
                <a:effectLst/>
                <a:latin typeface="Segoe Sans"/>
              </a:rPr>
              <a:t> and </a:t>
            </a:r>
            <a:r>
              <a:rPr lang="en-US" b="1" i="0">
                <a:solidFill>
                  <a:srgbClr val="424242"/>
                </a:solidFill>
                <a:effectLst/>
                <a:latin typeface="Segoe Sans"/>
              </a:rPr>
              <a:t>involve</a:t>
            </a:r>
            <a:r>
              <a:rPr lang="en-US" b="0" i="0">
                <a:solidFill>
                  <a:srgbClr val="424242"/>
                </a:solidFill>
                <a:effectLst/>
                <a:latin typeface="Segoe Sans"/>
              </a:rPr>
              <a:t> them about the project. Also, give them opportunity to ask questions about the project and give them </a:t>
            </a:r>
            <a:r>
              <a:rPr lang="en-US" b="1" i="0">
                <a:solidFill>
                  <a:srgbClr val="424242"/>
                </a:solidFill>
                <a:effectLst/>
                <a:latin typeface="Segoe Sans"/>
              </a:rPr>
              <a:t>ownership </a:t>
            </a:r>
            <a:r>
              <a:rPr lang="en-US" b="0" i="0">
                <a:solidFill>
                  <a:srgbClr val="424242"/>
                </a:solidFill>
                <a:effectLst/>
                <a:latin typeface="Segoe Sans"/>
              </a:rPr>
              <a:t>to this). </a:t>
            </a:r>
          </a:p>
          <a:p>
            <a:pPr marL="0" marR="0" lvl="0" indent="0" algn="l" defTabSz="914400" rtl="0" eaLnBrk="1" fontAlgn="auto" latinLnBrk="0" hangingPunct="1">
              <a:lnSpc>
                <a:spcPct val="100000"/>
              </a:lnSpc>
              <a:spcBef>
                <a:spcPts val="450"/>
              </a:spcBef>
              <a:spcAft>
                <a:spcPts val="750"/>
              </a:spcAft>
              <a:buClrTx/>
              <a:buSzTx/>
              <a:buFontTx/>
              <a:buNone/>
              <a:tabLst/>
              <a:defRPr/>
            </a:pPr>
            <a:r>
              <a:rPr lang="en-US" b="0" i="0">
                <a:solidFill>
                  <a:srgbClr val="424242"/>
                </a:solidFill>
                <a:effectLst/>
                <a:latin typeface="Segoe Sans"/>
              </a:rPr>
              <a:t>(Click) I was fortunate to receive </a:t>
            </a:r>
            <a:r>
              <a:rPr lang="en-US" b="1" i="0">
                <a:solidFill>
                  <a:srgbClr val="424242"/>
                </a:solidFill>
                <a:effectLst/>
                <a:latin typeface="Segoe Sans"/>
              </a:rPr>
              <a:t>funding</a:t>
            </a:r>
            <a:r>
              <a:rPr lang="en-US" b="0" i="0">
                <a:solidFill>
                  <a:srgbClr val="424242"/>
                </a:solidFill>
                <a:effectLst/>
                <a:latin typeface="Segoe Sans"/>
              </a:rPr>
              <a:t> from </a:t>
            </a:r>
            <a:r>
              <a:rPr lang="en-US" b="0" i="0" err="1">
                <a:solidFill>
                  <a:srgbClr val="424242"/>
                </a:solidFill>
                <a:effectLst/>
                <a:latin typeface="Segoe Sans"/>
              </a:rPr>
              <a:t>Fysiofondet</a:t>
            </a:r>
            <a:r>
              <a:rPr lang="en-US" b="0" i="0">
                <a:solidFill>
                  <a:srgbClr val="424242"/>
                </a:solidFill>
                <a:effectLst/>
                <a:latin typeface="Segoe Sans"/>
              </a:rPr>
              <a:t>, this is a minimal amount equivalent to 20% of (click) a year's work.</a:t>
            </a:r>
            <a:endParaRPr lang="en-US" b="1" i="0">
              <a:solidFill>
                <a:srgbClr val="424242"/>
              </a:solidFill>
              <a:effectLst/>
              <a:latin typeface="Segoe Sans"/>
            </a:endParaRPr>
          </a:p>
          <a:p>
            <a:pPr marL="0" marR="0" lvl="0" indent="0" algn="l" defTabSz="914400" rtl="0" eaLnBrk="1" fontAlgn="auto" latinLnBrk="0" hangingPunct="1">
              <a:lnSpc>
                <a:spcPct val="100000"/>
              </a:lnSpc>
              <a:spcBef>
                <a:spcPts val="450"/>
              </a:spcBef>
              <a:spcAft>
                <a:spcPts val="750"/>
              </a:spcAft>
              <a:buClrTx/>
              <a:buSzTx/>
              <a:buFontTx/>
              <a:buNone/>
              <a:tabLst/>
              <a:defRPr/>
            </a:pPr>
            <a:r>
              <a:rPr kumimoji="0" lang="en-US" sz="1200" b="1" i="0" u="none" strike="noStrike" kern="1200" cap="none" spc="0" normalizeH="0" baseline="0" noProof="0">
                <a:ln>
                  <a:noFill/>
                </a:ln>
                <a:solidFill>
                  <a:srgbClr val="424242"/>
                </a:solidFill>
                <a:effectLst/>
                <a:uLnTx/>
                <a:uFillTx/>
                <a:latin typeface="Segoe Sans"/>
                <a:ea typeface="+mn-ea"/>
                <a:cs typeface="+mn-cs"/>
              </a:rPr>
              <a:t>Do You Think I got buy in from leaders? </a:t>
            </a:r>
            <a:br>
              <a:rPr kumimoji="0" lang="en-US" sz="1200" b="1" i="0" u="none" strike="noStrike" kern="1200" cap="none" spc="0" normalizeH="0" baseline="0" noProof="0">
                <a:ln>
                  <a:noFill/>
                </a:ln>
                <a:solidFill>
                  <a:srgbClr val="424242"/>
                </a:solidFill>
                <a:effectLst/>
                <a:uLnTx/>
                <a:uFillTx/>
                <a:latin typeface="Segoe Sans"/>
                <a:ea typeface="+mn-ea"/>
                <a:cs typeface="+mn-cs"/>
              </a:rPr>
            </a:br>
            <a:r>
              <a:rPr kumimoji="0" lang="en-US" sz="1200" b="0" i="0" u="none" strike="noStrike" kern="1200" cap="none" spc="0" normalizeH="0" baseline="0" noProof="0">
                <a:ln>
                  <a:noFill/>
                </a:ln>
                <a:solidFill>
                  <a:srgbClr val="424242"/>
                </a:solidFill>
                <a:effectLst/>
                <a:uLnTx/>
                <a:uFillTx/>
                <a:latin typeface="Segoe Sans"/>
                <a:ea typeface="+mn-ea"/>
                <a:cs typeface="+mn-cs"/>
              </a:rPr>
              <a:t>(Click) </a:t>
            </a:r>
            <a:r>
              <a:rPr kumimoji="0" lang="en-US" sz="1200" b="0" i="1" u="none" strike="noStrike" kern="1200" cap="none" spc="0" normalizeH="0" baseline="0" noProof="0">
                <a:ln>
                  <a:noFill/>
                </a:ln>
                <a:solidFill>
                  <a:srgbClr val="424242"/>
                </a:solidFill>
                <a:effectLst/>
                <a:uLnTx/>
                <a:uFillTx/>
                <a:latin typeface="Segoe Sans"/>
                <a:ea typeface="+mn-ea"/>
                <a:cs typeface="+mn-cs"/>
              </a:rPr>
              <a:t>assertion </a:t>
            </a:r>
            <a:br>
              <a:rPr kumimoji="0" lang="en-US" sz="1200" b="1" i="0" u="none" strike="noStrike" kern="1200" cap="none" spc="0" normalizeH="0" baseline="0" noProof="0">
                <a:ln>
                  <a:noFill/>
                </a:ln>
                <a:solidFill>
                  <a:srgbClr val="424242"/>
                </a:solidFill>
                <a:effectLst/>
                <a:uLnTx/>
                <a:uFillTx/>
                <a:latin typeface="Segoe Sans"/>
                <a:ea typeface="+mn-ea"/>
                <a:cs typeface="+mn-cs"/>
              </a:rPr>
            </a:br>
            <a:endParaRPr kumimoji="0" lang="en-US" sz="1200" b="1" i="0" u="none" strike="noStrike" kern="1200" cap="none" spc="0" normalizeH="0" baseline="0" noProof="0">
              <a:ln>
                <a:noFill/>
              </a:ln>
              <a:solidFill>
                <a:srgbClr val="424242"/>
              </a:solidFill>
              <a:effectLst/>
              <a:uLnTx/>
              <a:uFillTx/>
              <a:latin typeface="Segoe Sans"/>
              <a:ea typeface="+mn-ea"/>
              <a:cs typeface="+mn-cs"/>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79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Bef>
                <a:spcPts val="450"/>
              </a:spcBef>
              <a:spcAft>
                <a:spcPts val="750"/>
              </a:spcAft>
              <a:buNone/>
            </a:pPr>
            <a:r>
              <a:rPr lang="en-US"/>
              <a:t>Surveys and focus groups were conducted to assess clinicians’ readiness for the project. </a:t>
            </a:r>
          </a:p>
          <a:p>
            <a:pPr>
              <a:buNone/>
            </a:pPr>
            <a:endParaRPr lang="en-US"/>
          </a:p>
          <a:p>
            <a:pPr>
              <a:buNone/>
            </a:pPr>
            <a:r>
              <a:rPr lang="en-US" b="0"/>
              <a:t>The results revealed a generally positive attitude toward implementing new measurement tools, with clinicians expressing willingness to use the tools, as long as adequate training were provided.</a:t>
            </a:r>
            <a:endParaRPr lang="en-US"/>
          </a:p>
          <a:p>
            <a:pPr>
              <a:buNone/>
            </a:pPr>
            <a:endParaRPr lang="en-US"/>
          </a:p>
          <a:p>
            <a:pPr>
              <a:buNone/>
            </a:pPr>
            <a:r>
              <a:rPr lang="en-US"/>
              <a:t>In the adapted Swinkels survey</a:t>
            </a:r>
            <a:r>
              <a:rPr lang="en-US" b="0"/>
              <a:t>, 100% of physiotherapists reported that their leader supported the use of standardized measures, an encouraging sign of leadership alignment. </a:t>
            </a:r>
            <a:r>
              <a:rPr lang="en-US"/>
              <a:t>Interviews echoed these findings. </a:t>
            </a:r>
          </a:p>
          <a:p>
            <a:pPr>
              <a:buNone/>
            </a:pPr>
            <a:r>
              <a:rPr lang="en-US"/>
              <a:t>(</a:t>
            </a:r>
            <a:r>
              <a:rPr lang="en-US" err="1"/>
              <a:t>Clikc</a:t>
            </a:r>
            <a:r>
              <a:rPr lang="en-US"/>
              <a:t>): Clinicians emphasized </a:t>
            </a:r>
            <a:r>
              <a:rPr lang="en-US" b="0"/>
              <a:t>time management concerns and </a:t>
            </a:r>
            <a:r>
              <a:rPr lang="en-US"/>
              <a:t>unfamiliar tools can feel more burdensome. However, when they </a:t>
            </a:r>
            <a:r>
              <a:rPr lang="en-US" b="0"/>
              <a:t>understand the tool’s purpose, they can </a:t>
            </a:r>
            <a:r>
              <a:rPr lang="en-US"/>
              <a:t>prioritize more efficiently and confidently.</a:t>
            </a:r>
          </a:p>
          <a:p>
            <a:pPr>
              <a:buNone/>
            </a:pPr>
            <a:endParaRPr lang="en-US"/>
          </a:p>
          <a:p>
            <a:pPr>
              <a:buNone/>
            </a:pPr>
            <a:r>
              <a:rPr lang="en-US"/>
              <a:t>(Click): A recurring theme was </a:t>
            </a:r>
            <a:r>
              <a:rPr lang="en-US" b="0"/>
              <a:t>that “dizziness is a hot topic,” reinforcing </a:t>
            </a:r>
            <a:r>
              <a:rPr lang="en-US"/>
              <a:t>the clinical relevance of the project. Many clinicians expressed motivation to improve their competence in this area.</a:t>
            </a:r>
            <a:br>
              <a:rPr lang="en-US"/>
            </a:br>
            <a:r>
              <a:rPr lang="en-US"/>
              <a:t>(Click): </a:t>
            </a:r>
            <a:r>
              <a:rPr lang="en-US" i="1"/>
              <a:t>references </a:t>
            </a:r>
            <a:endParaRPr lang="en-US"/>
          </a:p>
          <a:p>
            <a:pPr>
              <a:buNone/>
            </a:pPr>
            <a:endParaRPr lang="en-US"/>
          </a:p>
          <a:p>
            <a:endParaRPr lang="en-US" b="0"/>
          </a:p>
          <a:p>
            <a:endParaRPr lang="nb-NO">
              <a:latin typeface="Segoe Sans"/>
            </a:endParaRPr>
          </a:p>
          <a:p>
            <a:endParaRPr lang="en-US" b="1">
              <a:latin typeface="Segoe Sans"/>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6543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3C97-341D-C44B-86F7-393B3C6288C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68F9EF8-B468-CD6B-1725-8EEC60B339A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77CA6C4-4385-0FAE-E5F2-175B696E05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timeline illustrates how implementation unfolded across these sites. While we began with consistent foundational strategies, including leadership engagement – such as sharing project details via email and conducting joint meetings with leaders and physiotherapists - and clinician training delivered both virtually and in person,  we quickly learned that context matters.</a:t>
            </a:r>
          </a:p>
          <a:p>
            <a:pPr>
              <a:buNone/>
            </a:pPr>
            <a:endParaRPr lang="en-US" b="0"/>
          </a:p>
          <a:p>
            <a:pPr>
              <a:buNone/>
            </a:pPr>
            <a:r>
              <a:rPr lang="en-US" b="0"/>
              <a:t>Although many leaders initially expressed enthusiasm, saying things like </a:t>
            </a:r>
            <a:r>
              <a:rPr lang="en-US" b="0" i="1"/>
              <a:t>“Great project!”</a:t>
            </a:r>
            <a:r>
              <a:rPr lang="en-US" b="0"/>
              <a:t> and </a:t>
            </a:r>
            <a:r>
              <a:rPr lang="en-US" b="0" i="1"/>
              <a:t>“How can I support you?” </a:t>
            </a:r>
            <a:r>
              <a:rPr lang="en-US" b="0"/>
              <a:t>verbal support alone was not enough. </a:t>
            </a:r>
          </a:p>
          <a:p>
            <a:pPr>
              <a:buNone/>
            </a:pPr>
            <a:r>
              <a:rPr lang="en-US" b="0"/>
              <a:t>Each site differed in leadership structure, communication preferences, and departmental culture. As a result, I had to adapt the messaging, strategies, and timing to align with each leader’s priorities and the unique dynamics of each department.</a:t>
            </a:r>
          </a:p>
          <a:p>
            <a:pPr>
              <a:buFont typeface="Arial" panose="020B0604020202020204" pitchFamily="34" charset="0"/>
              <a:buChar char="•"/>
            </a:pPr>
            <a:r>
              <a:rPr lang="en-US" b="0"/>
              <a:t>Site A progressed quickly.</a:t>
            </a:r>
          </a:p>
          <a:p>
            <a:pPr>
              <a:buFont typeface="Arial" panose="020B0604020202020204" pitchFamily="34" charset="0"/>
              <a:buChar char="•"/>
            </a:pPr>
            <a:r>
              <a:rPr lang="en-US" b="0"/>
              <a:t>Site B advanced more slowly but steadily, as we invested time in building relationships and tailoring communication to meet local needs.</a:t>
            </a:r>
          </a:p>
          <a:p>
            <a:pPr>
              <a:buFont typeface="Arial" panose="020B0604020202020204" pitchFamily="34" charset="0"/>
              <a:buChar char="•"/>
            </a:pPr>
            <a:r>
              <a:rPr lang="en-US" b="0"/>
              <a:t>Site C struggled. With limited leadership involvement, no data were collected, and implementation stalled.</a:t>
            </a:r>
          </a:p>
          <a:p>
            <a:pPr>
              <a:buNone/>
            </a:pPr>
            <a:endParaRPr lang="en-US" b="0"/>
          </a:p>
          <a:p>
            <a:endParaRPr lang="en-US">
              <a:latin typeface="Segoe Sans"/>
            </a:endParaRPr>
          </a:p>
          <a:p>
            <a:endParaRPr lang="en-US">
              <a:latin typeface="Segoe Sans"/>
            </a:endParaRPr>
          </a:p>
          <a:p>
            <a:endParaRPr lang="nb-NO"/>
          </a:p>
        </p:txBody>
      </p:sp>
      <p:sp>
        <p:nvSpPr>
          <p:cNvPr id="4" name="Plassholder for lysbildenummer 3">
            <a:extLst>
              <a:ext uri="{FF2B5EF4-FFF2-40B4-BE49-F238E27FC236}">
                <a16:creationId xmlns:a16="http://schemas.microsoft.com/office/drawing/2014/main" id="{1625CF1C-B980-D6D6-49E9-34D477EA4B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9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 </a:t>
            </a:r>
            <a:r>
              <a:rPr lang="nb-NO" err="1"/>
              <a:t>what</a:t>
            </a:r>
            <a:r>
              <a:rPr lang="nb-NO"/>
              <a:t> </a:t>
            </a:r>
            <a:r>
              <a:rPr lang="nb-NO" err="1"/>
              <a:t>where</a:t>
            </a:r>
            <a:r>
              <a:rPr lang="nb-NO"/>
              <a:t> my </a:t>
            </a:r>
            <a:r>
              <a:rPr lang="nb-NO" err="1"/>
              <a:t>further</a:t>
            </a:r>
            <a:r>
              <a:rPr lang="nb-NO"/>
              <a:t> </a:t>
            </a:r>
            <a:r>
              <a:rPr lang="nb-NO" err="1"/>
              <a:t>strategies</a:t>
            </a:r>
            <a:r>
              <a:rPr lang="nb-NO"/>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283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Pre-implementation refers to the structured, intentional phase that happens before an intervention is launched.</a:t>
            </a:r>
          </a:p>
          <a:p>
            <a:pPr>
              <a:buNone/>
            </a:pPr>
            <a:endParaRPr lang="en-US"/>
          </a:p>
          <a:p>
            <a:pPr>
              <a:buNone/>
            </a:pPr>
            <a:r>
              <a:rPr lang="en-US"/>
              <a:t>It’s where we lay the foundation for successful implementation by preparing people, processes, and systems for change. </a:t>
            </a:r>
          </a:p>
          <a:p>
            <a:pPr>
              <a:buNone/>
            </a:pPr>
            <a:endParaRPr lang="en-US"/>
          </a:p>
          <a:p>
            <a:pPr>
              <a:buNone/>
            </a:pPr>
            <a:r>
              <a:rPr lang="en-US"/>
              <a:t>In the Stages of Implementation Completion, pre-implementation includes three core components: </a:t>
            </a:r>
            <a:r>
              <a:rPr lang="en-US" b="0"/>
              <a:t>Engagement, Feasibility Consideration, and Readiness Planning.</a:t>
            </a:r>
          </a:p>
          <a:p>
            <a:pPr>
              <a:buNone/>
            </a:pPr>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6599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a:solidFill>
                  <a:srgbClr val="424242"/>
                </a:solidFill>
                <a:effectLst/>
                <a:latin typeface="Aptos" panose="020B0004020202020204" pitchFamily="34" charset="0"/>
                <a:cs typeface="Arial" panose="020B0604020202020204" pitchFamily="34" charset="0"/>
              </a:rPr>
              <a:t>(Click): Assertion</a:t>
            </a:r>
            <a:br>
              <a:rPr lang="en-US" sz="1200" b="0" i="0">
                <a:solidFill>
                  <a:srgbClr val="424242"/>
                </a:solidFill>
                <a:effectLst/>
                <a:latin typeface="Aptos" panose="020B0004020202020204" pitchFamily="34" charset="0"/>
                <a:cs typeface="Arial" panose="020B0604020202020204" pitchFamily="34" charset="0"/>
              </a:rPr>
            </a:br>
            <a:r>
              <a:rPr lang="en-US" sz="1200" b="0" i="0">
                <a:solidFill>
                  <a:srgbClr val="424242"/>
                </a:solidFill>
                <a:effectLst/>
                <a:latin typeface="Aptos" panose="020B0004020202020204" pitchFamily="34" charset="0"/>
                <a:cs typeface="Arial" panose="020B0604020202020204" pitchFamily="34" charset="0"/>
              </a:rPr>
              <a:t>(Click): Identifying individuals who can help drive evidence-based practice (EBP) is essential, but success depends on more than formal leadership roles. It’s just as important to understand how leaders relate to frontline clinicians and how their support shows up in practice. (click)</a:t>
            </a:r>
          </a:p>
          <a:p>
            <a:r>
              <a:rPr lang="en-US" sz="1200" b="0" i="0">
                <a:solidFill>
                  <a:srgbClr val="424242"/>
                </a:solidFill>
                <a:effectLst/>
                <a:latin typeface="Aptos" panose="020B0004020202020204" pitchFamily="34" charset="0"/>
                <a:cs typeface="Arial" panose="020B0604020202020204" pitchFamily="34" charset="0"/>
              </a:rPr>
              <a:t>In Department A, there was a strong relationship between the physiotherapists and the department leader. This leader demonstrated early support verbally and in writing, which helped secure resources and build trust. Interestingly, the leader didn’t require regular updates or hands-on involvement, but because of the trust and shared priorities, the physiotherapists confidently took the lead. In this case, active implementation was driven by clinicians with the leader’s quiet endorsement.</a:t>
            </a:r>
          </a:p>
          <a:p>
            <a:endParaRPr lang="en-US" sz="1200" b="0" i="0">
              <a:solidFill>
                <a:srgbClr val="424242"/>
              </a:solidFill>
              <a:effectLst/>
              <a:latin typeface="Aptos" panose="020B0004020202020204" pitchFamily="34" charset="0"/>
              <a:cs typeface="Arial" panose="020B0604020202020204" pitchFamily="34" charset="0"/>
            </a:endParaRPr>
          </a:p>
          <a:p>
            <a:r>
              <a:rPr lang="en-US" sz="1200" b="0" i="0">
                <a:solidFill>
                  <a:srgbClr val="424242"/>
                </a:solidFill>
                <a:effectLst/>
                <a:latin typeface="Aptos" panose="020B0004020202020204" pitchFamily="34" charset="0"/>
                <a:cs typeface="Arial" panose="020B0604020202020204" pitchFamily="34" charset="0"/>
              </a:rPr>
              <a:t>At the other sites, I encountered less clarity around who was responsible for implementation. I was unfamiliar with local leadership styles and departmental priorities. </a:t>
            </a:r>
          </a:p>
          <a:p>
            <a:r>
              <a:rPr lang="en-US" sz="1200" b="0" i="0">
                <a:solidFill>
                  <a:srgbClr val="424242"/>
                </a:solidFill>
                <a:effectLst/>
                <a:latin typeface="Aptos" panose="020B0004020202020204" pitchFamily="34" charset="0"/>
                <a:cs typeface="Arial" panose="020B0604020202020204" pitchFamily="34" charset="0"/>
              </a:rPr>
              <a:t>Over time, I recognized the need to work more closely with individuals on the ground. Their involvement helped encourage broader participation and signaled relevance to the team.</a:t>
            </a:r>
          </a:p>
          <a:p>
            <a:r>
              <a:rPr lang="en-US" sz="1200" b="0" i="0">
                <a:solidFill>
                  <a:srgbClr val="424242"/>
                </a:solidFill>
                <a:effectLst/>
                <a:latin typeface="Aptos" panose="020B0004020202020204" pitchFamily="34" charset="0"/>
                <a:cs typeface="Arial" panose="020B0604020202020204" pitchFamily="34" charset="0"/>
              </a:rPr>
              <a:t>I also prioritized being physically present at Departments B and C. Informal conversations in hallways often led to more meaningful insights than formal meetings.</a:t>
            </a:r>
          </a:p>
          <a:p>
            <a:r>
              <a:rPr lang="en-US" sz="1200" b="0" i="0">
                <a:solidFill>
                  <a:srgbClr val="424242"/>
                </a:solidFill>
                <a:effectLst/>
                <a:latin typeface="Aptos" panose="020B0004020202020204" pitchFamily="34" charset="0"/>
                <a:cs typeface="Arial" panose="020B0604020202020204" pitchFamily="34" charset="0"/>
              </a:rPr>
              <a:t> One day, after struggling with communication at one of these sites, I asked a physiotherapist, “What can I do better?” The physio replied, “It’s not you—it’s how we talk about things here.” </a:t>
            </a:r>
          </a:p>
          <a:p>
            <a:r>
              <a:rPr lang="en-US" sz="1200" b="0" i="0">
                <a:solidFill>
                  <a:srgbClr val="424242"/>
                </a:solidFill>
                <a:effectLst/>
                <a:latin typeface="Aptos" panose="020B0004020202020204" pitchFamily="34" charset="0"/>
                <a:cs typeface="Arial" panose="020B0604020202020204" pitchFamily="34" charset="0"/>
              </a:rPr>
              <a:t>That exchange reminded me (click): implementation is relational, and progress depends on how we adapt to local norms and communication styles, not just what’s on the plan.</a:t>
            </a:r>
          </a:p>
          <a:p>
            <a:endParaRPr lang="en-US" sz="1200" b="0" i="0">
              <a:solidFill>
                <a:srgbClr val="424242"/>
              </a:solidFill>
              <a:effectLst/>
              <a:latin typeface="Aptos" panose="020B00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6497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en-US" sz="1200" kern="1200">
                <a:solidFill>
                  <a:srgbClr val="000000"/>
                </a:solidFill>
                <a:effectLst/>
                <a:latin typeface="Aptos" panose="020B0004020202020204" pitchFamily="34" charset="0"/>
                <a:ea typeface="+mn-ea"/>
                <a:cs typeface="+mn-cs"/>
              </a:rPr>
              <a:t>(Click): </a:t>
            </a:r>
            <a:r>
              <a:rPr lang="en-US" sz="1200" i="1" kern="1200">
                <a:solidFill>
                  <a:srgbClr val="000000"/>
                </a:solidFill>
                <a:effectLst/>
                <a:latin typeface="Aptos" panose="020B0004020202020204" pitchFamily="34" charset="0"/>
                <a:ea typeface="+mn-ea"/>
                <a:cs typeface="+mn-cs"/>
              </a:rPr>
              <a:t>Assertion</a:t>
            </a:r>
            <a:br>
              <a:rPr lang="en-US" sz="1200" i="1" kern="1200">
                <a:solidFill>
                  <a:srgbClr val="000000"/>
                </a:solidFill>
                <a:effectLst/>
                <a:latin typeface="Aptos" panose="020B0004020202020204" pitchFamily="34" charset="0"/>
                <a:ea typeface="+mn-ea"/>
                <a:cs typeface="+mn-cs"/>
              </a:rPr>
            </a:br>
            <a:r>
              <a:rPr lang="en-US" sz="1200" kern="1200">
                <a:solidFill>
                  <a:srgbClr val="000000"/>
                </a:solidFill>
                <a:effectLst/>
                <a:latin typeface="Aptos" panose="020B0004020202020204" pitchFamily="34" charset="0"/>
                <a:ea typeface="+mn-ea"/>
                <a:cs typeface="+mn-cs"/>
              </a:rPr>
              <a:t>At times, the lack of feedback and engagement from leadership, whether through email or chat, left me feeling frustrated and slowed the project’s momentum.</a:t>
            </a:r>
            <a:endParaRPr lang="nb-NO" sz="1200">
              <a:effectLst/>
              <a:latin typeface="Times New Roman" panose="02020603050405020304" pitchFamily="18" charset="0"/>
              <a:ea typeface="Times New Roman" panose="02020603050405020304" pitchFamily="18" charset="0"/>
            </a:endParaRPr>
          </a:p>
          <a:p>
            <a:pPr>
              <a:buNone/>
            </a:pPr>
            <a:r>
              <a:rPr lang="en-US" sz="1200" kern="1200">
                <a:solidFill>
                  <a:srgbClr val="000000"/>
                </a:solidFill>
                <a:effectLst/>
                <a:latin typeface="Aptos" panose="020B0004020202020204" pitchFamily="34" charset="0"/>
                <a:ea typeface="+mn-ea"/>
                <a:cs typeface="+mn-cs"/>
              </a:rPr>
              <a:t>One of the lessons I’ve learned is that communication during implementation is a continuous process, not a single conversation. When challenges arose, I shifted my approach to focus on building honest dialogue, especially about communication breakdowns.</a:t>
            </a:r>
            <a:endParaRPr lang="nb-NO" sz="1200">
              <a:effectLst/>
              <a:latin typeface="Times New Roman" panose="02020603050405020304" pitchFamily="18" charset="0"/>
              <a:ea typeface="Times New Roman" panose="02020603050405020304" pitchFamily="18" charset="0"/>
            </a:endParaRPr>
          </a:p>
          <a:p>
            <a:pPr>
              <a:buNone/>
            </a:pPr>
            <a:r>
              <a:rPr lang="en-US" sz="1200" kern="1200">
                <a:solidFill>
                  <a:srgbClr val="000000"/>
                </a:solidFill>
                <a:effectLst/>
                <a:latin typeface="Aptos" panose="020B0004020202020204" pitchFamily="34" charset="0"/>
                <a:ea typeface="+mn-ea"/>
                <a:cs typeface="+mn-cs"/>
              </a:rPr>
              <a:t>(Click) At certain points, I couldn’t help but feel like Puss in Boots, using my best wide-eyed expression, not to manipulate, but to plea for attention and action. This reflects how emotionally taxing it can be to push forward without clear responses.</a:t>
            </a:r>
            <a:endParaRPr lang="nb-NO" sz="1200">
              <a:effectLst/>
              <a:latin typeface="Times New Roman" panose="02020603050405020304" pitchFamily="18" charset="0"/>
              <a:ea typeface="Times New Roman" panose="02020603050405020304" pitchFamily="18" charset="0"/>
            </a:endParaRPr>
          </a:p>
          <a:p>
            <a:pPr>
              <a:buNone/>
            </a:pPr>
            <a:r>
              <a:rPr lang="en-US" sz="1200" kern="1200">
                <a:solidFill>
                  <a:srgbClr val="000000"/>
                </a:solidFill>
                <a:effectLst/>
                <a:latin typeface="Aptos" panose="020B0004020202020204" pitchFamily="34" charset="0"/>
                <a:ea typeface="+mn-ea"/>
                <a:cs typeface="+mn-cs"/>
              </a:rPr>
              <a:t>Rather than pointing out communication gaps, I tried to understand each leader’s perspective. In a meeting with one of the leader, I asked: </a:t>
            </a:r>
            <a:r>
              <a:rPr lang="en-US" sz="1200" i="1" kern="1200">
                <a:solidFill>
                  <a:srgbClr val="000000"/>
                </a:solidFill>
                <a:effectLst/>
                <a:latin typeface="Aptos" panose="020B0004020202020204" pitchFamily="34" charset="0"/>
                <a:ea typeface="+mn-ea"/>
                <a:cs typeface="+mn-cs"/>
              </a:rPr>
              <a:t>“Do you know the process so far?”</a:t>
            </a:r>
            <a:r>
              <a:rPr lang="en-US" sz="1200" kern="1200">
                <a:solidFill>
                  <a:srgbClr val="000000"/>
                </a:solidFill>
                <a:effectLst/>
                <a:latin typeface="Aptos" panose="020B0004020202020204" pitchFamily="34" charset="0"/>
                <a:ea typeface="+mn-ea"/>
                <a:cs typeface="+mn-cs"/>
              </a:rPr>
              <a:t> The leader responded: </a:t>
            </a:r>
            <a:r>
              <a:rPr lang="en-US" sz="1200" i="1" kern="1200">
                <a:solidFill>
                  <a:srgbClr val="000000"/>
                </a:solidFill>
                <a:effectLst/>
                <a:latin typeface="Aptos" panose="020B0004020202020204" pitchFamily="34" charset="0"/>
                <a:ea typeface="+mn-ea"/>
                <a:cs typeface="+mn-cs"/>
              </a:rPr>
              <a:t>“No—and what’s left?”</a:t>
            </a:r>
            <a:r>
              <a:rPr lang="en-US" sz="1200" kern="1200">
                <a:solidFill>
                  <a:srgbClr val="000000"/>
                </a:solidFill>
                <a:effectLst/>
                <a:latin typeface="Aptos" panose="020B0004020202020204" pitchFamily="34" charset="0"/>
                <a:ea typeface="+mn-ea"/>
                <a:cs typeface="+mn-cs"/>
              </a:rPr>
              <a:t> That moment underscored the disconnect.</a:t>
            </a:r>
            <a:endParaRPr lang="nb-NO" sz="1200">
              <a:effectLst/>
              <a:latin typeface="Times New Roman" panose="02020603050405020304" pitchFamily="18" charset="0"/>
              <a:ea typeface="Times New Roman" panose="02020603050405020304" pitchFamily="18" charset="0"/>
            </a:endParaRPr>
          </a:p>
          <a:p>
            <a:pPr>
              <a:buNone/>
            </a:pPr>
            <a:r>
              <a:rPr lang="en-US" sz="1200" kern="1200">
                <a:solidFill>
                  <a:srgbClr val="000000"/>
                </a:solidFill>
                <a:effectLst/>
                <a:latin typeface="Aptos" panose="020B0004020202020204" pitchFamily="34" charset="0"/>
                <a:ea typeface="+mn-ea"/>
                <a:cs typeface="+mn-cs"/>
              </a:rPr>
              <a:t>I reframed the conversation by emphasizing that </a:t>
            </a:r>
            <a:r>
              <a:rPr lang="en-US" sz="1200" b="1" kern="1200">
                <a:solidFill>
                  <a:srgbClr val="000000"/>
                </a:solidFill>
                <a:effectLst/>
                <a:latin typeface="Aptos" panose="020B0004020202020204" pitchFamily="34" charset="0"/>
                <a:ea typeface="+mn-ea"/>
                <a:cs typeface="+mn-cs"/>
              </a:rPr>
              <a:t>our</a:t>
            </a:r>
            <a:r>
              <a:rPr lang="en-US" sz="1200" kern="1200">
                <a:solidFill>
                  <a:srgbClr val="000000"/>
                </a:solidFill>
                <a:effectLst/>
                <a:latin typeface="Aptos" panose="020B0004020202020204" pitchFamily="34" charset="0"/>
                <a:ea typeface="+mn-ea"/>
                <a:cs typeface="+mn-cs"/>
              </a:rPr>
              <a:t> implementation project was designed to align with clinical routines and protect standard patient care. I used the term </a:t>
            </a:r>
            <a:r>
              <a:rPr lang="en-US" sz="1200" b="1" i="1" kern="1200">
                <a:solidFill>
                  <a:srgbClr val="000000"/>
                </a:solidFill>
                <a:effectLst/>
                <a:latin typeface="Aptos" panose="020B0004020202020204" pitchFamily="34" charset="0"/>
                <a:ea typeface="+mn-ea"/>
                <a:cs typeface="+mn-cs"/>
              </a:rPr>
              <a:t>“our patients”</a:t>
            </a:r>
            <a:r>
              <a:rPr lang="en-US" sz="1200" b="1" kern="1200">
                <a:solidFill>
                  <a:srgbClr val="000000"/>
                </a:solidFill>
                <a:effectLst/>
                <a:latin typeface="Aptos" panose="020B0004020202020204" pitchFamily="34" charset="0"/>
                <a:ea typeface="+mn-ea"/>
                <a:cs typeface="+mn-cs"/>
              </a:rPr>
              <a:t> </a:t>
            </a:r>
            <a:r>
              <a:rPr lang="en-US" sz="1200" kern="1200">
                <a:solidFill>
                  <a:srgbClr val="000000"/>
                </a:solidFill>
                <a:effectLst/>
                <a:latin typeface="Aptos" panose="020B0004020202020204" pitchFamily="34" charset="0"/>
                <a:ea typeface="+mn-ea"/>
                <a:cs typeface="+mn-cs"/>
              </a:rPr>
              <a:t>to foster a sense of collective responsibility. By the end of that conversation, we agreed to support the next steps, and I was invited to the clinical decision-making forum, which includes physicians. That felt like a breakthrough moment.</a:t>
            </a:r>
            <a:endParaRPr lang="nb-NO" sz="1200">
              <a:effectLst/>
              <a:latin typeface="Times New Roman" panose="02020603050405020304" pitchFamily="18" charset="0"/>
              <a:ea typeface="Times New Roman" panose="02020603050405020304" pitchFamily="18" charset="0"/>
            </a:endParaRPr>
          </a:p>
          <a:p>
            <a:pPr>
              <a:buNone/>
            </a:pPr>
            <a:r>
              <a:rPr lang="en-US" sz="1200" kern="1200">
                <a:solidFill>
                  <a:srgbClr val="000000"/>
                </a:solidFill>
                <a:effectLst/>
                <a:latin typeface="Aptos" panose="020B0004020202020204" pitchFamily="34" charset="0"/>
                <a:ea typeface="+mn-ea"/>
                <a:cs typeface="+mn-cs"/>
              </a:rPr>
              <a:t>(Click) Barriers are inevitable in implementation, but they also create opportunities. It’s important to share those barriers with leadership, not just to inform them, but to invite proactive problem-solving, not just passive support.</a:t>
            </a:r>
            <a:endParaRPr lang="nb-NO" sz="1200">
              <a:effectLst/>
              <a:latin typeface="Times New Roman" panose="02020603050405020304" pitchFamily="18" charset="0"/>
              <a:ea typeface="Times New Roman" panose="02020603050405020304" pitchFamily="18" charset="0"/>
            </a:endParaRPr>
          </a:p>
          <a:p>
            <a:pPr>
              <a:lnSpc>
                <a:spcPct val="116000"/>
              </a:lnSpc>
              <a:spcAft>
                <a:spcPts val="800"/>
              </a:spcAft>
            </a:pPr>
            <a:r>
              <a:rPr lang="en-US" sz="1200" b="1">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684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Bef>
                <a:spcPts val="600"/>
              </a:spcBef>
              <a:spcAft>
                <a:spcPts val="300"/>
              </a:spcAft>
              <a:buNone/>
            </a:pPr>
            <a:r>
              <a:rPr lang="en-US" b="0" i="0" dirty="0">
                <a:solidFill>
                  <a:srgbClr val="424242"/>
                </a:solidFill>
                <a:effectLst/>
                <a:latin typeface="Segoe Sans"/>
              </a:rPr>
              <a:t>So, when we talk about implementation as something successful, I think it's important to highlight both the big and small successes. Yes, we have done well with the implementation at site A and as a standard routine for our patients. In the beginning, I thought this would be straightforward, and I learned to promote positive aspects even though they are small ones. Like getting a meeting with the leaders and receiving positive feedback from them to continue regarding the project's intention!</a:t>
            </a:r>
          </a:p>
          <a:p>
            <a:pPr algn="l">
              <a:spcBef>
                <a:spcPts val="600"/>
              </a:spcBef>
              <a:spcAft>
                <a:spcPts val="300"/>
              </a:spcAft>
              <a:buNone/>
            </a:pPr>
            <a:r>
              <a:rPr lang="en-US" b="0" i="0" dirty="0">
                <a:solidFill>
                  <a:srgbClr val="424242"/>
                </a:solidFill>
                <a:effectLst/>
                <a:latin typeface="Segoe Sans"/>
              </a:rPr>
              <a:t>(Click): “Hopefully, we have opened a bit of the black box?"</a:t>
            </a:r>
          </a:p>
          <a:p>
            <a:pPr>
              <a:buNone/>
            </a:pPr>
            <a:br>
              <a:rPr lang="en-US" dirty="0"/>
            </a:b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AEFE4-4851-4CF5-A692-A66683D1EB1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01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from panel </a:t>
            </a:r>
            <a:r>
              <a:rPr lang="nb-NO" sz="1200" dirty="0" err="1"/>
              <a:t>debate</a:t>
            </a:r>
            <a:endParaRPr lang="nb-NO" sz="1200" dirty="0"/>
          </a:p>
          <a:p>
            <a:r>
              <a:rPr lang="nb-NO" sz="1200" dirty="0"/>
              <a:t>SIRI WILL WORK ON THIS DURING THE DEBATE!</a:t>
            </a:r>
          </a:p>
          <a:p>
            <a:endParaRPr lang="nb-NO" dirty="0"/>
          </a:p>
        </p:txBody>
      </p:sp>
      <p:sp>
        <p:nvSpPr>
          <p:cNvPr id="4" name="Plassholder for lysbildenummer 3"/>
          <p:cNvSpPr>
            <a:spLocks noGrp="1"/>
          </p:cNvSpPr>
          <p:nvPr>
            <p:ph type="sldNum" sz="quarter" idx="5"/>
          </p:nvPr>
        </p:nvSpPr>
        <p:spPr/>
        <p:txBody>
          <a:bodyPr/>
          <a:lstStyle/>
          <a:p>
            <a:fld id="{F843E70A-0CE8-4B04-A13D-878C531B0159}" type="slidenum">
              <a:rPr lang="nb-NO" smtClean="0"/>
              <a:t>43</a:t>
            </a:fld>
            <a:endParaRPr lang="nb-NO"/>
          </a:p>
        </p:txBody>
      </p:sp>
    </p:spTree>
    <p:extLst>
      <p:ext uri="{BB962C8B-B14F-4D97-AF65-F5344CB8AC3E}">
        <p14:creationId xmlns:p14="http://schemas.microsoft.com/office/powerpoint/2010/main" val="2028333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CD84-77B6-20D8-F4C8-40C4AC19F8C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332333C-A923-0897-61CC-F0E0BC03A62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01928B2-C47C-15B0-AD26-6F5150D96638}"/>
              </a:ext>
            </a:extLst>
          </p:cNvPr>
          <p:cNvSpPr>
            <a:spLocks noGrp="1"/>
          </p:cNvSpPr>
          <p:nvPr>
            <p:ph type="body" idx="1"/>
          </p:nvPr>
        </p:nvSpPr>
        <p:spPr/>
        <p:txBody>
          <a:bodyPr/>
          <a:lstStyle/>
          <a:p>
            <a:r>
              <a:rPr lang="nb-NO" dirty="0"/>
              <a:t>END SLIDE!!!</a:t>
            </a:r>
          </a:p>
        </p:txBody>
      </p:sp>
      <p:sp>
        <p:nvSpPr>
          <p:cNvPr id="4" name="Plassholder for lysbildenummer 3">
            <a:extLst>
              <a:ext uri="{FF2B5EF4-FFF2-40B4-BE49-F238E27FC236}">
                <a16:creationId xmlns:a16="http://schemas.microsoft.com/office/drawing/2014/main" id="{236C08F0-0B7D-EE61-84A7-4C5069555F3E}"/>
              </a:ext>
            </a:extLst>
          </p:cNvPr>
          <p:cNvSpPr>
            <a:spLocks noGrp="1"/>
          </p:cNvSpPr>
          <p:nvPr>
            <p:ph type="sldNum" sz="quarter" idx="5"/>
          </p:nvPr>
        </p:nvSpPr>
        <p:spPr/>
        <p:txBody>
          <a:bodyPr/>
          <a:lstStyle/>
          <a:p>
            <a:fld id="{ADDCB144-AED0-4CFC-9F2A-3C02F3126864}" type="slidenum">
              <a:rPr lang="en-US" smtClean="0"/>
              <a:t>44</a:t>
            </a:fld>
            <a:endParaRPr lang="en-US"/>
          </a:p>
        </p:txBody>
      </p:sp>
    </p:spTree>
    <p:extLst>
      <p:ext uri="{BB962C8B-B14F-4D97-AF65-F5344CB8AC3E}">
        <p14:creationId xmlns:p14="http://schemas.microsoft.com/office/powerpoint/2010/main" val="217302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This is an illustration of all stages of implementation completion</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It which is an observation-based measure that tracks key implementation milestones. It includes [CLICK] pre-implementation phases, [CLICK] implementation, and [CLICK] competency – which I will refer to as fidelity – delivering the practice as recommended or studied.</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[CLICK] As I previously mentioned, studies using this scale from over 1200 sites that were implementing an evidence-based program indicated that only 35% delivered the program to a patient and</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only 15% delivered achieved competency.</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[CLICK] However, the groups that completed the pre-implementation phase, 93% delivered the program to patients and 53%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delivered the program with fidelity.</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When pre-implementation was not completed well, the probability of achieving fidelity was low – even when every implementation phase stage was completed.</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Interestingly, in our experience, people often want to skip this phase!! They are VERY eager to start implementing and often start before the organization and the team are ready for the change. </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28824-8AD8-4023-BED3-D6E8C0872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94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In our work we use the Knowledge-to-Action Framework as a process model for implementing research into clinical practices in rehabilitation. </a:t>
            </a:r>
          </a:p>
          <a:p>
            <a:pPr>
              <a:buNone/>
            </a:pPr>
            <a:r>
              <a:rPr lang="en-US"/>
              <a:t>(CLICK)</a:t>
            </a:r>
          </a:p>
          <a:p>
            <a:pPr>
              <a:buNone/>
            </a:pPr>
            <a:r>
              <a:rPr lang="en-US"/>
              <a:t>Pre-implementation activities correspond directly to the first four phases of this framework. These include identifying the know-do gap, adapting knowledge to the local context, assessing barriers and facilitators, and selecting and tailoring implementation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538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In this presentation, we will talk about the ‘black box’ of pre-implementation - the often underreported phase before implementation starts. We often hear words like “engagement” “readiness” and “communication” – but how are these strategies employed?</a:t>
            </a:r>
          </a:p>
          <a:p>
            <a:pPr>
              <a:buNone/>
            </a:pPr>
            <a:endParaRPr lang="en-US"/>
          </a:p>
          <a:p>
            <a:pPr>
              <a:buNone/>
            </a:pPr>
            <a:r>
              <a:rPr lang="en-US"/>
              <a:t>In this presentation, we’ll open that black box and examine what actually happens during pre-implementation.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0675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[UPDATE TEXT AS NECESSARY TO REFLECT CONTENT OF PRESENTATIONS</a:t>
            </a:r>
          </a:p>
          <a:p>
            <a:pPr>
              <a:buNone/>
            </a:pPr>
            <a:endParaRPr lang="en-US"/>
          </a:p>
          <a:p>
            <a:pPr>
              <a:buNone/>
            </a:pPr>
            <a:r>
              <a:rPr lang="en-US"/>
              <a:t>We’ll explore three rehabilitation-focused projects that each used the Knowledge-to-Action Framework but varied in setting, intervention, and context.</a:t>
            </a:r>
          </a:p>
          <a:p>
            <a:pPr>
              <a:buNone/>
            </a:pPr>
            <a:endParaRPr lang="en-US"/>
          </a:p>
          <a:p>
            <a:pPr>
              <a:buFont typeface="Arial" panose="020B0604020202020204" pitchFamily="34" charset="0"/>
              <a:buChar char="•"/>
            </a:pPr>
            <a:r>
              <a:rPr lang="en-US"/>
              <a:t>First, we examine two stroke rehabilitation sites implementing high-intensity gait training with different levels of pre-implementation engagement.</a:t>
            </a:r>
          </a:p>
          <a:p>
            <a:pPr>
              <a:buFont typeface="Arial" panose="020B0604020202020204" pitchFamily="34" charset="0"/>
              <a:buChar char="•"/>
            </a:pPr>
            <a:endParaRPr lang="en-US"/>
          </a:p>
          <a:p>
            <a:pPr>
              <a:buFont typeface="Arial" panose="020B0604020202020204" pitchFamily="34" charset="0"/>
              <a:buChar char="•"/>
            </a:pPr>
            <a:r>
              <a:rPr lang="en-US"/>
              <a:t>Second, we look at the rollout of a physical assessment tool in intensive care units, highlighting the role of trust and tailoring.</a:t>
            </a:r>
          </a:p>
          <a:p>
            <a:pPr>
              <a:buFont typeface="Arial" panose="020B0604020202020204" pitchFamily="34" charset="0"/>
              <a:buChar char="•"/>
            </a:pPr>
            <a:endParaRPr lang="en-US"/>
          </a:p>
          <a:p>
            <a:pPr>
              <a:buFont typeface="Arial" panose="020B0604020202020204" pitchFamily="34" charset="0"/>
              <a:buChar char="•"/>
            </a:pPr>
            <a:r>
              <a:rPr lang="en-US"/>
              <a:t>Finally, we present a multi-department concussion project that faced different barriers across one hospital system.</a:t>
            </a:r>
            <a:br>
              <a:rPr lang="en-US"/>
            </a:br>
            <a:r>
              <a:rPr lang="en-US"/>
              <a:t>Together, these examples reveal how early-phase planning, leadership involvement, and local adaptation critically influence readiness and results.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866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In this section, we’ll explore how pre-implementation activities shaped outcomes across two stroke rehabilitation sites that implemented high-intensity gait training or HIT. </a:t>
            </a:r>
          </a:p>
          <a:p>
            <a:pPr>
              <a:buNone/>
            </a:pPr>
            <a:endParaRPr lang="en-US"/>
          </a:p>
          <a:p>
            <a:pPr>
              <a:buNone/>
            </a:pPr>
            <a:r>
              <a:rPr lang="en-US"/>
              <a:t>HIT is an evidence-based approach that includes task-specific walking practice at heart rates of &gt;70% of the predicted maximum to improve walking speed, endurance, and function after stroke. Research shows HIT leads to greater and faster gains in mobility compared to traditional therapy, making it a recommended intervention in clinical guidelines.</a:t>
            </a:r>
          </a:p>
          <a:p>
            <a:pPr>
              <a:buNone/>
            </a:pPr>
            <a:endParaRPr lang="en-US"/>
          </a:p>
          <a:p>
            <a:pPr>
              <a:buNone/>
            </a:pPr>
            <a:r>
              <a:rPr lang="en-US"/>
              <a:t>At both sites, the goal was to embed HIT as a routine part of inpatient stroke rehabilitation, standardizing how walking intensity was measured and delivered. </a:t>
            </a:r>
          </a:p>
          <a:p>
            <a:pPr>
              <a:buNone/>
            </a:pPr>
            <a:endParaRPr lang="en-US"/>
          </a:p>
          <a:p>
            <a:pPr>
              <a:buNone/>
            </a:pPr>
            <a:r>
              <a:rPr lang="en-US"/>
              <a:t>While the clinical objective was the same, the approach to preparing for implementation looked very different.</a:t>
            </a:r>
          </a:p>
          <a:p>
            <a:pPr>
              <a:buNone/>
            </a:pPr>
            <a:endParaRPr lang="en-US"/>
          </a:p>
          <a:p>
            <a:r>
              <a:rPr lang="en-US"/>
              <a:t>We’ll examine how each team engaged with the pre-implementation phase, and how those early decisions influenced their ability to implement HIT with fidelity.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CB144-AED0-4CFC-9F2A-3C02F31268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429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4EED69-DC6D-856E-6B60-0218C54418E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6BC7EE2-1562-DBD8-2BAA-BD6EFA2A3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07E34C1-F3B0-A061-E15D-DD0AE981329F}"/>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29A134AE-46F3-42C3-C042-6EA640430378}"/>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4A25AAC4-E6EF-CEE3-EC61-94A67EFA6BE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90266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4EF564-1D46-47B0-7CD7-FCC99C65C5A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517F8B4-E3DC-F92D-1BE2-9915F4CC940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4E2D935-93A8-3C2B-9122-5A4A3267397F}"/>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F61FCAC2-4492-257A-1576-6842E958E8B5}"/>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5A061B28-4249-F26B-6845-D6F834825AF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53486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4B14126-875B-E2B5-18A4-287C35B9B49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6736449-4CD2-8DEE-3FA8-798EFC8B555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F2A0FC4-60E2-73C4-0E09-4AA3D8BF25A7}"/>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03F06909-870A-28D7-A87E-A51651DE2C82}"/>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FC82C24A-A9FA-9BFD-F7CA-8AA97E7F1DF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4092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200582-E5AE-BCB4-A097-2E48A0D9B72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5253107-2895-2CF3-A041-D907C41EF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BB9816B-EE8C-5E9A-F435-94897EB28601}"/>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B02F9309-AE08-994B-2650-244F3CE7BFB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E0603D9-41C2-C700-D126-444A8F40FE78}"/>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3274903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25A948-EB25-086F-C9B9-49A8E2C777B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7EE11DE-BED6-FF3B-2029-9C88F6A1816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F3142EE-9B1B-E932-261E-6ADCF0B11FDB}"/>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AEC8E09E-B922-0BAC-ADB5-4FCF3AA972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AB4243-8E7F-8B07-05E7-716684B92799}"/>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1327986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272905-C310-F404-CE57-5924E1C2A83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7EA1D57-33CE-0ADE-770B-D7A25610DF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F9DFE32-0D5E-873B-9A70-A7E4809054D3}"/>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FE74DDE9-FF68-8341-9B6D-E876475F9C1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23C1746-0B39-9A6D-E5A8-446F36C01D75}"/>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2714111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A77D41-41FA-117B-C23A-781E426C3FA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19F07FB-8DC2-73CC-6AF4-1267FBA1B3D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1712B2D-2F6E-3589-329C-54A7E59FB7B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7A34A1A-DC0D-FAE4-0B1E-2684150E2470}"/>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6" name="Plassholder for bunntekst 5">
            <a:extLst>
              <a:ext uri="{FF2B5EF4-FFF2-40B4-BE49-F238E27FC236}">
                <a16:creationId xmlns:a16="http://schemas.microsoft.com/office/drawing/2014/main" id="{04A0198E-51B2-7525-0345-17AFC02D3EA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26DA938-5EC2-7380-D61A-75BB1D27593B}"/>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2436205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43D5C5-82E6-6270-25C9-F5F2EDA0AE7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4A97DF7-681D-5C5A-4ACE-839D39E6A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181AF76-8C01-D624-108C-17C9EA0E264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C725CAD-CD58-1032-59E1-6697C8405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6529EE8-12F3-22B7-EA3F-6CAD07E8955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29CC415-4264-F6FA-AEDC-3625580C38B5}"/>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8" name="Plassholder for bunntekst 7">
            <a:extLst>
              <a:ext uri="{FF2B5EF4-FFF2-40B4-BE49-F238E27FC236}">
                <a16:creationId xmlns:a16="http://schemas.microsoft.com/office/drawing/2014/main" id="{1F9730DA-58F1-3917-8B74-125C6835D95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0757602-2C05-EFF2-F7D0-46AA846F2E21}"/>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139488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02D673-F9E5-2D61-50CB-F50BC343E21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77B738B-E88A-EBE6-135A-52BB71A135FD}"/>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4" name="Plassholder for bunntekst 3">
            <a:extLst>
              <a:ext uri="{FF2B5EF4-FFF2-40B4-BE49-F238E27FC236}">
                <a16:creationId xmlns:a16="http://schemas.microsoft.com/office/drawing/2014/main" id="{9264AF06-DC4B-5305-4801-7380941BC3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C07CF5-E389-BA9F-F4C2-18D8C59B3D80}"/>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16808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8362480-1472-0AA0-2512-3CE23143FC98}"/>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3" name="Plassholder for bunntekst 2">
            <a:extLst>
              <a:ext uri="{FF2B5EF4-FFF2-40B4-BE49-F238E27FC236}">
                <a16:creationId xmlns:a16="http://schemas.microsoft.com/office/drawing/2014/main" id="{572B21E4-2898-5798-96CB-13B0FDDC7DD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F0796E2-5018-828C-26AA-6627C2DC1453}"/>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468479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D7D039-1B64-F986-83E5-EAF943C7350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68EBA13-39D3-DE5E-D639-57C175826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88C8814-C51F-7E6B-C3D5-C7B7855E0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67B981B-6CD5-08B4-052D-271D534461E8}"/>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6" name="Plassholder for bunntekst 5">
            <a:extLst>
              <a:ext uri="{FF2B5EF4-FFF2-40B4-BE49-F238E27FC236}">
                <a16:creationId xmlns:a16="http://schemas.microsoft.com/office/drawing/2014/main" id="{B7D4D62D-B301-1A11-D94F-D7F408B43E9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DCFF524-8B95-7EB6-33B1-84216E1CBB7A}"/>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270764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4A2797-E542-D62F-0D5F-F4E621A0C5D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F20886B-36C8-8F32-6536-EBBC9385045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A57568A-D3E6-3CAC-6A23-A8F4D2252C22}"/>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AEFA41BB-4197-726A-8269-BEC64AE3F756}"/>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091AD9C8-A08B-344F-9CEF-C23A9738C04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452453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3A787F-917C-BD06-02C8-8F89F56D0AF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39C1745-BFCC-E379-2B85-111661D23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D1555F4-1A1B-50B8-DBEB-6002A9CC2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1FC9864-1384-86B0-820F-8C8D5DBC7E74}"/>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6" name="Plassholder for bunntekst 5">
            <a:extLst>
              <a:ext uri="{FF2B5EF4-FFF2-40B4-BE49-F238E27FC236}">
                <a16:creationId xmlns:a16="http://schemas.microsoft.com/office/drawing/2014/main" id="{8F0C0B3F-37E6-0F47-6B2D-95C6A0DA57B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3B90480-7254-0B22-5559-377CEB656B9D}"/>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220693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C0A72D-0B99-99CD-1171-302EC979057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D67F6EA-2902-4819-905A-B94523A01F5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28F5AC-9EF9-0B7F-A5DC-1DEDA05EAC6E}"/>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F6D2DA9C-66D7-F02A-7BEE-4E9F2AF7AD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452AE5-DEC3-FA7D-EAB1-2776388DEB9B}"/>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3337006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5CA34A8-FD69-A036-759A-B9A3E6FC4C1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45AE534-0351-FDC6-AE96-53B0EC1462B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E10F211-8F1E-A89D-CE97-9E60763F59CF}"/>
              </a:ext>
            </a:extLst>
          </p:cNvPr>
          <p:cNvSpPr>
            <a:spLocks noGrp="1"/>
          </p:cNvSpPr>
          <p:nvPr>
            <p:ph type="dt" sz="half" idx="10"/>
          </p:nvPr>
        </p:nvSpPr>
        <p:spPr/>
        <p:txBody>
          <a:body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151381C2-745E-5B7B-DD0A-8B56D06A8F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B1E4C9-8DE8-3BCD-5CEE-9C439ABB8E93}"/>
              </a:ext>
            </a:extLst>
          </p:cNvPr>
          <p:cNvSpPr>
            <a:spLocks noGrp="1"/>
          </p:cNvSpPr>
          <p:nvPr>
            <p:ph type="sldNum" sz="quarter" idx="12"/>
          </p:nvPr>
        </p:nvSpPr>
        <p:spPr/>
        <p:txBody>
          <a:bodyPr/>
          <a:lstStyle/>
          <a:p>
            <a:fld id="{83CAB763-5BCB-4635-921C-4BF70268405A}" type="slidenum">
              <a:rPr lang="nb-NO" smtClean="0"/>
              <a:t>‹nr.›</a:t>
            </a:fld>
            <a:endParaRPr lang="nb-NO"/>
          </a:p>
        </p:txBody>
      </p:sp>
    </p:spTree>
    <p:extLst>
      <p:ext uri="{BB962C8B-B14F-4D97-AF65-F5344CB8AC3E}">
        <p14:creationId xmlns:p14="http://schemas.microsoft.com/office/powerpoint/2010/main" val="3261879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752714-A224-CE60-CE7C-B10C5515B5C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00ADEB6-E484-B065-9730-A3D5F8507D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08A6BDC-B038-40FD-B035-27DB88DCF6BD}"/>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C2075BC4-D1B5-F120-39CA-DD3F74CFCC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429560-DBFE-B8A9-A84F-C9B0B2C3C959}"/>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1696850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5F1380-9AB7-9CE7-9A6A-17C19211F6D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29C5913-D28D-8C09-4099-C4836515A0C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78BDE0-D2BD-9930-603F-85BAE14D1282}"/>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91C178F1-90FC-D568-DB42-6FC533C0ED9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551D26C-09F0-3515-50F6-B7AE1993A2A6}"/>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3860059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FAA68B-5C43-813D-9DAA-F0ABAC180D1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5869575-7BA8-532D-5D09-0A37E8C0A1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1A859D8-7F9A-D104-28DD-0DD34D6155E0}"/>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A2909D52-ED41-25BE-DE9C-6E2B8D813C2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DCFED54-3A7F-B5EC-6BD3-B365D9B57DB9}"/>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3823489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724264-0909-F0C8-E880-833A3C7AF0A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CE40387-8271-F9F2-00BF-6070D26A0D5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1C4A748-E750-7ED1-CEA2-9DBA2623132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259F945-CAE6-BA65-856C-160DCCEBB0CB}"/>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6" name="Plassholder for bunntekst 5">
            <a:extLst>
              <a:ext uri="{FF2B5EF4-FFF2-40B4-BE49-F238E27FC236}">
                <a16:creationId xmlns:a16="http://schemas.microsoft.com/office/drawing/2014/main" id="{9256E1EC-0373-32A5-F1A5-ACF08BC4F51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2832093-DC05-47DD-5891-C7053E0512EB}"/>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863275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3AA68-F566-FE98-C643-C70635E8076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CD1A610-12B7-DAB2-2B71-2C9F8ECF67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4E1F624-627E-E974-564E-89A66ACA0FE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3CE6C8C-4750-9F4A-BF5F-F26C138AF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250F08D-B88F-D3CB-1D67-DB6082BD012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6AB2814-D7C5-3725-EAFF-266F1BBB6753}"/>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8" name="Plassholder for bunntekst 7">
            <a:extLst>
              <a:ext uri="{FF2B5EF4-FFF2-40B4-BE49-F238E27FC236}">
                <a16:creationId xmlns:a16="http://schemas.microsoft.com/office/drawing/2014/main" id="{6BBBB173-9AC7-865B-D682-3698E309773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5C93DE4-C9AA-488E-A5E5-08505B892125}"/>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169935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4D0217-A3AF-E681-6D96-C83FF00DC22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823B0E6-5A91-89C4-3B59-C691B6CBDF06}"/>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4" name="Plassholder for bunntekst 3">
            <a:extLst>
              <a:ext uri="{FF2B5EF4-FFF2-40B4-BE49-F238E27FC236}">
                <a16:creationId xmlns:a16="http://schemas.microsoft.com/office/drawing/2014/main" id="{E1873F2E-263C-F6E7-D655-0F22D8F896A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D0B0E7E-B0E3-3A52-D33B-6F4BB9B09BEE}"/>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1608163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37032BD-0A12-4943-120C-CCA84B00CADF}"/>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3" name="Plassholder for bunntekst 2">
            <a:extLst>
              <a:ext uri="{FF2B5EF4-FFF2-40B4-BE49-F238E27FC236}">
                <a16:creationId xmlns:a16="http://schemas.microsoft.com/office/drawing/2014/main" id="{13B0246D-C2F7-86EB-F2DF-2092645CAFF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0511BCF-2541-58A6-18D6-AF97699D7075}"/>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391935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85C052-6454-58E2-3FE7-F59C6F39349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E5A2277-8253-F525-217C-A2C82C6835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61020F8-6A9F-A84A-DCD4-79794C7197CB}"/>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CB24594B-3BF4-7F12-D41B-A1DC474C5033}"/>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878DF224-81DB-1BE3-3CDF-39F58B8812E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086912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9AD4E6-1813-6799-1FCC-F5F53B8E2FC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252F5EC-621F-C893-14BB-60A31C2A9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1BC964C-F123-32F3-D7C8-087067A5B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6530041-F2EF-DD78-B9BA-4FF2FA349434}"/>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6" name="Plassholder for bunntekst 5">
            <a:extLst>
              <a:ext uri="{FF2B5EF4-FFF2-40B4-BE49-F238E27FC236}">
                <a16:creationId xmlns:a16="http://schemas.microsoft.com/office/drawing/2014/main" id="{5992CF44-3BEF-8C4E-3BEF-B3189E1156F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77EBCC8-2ABF-D0D3-DA68-C1E7B9DE9617}"/>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3305082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37ED03-C448-61A4-CD07-684D8DBB24A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2C72F9E-C73C-5A73-04D6-149A01998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23EC102-7A33-CE27-3E17-00DDDF4A1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1766D5A-30BE-46A1-48FE-E32BB40453DE}"/>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6" name="Plassholder for bunntekst 5">
            <a:extLst>
              <a:ext uri="{FF2B5EF4-FFF2-40B4-BE49-F238E27FC236}">
                <a16:creationId xmlns:a16="http://schemas.microsoft.com/office/drawing/2014/main" id="{CDE031CD-5F10-90AB-244D-E65FF688244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098FA5D-4660-0FAD-EFDF-3D1AEE6567C8}"/>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2968808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6FC23C-0D03-B390-7FEF-CC0D0D38A6D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EA936DA-ECD9-ECE3-FB42-34DB59D26A2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6F4263-5239-C548-9DED-D7C801478486}"/>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64201B72-044C-1FEB-E1CA-F838D3690F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4AAFD8E-5146-2724-F37B-DBD9F905CEEF}"/>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673672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A1FB2DF-5E66-0C2A-2D9C-95C58580D1B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47B34D6-7E26-2A24-3854-50D0F110F19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77CCBA-39B4-B381-25EC-C6B981F798F6}"/>
              </a:ext>
            </a:extLst>
          </p:cNvPr>
          <p:cNvSpPr>
            <a:spLocks noGrp="1"/>
          </p:cNvSpPr>
          <p:nvPr>
            <p:ph type="dt" sz="half" idx="10"/>
          </p:nvPr>
        </p:nvSpPr>
        <p:spPr/>
        <p:txBody>
          <a:body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3ADBFD93-6F63-D455-D9B9-DFF034ECF6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BFBB2-9E53-7EA3-3C07-A6B3413CECA7}"/>
              </a:ext>
            </a:extLst>
          </p:cNvPr>
          <p:cNvSpPr>
            <a:spLocks noGrp="1"/>
          </p:cNvSpPr>
          <p:nvPr>
            <p:ph type="sldNum" sz="quarter" idx="12"/>
          </p:nvPr>
        </p:nvSpPr>
        <p:spPr/>
        <p:txBody>
          <a:bodyPr/>
          <a:lstStyle/>
          <a:p>
            <a:fld id="{C7FB3307-F4BF-448B-8D64-2318A00F09EE}" type="slidenum">
              <a:rPr lang="nb-NO" smtClean="0"/>
              <a:t>‹nr.›</a:t>
            </a:fld>
            <a:endParaRPr lang="nb-NO"/>
          </a:p>
        </p:txBody>
      </p:sp>
    </p:spTree>
    <p:extLst>
      <p:ext uri="{BB962C8B-B14F-4D97-AF65-F5344CB8AC3E}">
        <p14:creationId xmlns:p14="http://schemas.microsoft.com/office/powerpoint/2010/main" val="1932968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3FF05FE-4686-4401-8435-3184D20E8FD3}"/>
              </a:ext>
            </a:extLst>
          </p:cNvPr>
          <p:cNvSpPr>
            <a:spLocks noGrp="1"/>
          </p:cNvSpPr>
          <p:nvPr>
            <p:ph type="dt" sz="half" idx="10"/>
          </p:nvPr>
        </p:nvSpPr>
        <p:spPr/>
        <p:txBody>
          <a:bodyPr/>
          <a:lstStyle/>
          <a:p>
            <a:fld id="{958FF766-412E-462A-8F5D-C7E95663E47D}" type="datetimeFigureOut">
              <a:rPr lang="nb-NO" smtClean="0"/>
              <a:t>29.05.2025</a:t>
            </a:fld>
            <a:endParaRPr lang="nb-NO"/>
          </a:p>
        </p:txBody>
      </p:sp>
      <p:sp>
        <p:nvSpPr>
          <p:cNvPr id="5" name="Plassholder for bunntekst 4">
            <a:extLst>
              <a:ext uri="{FF2B5EF4-FFF2-40B4-BE49-F238E27FC236}">
                <a16:creationId xmlns:a16="http://schemas.microsoft.com/office/drawing/2014/main" id="{5DE55D9E-DCCB-4C6A-B993-B4E34064EF1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73E658-A926-4C2C-98EE-AB70A1D0CD44}"/>
              </a:ext>
            </a:extLst>
          </p:cNvPr>
          <p:cNvSpPr>
            <a:spLocks noGrp="1"/>
          </p:cNvSpPr>
          <p:nvPr>
            <p:ph type="sldNum" sz="quarter" idx="12"/>
          </p:nvPr>
        </p:nvSpPr>
        <p:spPr/>
        <p:txBody>
          <a:bodyPr/>
          <a:lstStyle/>
          <a:p>
            <a:fld id="{06668B70-52D5-4929-987C-994778F03EBF}" type="slidenum">
              <a:rPr lang="nb-NO" smtClean="0"/>
              <a:t>‹nr.›</a:t>
            </a:fld>
            <a:endParaRPr lang="nb-NO"/>
          </a:p>
        </p:txBody>
      </p:sp>
      <p:sp>
        <p:nvSpPr>
          <p:cNvPr id="7" name="Tittel 1">
            <a:extLst>
              <a:ext uri="{FF2B5EF4-FFF2-40B4-BE49-F238E27FC236}">
                <a16:creationId xmlns:a16="http://schemas.microsoft.com/office/drawing/2014/main" id="{CFA45D2A-9AD5-4FA0-8B4D-3F277D660135}"/>
              </a:ext>
            </a:extLst>
          </p:cNvPr>
          <p:cNvSpPr>
            <a:spLocks noGrp="1"/>
          </p:cNvSpPr>
          <p:nvPr>
            <p:ph type="title"/>
          </p:nvPr>
        </p:nvSpPr>
        <p:spPr>
          <a:xfrm>
            <a:off x="1068127" y="1662031"/>
            <a:ext cx="4348607" cy="1194380"/>
          </a:xfrm>
        </p:spPr>
        <p:txBody>
          <a:bodyPr anchor="t">
            <a:normAutofit/>
          </a:bodyPr>
          <a:lstStyle>
            <a:lvl1pPr>
              <a:defRPr sz="4000" b="1">
                <a:solidFill>
                  <a:srgbClr val="004A93"/>
                </a:solidFill>
              </a:defRPr>
            </a:lvl1pPr>
          </a:lstStyle>
          <a:p>
            <a:r>
              <a:rPr lang="nb-NO"/>
              <a:t>Klikk for å redigere tittelstil</a:t>
            </a:r>
          </a:p>
        </p:txBody>
      </p:sp>
      <p:sp>
        <p:nvSpPr>
          <p:cNvPr id="8" name="Plassholder for tekst 2">
            <a:extLst>
              <a:ext uri="{FF2B5EF4-FFF2-40B4-BE49-F238E27FC236}">
                <a16:creationId xmlns:a16="http://schemas.microsoft.com/office/drawing/2014/main" id="{986C8ECE-38F8-4390-AC09-623FD14A3D4B}"/>
              </a:ext>
            </a:extLst>
          </p:cNvPr>
          <p:cNvSpPr>
            <a:spLocks noGrp="1"/>
          </p:cNvSpPr>
          <p:nvPr>
            <p:ph type="body" idx="1"/>
          </p:nvPr>
        </p:nvSpPr>
        <p:spPr>
          <a:xfrm>
            <a:off x="1068126" y="2978333"/>
            <a:ext cx="4348607" cy="1377423"/>
          </a:xfrm>
        </p:spPr>
        <p:txBody>
          <a:bodyPr/>
          <a:lstStyle>
            <a:lvl1pPr marL="342891" indent="-342891">
              <a:buFont typeface="Arial" panose="020B0604020202020204" pitchFamily="34" charset="0"/>
              <a:buChar char="•"/>
              <a:defRPr sz="2400">
                <a:solidFill>
                  <a:srgbClr val="004A9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Rediger tekststiler i malen</a:t>
            </a:r>
          </a:p>
        </p:txBody>
      </p:sp>
      <p:sp>
        <p:nvSpPr>
          <p:cNvPr id="9" name="Plassholder for bilde 7">
            <a:extLst>
              <a:ext uri="{FF2B5EF4-FFF2-40B4-BE49-F238E27FC236}">
                <a16:creationId xmlns:a16="http://schemas.microsoft.com/office/drawing/2014/main" id="{CD529F53-5CF9-4D77-8899-65700A056663}"/>
              </a:ext>
            </a:extLst>
          </p:cNvPr>
          <p:cNvSpPr>
            <a:spLocks noGrp="1"/>
          </p:cNvSpPr>
          <p:nvPr>
            <p:ph type="pic" sz="quarter" idx="13"/>
          </p:nvPr>
        </p:nvSpPr>
        <p:spPr>
          <a:xfrm>
            <a:off x="6096002" y="2"/>
            <a:ext cx="6095999" cy="5928527"/>
          </a:xfrm>
        </p:spPr>
        <p:txBody>
          <a:bodyPr/>
          <a:lstStyle/>
          <a:p>
            <a:r>
              <a:rPr lang="nb-NO"/>
              <a:t>Klikk på ikonet for å legge til et bilde</a:t>
            </a:r>
          </a:p>
        </p:txBody>
      </p:sp>
    </p:spTree>
    <p:extLst>
      <p:ext uri="{BB962C8B-B14F-4D97-AF65-F5344CB8AC3E}">
        <p14:creationId xmlns:p14="http://schemas.microsoft.com/office/powerpoint/2010/main" val="1065252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verskrift, tekst, b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Plassholder for dato 2"/>
          <p:cNvSpPr>
            <a:spLocks noGrp="1"/>
          </p:cNvSpPr>
          <p:nvPr>
            <p:ph type="dt" sz="half" idx="2"/>
          </p:nvPr>
        </p:nvSpPr>
        <p:spPr>
          <a:xfrm>
            <a:off x="326263" y="6305433"/>
            <a:ext cx="1338765" cy="331659"/>
          </a:xfrm>
          <a:prstGeom prst="rect">
            <a:avLst/>
          </a:prstGeom>
        </p:spPr>
        <p:txBody>
          <a:bodyPr anchor="ctr" anchorCtr="0"/>
          <a:lstStyle>
            <a:lvl1pPr>
              <a:defRPr sz="1600">
                <a:solidFill>
                  <a:schemeClr val="tx1"/>
                </a:solidFill>
              </a:defRPr>
            </a:lvl1pPr>
          </a:lstStyle>
          <a:p>
            <a:fld id="{3565F50D-E24E-A34E-8227-F22B44E83CAE}" type="datetime1">
              <a:rPr lang="nb-NO" smtClean="0"/>
              <a:t>29.05.2025</a:t>
            </a:fld>
            <a:endParaRPr lang="nb-NO"/>
          </a:p>
        </p:txBody>
      </p:sp>
      <p:sp>
        <p:nvSpPr>
          <p:cNvPr id="13" name="Plassholder for bunntekst 3"/>
          <p:cNvSpPr>
            <a:spLocks noGrp="1"/>
          </p:cNvSpPr>
          <p:nvPr>
            <p:ph type="ftr" sz="quarter" idx="3"/>
          </p:nvPr>
        </p:nvSpPr>
        <p:spPr>
          <a:xfrm>
            <a:off x="1825062" y="6305433"/>
            <a:ext cx="9237497" cy="325371"/>
          </a:xfrm>
          <a:prstGeom prst="rect">
            <a:avLst/>
          </a:prstGeom>
        </p:spPr>
        <p:txBody>
          <a:bodyPr anchor="ctr" anchorCtr="0"/>
          <a:lstStyle>
            <a:lvl1pPr algn="ctr">
              <a:defRPr sz="1600">
                <a:solidFill>
                  <a:schemeClr val="tx1"/>
                </a:solidFill>
              </a:defRPr>
            </a:lvl1pPr>
          </a:lstStyle>
          <a:p>
            <a:r>
              <a:rPr lang="nb-NO"/>
              <a:t>bunntekst</a:t>
            </a:r>
          </a:p>
        </p:txBody>
      </p:sp>
      <p:sp>
        <p:nvSpPr>
          <p:cNvPr id="14" name="Plassholder for lysbildenummer 4"/>
          <p:cNvSpPr>
            <a:spLocks noGrp="1"/>
          </p:cNvSpPr>
          <p:nvPr>
            <p:ph type="sldNum" sz="quarter" idx="4"/>
          </p:nvPr>
        </p:nvSpPr>
        <p:spPr>
          <a:xfrm>
            <a:off x="11257033" y="6311043"/>
            <a:ext cx="580791" cy="319760"/>
          </a:xfrm>
          <a:prstGeom prst="rect">
            <a:avLst/>
          </a:prstGeom>
        </p:spPr>
        <p:txBody>
          <a:bodyPr anchor="ctr" anchorCtr="0"/>
          <a:lstStyle>
            <a:lvl1pPr algn="ctr">
              <a:defRPr sz="1600">
                <a:solidFill>
                  <a:schemeClr val="tx1"/>
                </a:solidFill>
              </a:defRPr>
            </a:lvl1pPr>
          </a:lstStyle>
          <a:p>
            <a:fld id="{A67513C0-5F9E-431D-A218-42A3D8B9E734}" type="slidenum">
              <a:rPr lang="nb-NO" smtClean="0"/>
              <a:pPr/>
              <a:t>‹nr.›</a:t>
            </a:fld>
            <a:endParaRPr lang="nb-NO"/>
          </a:p>
        </p:txBody>
      </p:sp>
      <p:sp>
        <p:nvSpPr>
          <p:cNvPr id="11" name="Plassholder for innhold 3"/>
          <p:cNvSpPr>
            <a:spLocks noGrp="1"/>
          </p:cNvSpPr>
          <p:nvPr>
            <p:ph sz="quarter" idx="10" hasCustomPrompt="1"/>
          </p:nvPr>
        </p:nvSpPr>
        <p:spPr>
          <a:xfrm>
            <a:off x="335359" y="1966458"/>
            <a:ext cx="11502463" cy="4159708"/>
          </a:xfrm>
        </p:spPr>
        <p:txBody>
          <a:bodyPr/>
          <a:lstStyle>
            <a:lvl1pPr rtl="0">
              <a:defRPr/>
            </a:lvl1pPr>
          </a:lstStyle>
          <a:p>
            <a:pPr rtl="0"/>
            <a:r>
              <a:rPr lang="nb-NO" sz="2667" b="0" i="0" u="none" strike="noStrike" kern="1200" baseline="0">
                <a:solidFill>
                  <a:srgbClr val="6F7985"/>
                </a:solidFill>
                <a:latin typeface="+mn-lt"/>
              </a:rPr>
              <a:t>Klikk for å legge til tekst</a:t>
            </a:r>
          </a:p>
          <a:p>
            <a:pPr rtl="0"/>
            <a:r>
              <a:rPr lang="nb-NO" sz="2667" b="0" i="0" u="none" strike="noStrike" kern="1200" baseline="0">
                <a:solidFill>
                  <a:srgbClr val="6F7985"/>
                </a:solidFill>
                <a:latin typeface="+mn-lt"/>
              </a:rPr>
              <a:t>For å endre bakgrunn på lysbilde velger du ”Nytt lysbilde” </a:t>
            </a:r>
            <a:br>
              <a:rPr lang="nb-NO" sz="2667" b="0" i="0" u="none" strike="noStrike" kern="1200" baseline="0">
                <a:solidFill>
                  <a:srgbClr val="6F7985"/>
                </a:solidFill>
                <a:latin typeface="+mn-lt"/>
              </a:rPr>
            </a:br>
            <a:r>
              <a:rPr lang="nb-NO" sz="2667" b="0" i="0" u="none" strike="noStrike" kern="1200" baseline="0">
                <a:solidFill>
                  <a:srgbClr val="6F7985"/>
                </a:solidFill>
                <a:latin typeface="+mn-lt"/>
              </a:rPr>
              <a:t>fra båndet i hovedmenyen</a:t>
            </a:r>
          </a:p>
        </p:txBody>
      </p:sp>
      <p:sp>
        <p:nvSpPr>
          <p:cNvPr id="7" name="Plassholder for tittel 1"/>
          <p:cNvSpPr>
            <a:spLocks noGrp="1"/>
          </p:cNvSpPr>
          <p:nvPr>
            <p:ph type="title"/>
          </p:nvPr>
        </p:nvSpPr>
        <p:spPr>
          <a:xfrm>
            <a:off x="335360" y="1022555"/>
            <a:ext cx="11521280" cy="818597"/>
          </a:xfrm>
          <a:prstGeom prst="rect">
            <a:avLst/>
          </a:prstGeom>
        </p:spPr>
        <p:txBody>
          <a:bodyPr vert="horz" lIns="91440" tIns="45720" rIns="91440" bIns="45720" rtlCol="0" anchor="ctr">
            <a:normAutofit/>
          </a:bodyPr>
          <a:lstStyle/>
          <a:p>
            <a:r>
              <a:rPr lang="nb-NO"/>
              <a:t>Klikk for å redigere tittelstil</a:t>
            </a:r>
          </a:p>
        </p:txBody>
      </p:sp>
    </p:spTree>
    <p:extLst>
      <p:ext uri="{BB962C8B-B14F-4D97-AF65-F5344CB8AC3E}">
        <p14:creationId xmlns:p14="http://schemas.microsoft.com/office/powerpoint/2010/main" val="219183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F402-6328-B67D-0B22-B23FA2C1CF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5FA5B8-D82E-3F72-F72E-4EA2FA4BD6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A5FDC-F64C-DD5B-D8C6-7044AEF22027}"/>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C3268F28-0F00-3FA7-A51C-06ED392D5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037F6-553D-6CC3-C82B-7B468D05150E}"/>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2951162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6C76-65E0-7BC3-4B83-FF1188F72B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3806A-D71A-39D4-95BE-2C44E450F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1179-7964-37A5-0E6B-500B2BBE8B2E}"/>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53C8E970-3FFA-D257-7688-30A3E21D1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E6B8D-CA48-8CA6-0421-CE0E1BF34A47}"/>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1317587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975B-CE26-F03C-E6B2-9FEE51C8F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2FEF87-49B9-36FE-7FBF-B6290D3AD8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C67C3-8EB2-860E-7CB4-4471855EA18D}"/>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743D913D-DF8A-38CF-5FF6-8655AF619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80399-E555-2AF1-3C72-45F5FD01BBCD}"/>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2229760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D3AB-BB1E-51D6-545B-136C79EB3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7E8965-BEF9-C998-FFAA-762E4F6BE5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6C9311-8881-1F90-02FD-7250571253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40B38-E43A-72B9-81DA-391A067646DD}"/>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6" name="Footer Placeholder 5">
            <a:extLst>
              <a:ext uri="{FF2B5EF4-FFF2-40B4-BE49-F238E27FC236}">
                <a16:creationId xmlns:a16="http://schemas.microsoft.com/office/drawing/2014/main" id="{DF7658DD-A733-0C87-2231-5F1958BC9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B3A8-AEAE-301F-9420-B89C005212F1}"/>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310284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7C936-B4D2-5B04-9897-F1F33CF6705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2FBDB02-A435-7E14-973C-D20F870F91E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A8FF1E0-6B01-C462-BFEA-DF11548CBC5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F590352-4CD3-637E-4A09-5D753549FDDA}"/>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6" name="Plassholder for bunntekst 5">
            <a:extLst>
              <a:ext uri="{FF2B5EF4-FFF2-40B4-BE49-F238E27FC236}">
                <a16:creationId xmlns:a16="http://schemas.microsoft.com/office/drawing/2014/main" id="{9EE789A0-B703-1376-FC28-799999FAFDCD}"/>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534FA730-E28B-D416-62CB-C63DD1AA2DF6}"/>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172776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6E70-40F5-CFF0-F612-E85F734FA2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116358-5F9B-573F-D4B0-3E245AE7B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E6D44-B4E6-AF08-DE48-6A55FF3320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EB67C-963C-A88C-F3C9-C6C8F1AE5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AED8CE-A412-C54F-8E53-CACE73A3C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011E4-2338-1E30-E014-5E8E52197620}"/>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8" name="Footer Placeholder 7">
            <a:extLst>
              <a:ext uri="{FF2B5EF4-FFF2-40B4-BE49-F238E27FC236}">
                <a16:creationId xmlns:a16="http://schemas.microsoft.com/office/drawing/2014/main" id="{D2BEDC0C-03FC-96D0-F9C2-FE84BEF487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9DF101-1356-F2B8-584C-930AF966D9E2}"/>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998557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55CB-62D9-D621-1930-7DA4349C9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9BE1BA-CC79-33D7-7775-79267824F884}"/>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4" name="Footer Placeholder 3">
            <a:extLst>
              <a:ext uri="{FF2B5EF4-FFF2-40B4-BE49-F238E27FC236}">
                <a16:creationId xmlns:a16="http://schemas.microsoft.com/office/drawing/2014/main" id="{DB73175B-C5DA-C0B5-EE63-EE686A3BC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7F0723-D0D9-30DB-C968-E18594726608}"/>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424803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26716E-B113-5BB1-AC11-C11BB67907F8}"/>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3" name="Footer Placeholder 2">
            <a:extLst>
              <a:ext uri="{FF2B5EF4-FFF2-40B4-BE49-F238E27FC236}">
                <a16:creationId xmlns:a16="http://schemas.microsoft.com/office/drawing/2014/main" id="{30CA53D6-4BE1-0615-EB1C-6A5F649F3F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FA029-E1A5-2638-05CF-4A3974D4C785}"/>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3556835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A6AB-C98C-F3A8-9067-0D3D8C642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D193EC-4F40-6498-8235-4BA43B959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E929C-1401-6AE0-B0D9-A16E056C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B68B31-8C6B-22EF-887A-059802AB053A}"/>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6" name="Footer Placeholder 5">
            <a:extLst>
              <a:ext uri="{FF2B5EF4-FFF2-40B4-BE49-F238E27FC236}">
                <a16:creationId xmlns:a16="http://schemas.microsoft.com/office/drawing/2014/main" id="{5D96EC2A-2802-6086-70BB-E73FB8B83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05198-523A-2C2E-FE1E-0022E733DB16}"/>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1440019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5257-211E-B743-C2CE-E1C23194E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0A2476-4D75-0130-5B4E-1250C2A22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667030-7BFE-1C5F-8F49-BB99FDEEF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19E4C-7D7C-F782-EA57-101B46842A75}"/>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6" name="Footer Placeholder 5">
            <a:extLst>
              <a:ext uri="{FF2B5EF4-FFF2-40B4-BE49-F238E27FC236}">
                <a16:creationId xmlns:a16="http://schemas.microsoft.com/office/drawing/2014/main" id="{5C4EC988-A32C-419A-D844-438800EDE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1D965-4F68-2EB4-6E20-9360D17699BD}"/>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2986544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9DA7-7FEA-E3E9-0D7B-FE51F6DB35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6BDD2B-445C-1CE7-51D2-F4082FBB70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C267E-4C2D-625E-6CAA-17AF6D9818F7}"/>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FA4B21B6-ADEB-0C42-3DF2-499006582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C44D8-AB3A-F367-C672-FE08F1E4F06F}"/>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4135129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D0A94-210C-3E68-5B71-2AF0D04EA1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2F84A1-E835-1C9E-0870-BA1DC5DF77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29AC1-4944-79BC-2A31-F3D050DAD68B}"/>
              </a:ext>
            </a:extLst>
          </p:cNvPr>
          <p:cNvSpPr>
            <a:spLocks noGrp="1"/>
          </p:cNvSpPr>
          <p:nvPr>
            <p:ph type="dt" sz="half" idx="10"/>
          </p:nvPr>
        </p:nvSpPr>
        <p:spPr/>
        <p:txBody>
          <a:body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326C956F-0011-4493-0328-85109079A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3749F-1B43-A649-DE53-9A507A02408D}"/>
              </a:ext>
            </a:extLst>
          </p:cNvPr>
          <p:cNvSpPr>
            <a:spLocks noGrp="1"/>
          </p:cNvSpPr>
          <p:nvPr>
            <p:ph type="sldNum" sz="quarter" idx="12"/>
          </p:nvPr>
        </p:nvSpPr>
        <p:spPr/>
        <p:txBody>
          <a:bodyPr/>
          <a:lstStyle/>
          <a:p>
            <a:fld id="{6A848354-D55C-43BC-908D-B734733A69C7}" type="slidenum">
              <a:rPr lang="en-US" smtClean="0"/>
              <a:t>‹nr.›</a:t>
            </a:fld>
            <a:endParaRPr lang="en-US"/>
          </a:p>
        </p:txBody>
      </p:sp>
    </p:spTree>
    <p:extLst>
      <p:ext uri="{BB962C8B-B14F-4D97-AF65-F5344CB8AC3E}">
        <p14:creationId xmlns:p14="http://schemas.microsoft.com/office/powerpoint/2010/main" val="2702463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spTree>
    <p:extLst>
      <p:ext uri="{BB962C8B-B14F-4D97-AF65-F5344CB8AC3E}">
        <p14:creationId xmlns:p14="http://schemas.microsoft.com/office/powerpoint/2010/main" val="1879564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7EE1-43C3-8AB5-C7AB-C3F5F062C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3C1B4-F3E3-FC05-268B-90A8EDA75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3E89C-ACB4-061F-E68E-46EFB39569CB}"/>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1E615C8E-9800-64C5-5F5F-6C63EB63D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01FF1-4DCD-95ED-47E5-F82CB8899228}"/>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422662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EA6C-F338-F563-7E8D-557182E74C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7EF77-141E-1504-2258-A6A26BC9A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57EF2-B342-3F99-8791-DF6D1D4FEAAA}"/>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4EE40C28-7B2E-6C6C-4A09-CE9CA76C2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4E2AA-0445-CE4F-CF89-96247FE5A9A8}"/>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80983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49EB2D-C045-C413-C9C6-10C5449E397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4666977-BB0E-4E2C-FC59-AEB29E4F6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BED4E12-C409-5A50-4736-8CD6E49D8E3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2C0FE85-ECD2-5B50-4236-DB6A05044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F663CCE-3D20-4223-8603-A7AE04AEDB0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3593BE2-44AD-CE9D-065D-9CF0889AA0AA}"/>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8" name="Plassholder for bunntekst 7">
            <a:extLst>
              <a:ext uri="{FF2B5EF4-FFF2-40B4-BE49-F238E27FC236}">
                <a16:creationId xmlns:a16="http://schemas.microsoft.com/office/drawing/2014/main" id="{B658E93D-271B-80B2-5F7C-EE2B2F2F24C0}"/>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A3BC8FBA-45F4-918E-5537-DBF076960BA6}"/>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957118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B3F0-1001-E015-7CC1-A3213E3DD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E4FD5-5376-A4F8-CDC7-E675A809F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070001-7FE6-366B-A844-E424B6C66AE6}"/>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3480A7E2-8F21-5913-331C-05E798082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692AE-8150-FF36-DA19-4600A8B2A663}"/>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3544437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43CF-F812-F2ED-DBB9-E1709D5A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18AC4-6ADE-AA2B-19AE-244F96378A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6C2DB-7DDB-1485-D8FC-C3E4CD9920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CAD2C-441E-D82C-553C-C1B669367D85}"/>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6" name="Footer Placeholder 5">
            <a:extLst>
              <a:ext uri="{FF2B5EF4-FFF2-40B4-BE49-F238E27FC236}">
                <a16:creationId xmlns:a16="http://schemas.microsoft.com/office/drawing/2014/main" id="{86A6AE72-AB5D-EF15-B3AE-3612D76A9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09DCB0-4CD7-310E-417B-61D009771317}"/>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3461173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3D6C-0808-1E2D-FD54-11705595F8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07C79E-5A25-5DB1-CAD0-B09A52848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CA9E7A-F908-CDDC-A25F-6E894C5DA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6D524A-D3E7-E202-57CA-5C774AE83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0F98FB-31A3-1D62-CECE-AC51B8BF4C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B57CB-C024-CCDA-12D3-BA18E6A417E5}"/>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8" name="Footer Placeholder 7">
            <a:extLst>
              <a:ext uri="{FF2B5EF4-FFF2-40B4-BE49-F238E27FC236}">
                <a16:creationId xmlns:a16="http://schemas.microsoft.com/office/drawing/2014/main" id="{2C12A3AE-A66B-7D60-FDCE-CF8419EA62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FCB60E-965E-8E1F-A23B-1659321839F3}"/>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1414729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C4C8-314D-0F3D-93FD-226136F245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6C6DF3-E4C9-F040-DAE7-ECD15DEEF845}"/>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4" name="Footer Placeholder 3">
            <a:extLst>
              <a:ext uri="{FF2B5EF4-FFF2-40B4-BE49-F238E27FC236}">
                <a16:creationId xmlns:a16="http://schemas.microsoft.com/office/drawing/2014/main" id="{005B607E-F8CF-5AB1-3B8F-88EC9227FF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3627C8-D3C7-02EC-E951-DD338575515C}"/>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4281282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98445-18B2-BAB9-4078-DD60106EBDBC}"/>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3" name="Footer Placeholder 2">
            <a:extLst>
              <a:ext uri="{FF2B5EF4-FFF2-40B4-BE49-F238E27FC236}">
                <a16:creationId xmlns:a16="http://schemas.microsoft.com/office/drawing/2014/main" id="{5CA86FAF-7CF6-2C21-6ACB-C3F0CC9D2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E817C4-2EAE-E693-0388-3272BBAE5816}"/>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313158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E99B-9F64-1B83-14C7-5190319DC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DEB39D-B91D-55C0-E5F2-B934AD100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C42F9D-D5C5-7FD3-9625-351831169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21BF66-BAD7-5859-371A-9F10406B4A6C}"/>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6" name="Footer Placeholder 5">
            <a:extLst>
              <a:ext uri="{FF2B5EF4-FFF2-40B4-BE49-F238E27FC236}">
                <a16:creationId xmlns:a16="http://schemas.microsoft.com/office/drawing/2014/main" id="{1E03D492-F4C8-C6EE-5498-E768645E8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6605A-FBF3-9E17-1199-C95F478D4F61}"/>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742657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59027-632D-DF2B-6E80-FD8E22EA3A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462624-CC33-F15C-EAB5-3C92F6994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BE259-AFDB-833D-3424-3D8BE5DC5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DCC7E-A8D6-62B5-2D9B-4D4B4047E3FA}"/>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6" name="Footer Placeholder 5">
            <a:extLst>
              <a:ext uri="{FF2B5EF4-FFF2-40B4-BE49-F238E27FC236}">
                <a16:creationId xmlns:a16="http://schemas.microsoft.com/office/drawing/2014/main" id="{1A0F7E56-1BCD-53D1-58E0-DF2235AC5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175B7-92A9-FEB5-A23B-4D2294F1E6BE}"/>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597563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C08D-A7EC-CCBD-1B78-203131A7E1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DC29D7-C7C6-54AF-61E0-757B8ECDB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80C2C-0E8D-62D9-BD90-C17991FFDBFA}"/>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CD3A027C-1BA3-950C-AB7C-5C30CB7D6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7F455-6679-B654-2FA8-281EF3EC0191}"/>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957548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69DDE-30F2-131E-4C48-0AE6B1CB3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83F3EE-5CE1-0B45-83EC-15483E0B4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302A4-107F-1959-692C-6A038F27226A}"/>
              </a:ext>
            </a:extLst>
          </p:cNvPr>
          <p:cNvSpPr>
            <a:spLocks noGrp="1"/>
          </p:cNvSpPr>
          <p:nvPr>
            <p:ph type="dt" sz="half" idx="10"/>
          </p:nvPr>
        </p:nvSpPr>
        <p:spPr/>
        <p:txBody>
          <a:body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41FD48C3-2D2F-4C75-8AC6-E40B0361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C3173-1378-5AC7-9483-094F0D3533F5}"/>
              </a:ext>
            </a:extLst>
          </p:cNvPr>
          <p:cNvSpPr>
            <a:spLocks noGrp="1"/>
          </p:cNvSpPr>
          <p:nvPr>
            <p:ph type="sldNum" sz="quarter" idx="12"/>
          </p:nvPr>
        </p:nvSpPr>
        <p:spPr/>
        <p:txBody>
          <a:bodyPr/>
          <a:lstStyle/>
          <a:p>
            <a:fld id="{F7A0CE9B-2BA0-4E07-AF38-D9980B163DA3}" type="slidenum">
              <a:rPr lang="en-US" smtClean="0"/>
              <a:t>‹nr.›</a:t>
            </a:fld>
            <a:endParaRPr lang="en-US"/>
          </a:p>
        </p:txBody>
      </p:sp>
    </p:spTree>
    <p:extLst>
      <p:ext uri="{BB962C8B-B14F-4D97-AF65-F5344CB8AC3E}">
        <p14:creationId xmlns:p14="http://schemas.microsoft.com/office/powerpoint/2010/main" val="27176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E7E386-C723-EB92-6481-0CA2008490F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BAFAB8C-1624-162E-BF2D-298FF3B04638}"/>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4" name="Plassholder for bunntekst 3">
            <a:extLst>
              <a:ext uri="{FF2B5EF4-FFF2-40B4-BE49-F238E27FC236}">
                <a16:creationId xmlns:a16="http://schemas.microsoft.com/office/drawing/2014/main" id="{F29D5813-EC50-0F81-27A6-9836F0C93A39}"/>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2E3FA1E2-A0F1-6DBC-4F31-E0BC424E079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98823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A3181C7-844F-51A0-512A-CC8785371C47}"/>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3" name="Plassholder for bunntekst 2">
            <a:extLst>
              <a:ext uri="{FF2B5EF4-FFF2-40B4-BE49-F238E27FC236}">
                <a16:creationId xmlns:a16="http://schemas.microsoft.com/office/drawing/2014/main" id="{35DA49AF-F795-E159-688A-1F2E5E746F9B}"/>
              </a:ext>
            </a:extLst>
          </p:cNvPr>
          <p:cNvSpPr>
            <a:spLocks noGrp="1"/>
          </p:cNvSpPr>
          <p:nvPr>
            <p:ph type="ftr" sz="quarter" idx="11"/>
          </p:nvPr>
        </p:nvSpPr>
        <p:spPr/>
        <p:txBody>
          <a:bodyPr/>
          <a:lstStyle/>
          <a:p>
            <a:endParaRPr lang="en-US"/>
          </a:p>
        </p:txBody>
      </p:sp>
      <p:sp>
        <p:nvSpPr>
          <p:cNvPr id="4" name="Plassholder for lysbildenummer 3">
            <a:extLst>
              <a:ext uri="{FF2B5EF4-FFF2-40B4-BE49-F238E27FC236}">
                <a16:creationId xmlns:a16="http://schemas.microsoft.com/office/drawing/2014/main" id="{628B16FE-69B0-287F-F922-D177903E5571}"/>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17337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A6DF32-5CE4-C3B2-A925-96321C5FEBC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4B2093B-E378-7990-BF52-32088CEDF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EC5AD43-A67B-9928-653E-5F1E7C59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8B5C0C2-21C4-D72E-4E0B-1543FC46F409}"/>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6" name="Plassholder for bunntekst 5">
            <a:extLst>
              <a:ext uri="{FF2B5EF4-FFF2-40B4-BE49-F238E27FC236}">
                <a16:creationId xmlns:a16="http://schemas.microsoft.com/office/drawing/2014/main" id="{91676188-98E0-D69E-F3A6-184920DC0649}"/>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B84CA7C6-B7EB-5DAD-0548-AD00CE79A4E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136420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4E53F1-853C-A87D-AA17-D62951AE261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D49DE8C-5376-B7F8-2B39-66291F870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790845B-83F9-F1D8-E213-5FC447A6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DBCC989-3116-CB89-CBFA-E87463FA6EFF}"/>
              </a:ext>
            </a:extLst>
          </p:cNvPr>
          <p:cNvSpPr>
            <a:spLocks noGrp="1"/>
          </p:cNvSpPr>
          <p:nvPr>
            <p:ph type="dt" sz="half" idx="10"/>
          </p:nvPr>
        </p:nvSpPr>
        <p:spPr/>
        <p:txBody>
          <a:bodyPr/>
          <a:lstStyle/>
          <a:p>
            <a:fld id="{B61BEF0D-F0BB-DE4B-95CE-6DB70DBA9567}" type="datetimeFigureOut">
              <a:rPr lang="en-US" smtClean="0"/>
              <a:pPr/>
              <a:t>5/29/2025</a:t>
            </a:fld>
            <a:endParaRPr lang="en-US"/>
          </a:p>
        </p:txBody>
      </p:sp>
      <p:sp>
        <p:nvSpPr>
          <p:cNvPr id="6" name="Plassholder for bunntekst 5">
            <a:extLst>
              <a:ext uri="{FF2B5EF4-FFF2-40B4-BE49-F238E27FC236}">
                <a16:creationId xmlns:a16="http://schemas.microsoft.com/office/drawing/2014/main" id="{F4BE55A3-937A-8C72-51CD-747EC13BBF50}"/>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483BBE24-E6E8-5959-8B8B-EB21252682C9}"/>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00275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C6E0E29-D3D0-F4B3-78DE-0871F6C504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8213433-2194-8F85-C9B3-3B0233110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86304C0-716E-42E8-589F-06AFDF5B05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1BEF0D-F0BB-DE4B-95CE-6DB70DBA9567}" type="datetimeFigureOut">
              <a:rPr lang="en-US" smtClean="0"/>
              <a:pPr/>
              <a:t>5/29/2025</a:t>
            </a:fld>
            <a:endParaRPr lang="en-US"/>
          </a:p>
        </p:txBody>
      </p:sp>
      <p:sp>
        <p:nvSpPr>
          <p:cNvPr id="5" name="Plassholder for bunntekst 4">
            <a:extLst>
              <a:ext uri="{FF2B5EF4-FFF2-40B4-BE49-F238E27FC236}">
                <a16:creationId xmlns:a16="http://schemas.microsoft.com/office/drawing/2014/main" id="{867E5618-E509-AEA6-7310-0B0016EB5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a:extLst>
              <a:ext uri="{FF2B5EF4-FFF2-40B4-BE49-F238E27FC236}">
                <a16:creationId xmlns:a16="http://schemas.microsoft.com/office/drawing/2014/main" id="{7B15A70A-0A7A-D183-0FD5-664ABD1AC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30326349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EBE5736-370B-F275-0698-B1E18404F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D546FB5-1C7C-66A4-8F2D-8F9A6EF0B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BE2B6-1070-5F5B-B3E1-3F674C3B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12219F-238E-4789-B04E-2318999A3928}" type="datetimeFigureOut">
              <a:rPr lang="nb-NO" smtClean="0"/>
              <a:t>29.05.2025</a:t>
            </a:fld>
            <a:endParaRPr lang="nb-NO"/>
          </a:p>
        </p:txBody>
      </p:sp>
      <p:sp>
        <p:nvSpPr>
          <p:cNvPr id="5" name="Plassholder for bunntekst 4">
            <a:extLst>
              <a:ext uri="{FF2B5EF4-FFF2-40B4-BE49-F238E27FC236}">
                <a16:creationId xmlns:a16="http://schemas.microsoft.com/office/drawing/2014/main" id="{E2A8DE16-20B4-EBC2-02C4-2A706E989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9D0987F2-88E3-0077-0C06-C268D64D0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CAB763-5BCB-4635-921C-4BF70268405A}" type="slidenum">
              <a:rPr lang="nb-NO" smtClean="0"/>
              <a:t>‹nr.›</a:t>
            </a:fld>
            <a:endParaRPr lang="nb-NO"/>
          </a:p>
        </p:txBody>
      </p:sp>
    </p:spTree>
    <p:extLst>
      <p:ext uri="{BB962C8B-B14F-4D97-AF65-F5344CB8AC3E}">
        <p14:creationId xmlns:p14="http://schemas.microsoft.com/office/powerpoint/2010/main" val="18022171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EECE61-6789-D11B-3C67-591CE034E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885BF50-06AB-2658-E733-3E07968B8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3804AF1-60D3-2E79-BD31-3EB294B5C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54616F-D053-4F27-B35C-C6BEB3EF000B}" type="datetimeFigureOut">
              <a:rPr lang="nb-NO" smtClean="0"/>
              <a:t>29.05.2025</a:t>
            </a:fld>
            <a:endParaRPr lang="nb-NO"/>
          </a:p>
        </p:txBody>
      </p:sp>
      <p:sp>
        <p:nvSpPr>
          <p:cNvPr id="5" name="Plassholder for bunntekst 4">
            <a:extLst>
              <a:ext uri="{FF2B5EF4-FFF2-40B4-BE49-F238E27FC236}">
                <a16:creationId xmlns:a16="http://schemas.microsoft.com/office/drawing/2014/main" id="{041C3B06-12B2-70C3-582B-FB96620A1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4A5EA562-7800-C64C-351C-C24F6E155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FB3307-F4BF-448B-8D64-2318A00F09EE}" type="slidenum">
              <a:rPr lang="nb-NO" smtClean="0"/>
              <a:t>‹nr.›</a:t>
            </a:fld>
            <a:endParaRPr lang="nb-NO"/>
          </a:p>
        </p:txBody>
      </p:sp>
    </p:spTree>
    <p:extLst>
      <p:ext uri="{BB962C8B-B14F-4D97-AF65-F5344CB8AC3E}">
        <p14:creationId xmlns:p14="http://schemas.microsoft.com/office/powerpoint/2010/main" val="13477723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718EAB-EC28-5C5A-5C9B-1F7F8AC19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6451C4-852E-C982-FC65-90071C28EC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EA19A-6CE9-AC3C-AB36-BDA7E0567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780B6F-5C2A-4EC9-87A1-04889EF9D8C6}" type="datetimeFigureOut">
              <a:rPr lang="en-US" smtClean="0"/>
              <a:t>5/29/2025</a:t>
            </a:fld>
            <a:endParaRPr lang="en-US"/>
          </a:p>
        </p:txBody>
      </p:sp>
      <p:sp>
        <p:nvSpPr>
          <p:cNvPr id="5" name="Footer Placeholder 4">
            <a:extLst>
              <a:ext uri="{FF2B5EF4-FFF2-40B4-BE49-F238E27FC236}">
                <a16:creationId xmlns:a16="http://schemas.microsoft.com/office/drawing/2014/main" id="{CB129F39-6733-EB9D-F238-072A897EBF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B170BE-869A-6354-4227-FE3C1CE5A8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848354-D55C-43BC-908D-B734733A69C7}" type="slidenum">
              <a:rPr lang="en-US" smtClean="0"/>
              <a:t>‹nr.›</a:t>
            </a:fld>
            <a:endParaRPr lang="en-US"/>
          </a:p>
        </p:txBody>
      </p:sp>
    </p:spTree>
    <p:extLst>
      <p:ext uri="{BB962C8B-B14F-4D97-AF65-F5344CB8AC3E}">
        <p14:creationId xmlns:p14="http://schemas.microsoft.com/office/powerpoint/2010/main" val="19995423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B9F93-EC51-81EE-0BFF-1E3EC443A9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EB08F-D7EE-11FC-8589-FCAB90ABCB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FDA23-0E98-18BA-1B1A-D90735CC1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E622D-3DCE-4EE7-A77D-D2BF465E0FC3}" type="datetimeFigureOut">
              <a:rPr lang="en-US" smtClean="0"/>
              <a:t>5/29/2025</a:t>
            </a:fld>
            <a:endParaRPr lang="en-US"/>
          </a:p>
        </p:txBody>
      </p:sp>
      <p:sp>
        <p:nvSpPr>
          <p:cNvPr id="5" name="Footer Placeholder 4">
            <a:extLst>
              <a:ext uri="{FF2B5EF4-FFF2-40B4-BE49-F238E27FC236}">
                <a16:creationId xmlns:a16="http://schemas.microsoft.com/office/drawing/2014/main" id="{E7AE134D-E67A-1DBA-E8E8-2262811FA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DBC8B5-87B1-FDF8-E606-A35CA5D732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0CE9B-2BA0-4E07-AF38-D9980B163DA3}" type="slidenum">
              <a:rPr lang="en-US" smtClean="0"/>
              <a:t>‹nr.›</a:t>
            </a:fld>
            <a:endParaRPr lang="en-US"/>
          </a:p>
        </p:txBody>
      </p:sp>
    </p:spTree>
    <p:extLst>
      <p:ext uri="{BB962C8B-B14F-4D97-AF65-F5344CB8AC3E}">
        <p14:creationId xmlns:p14="http://schemas.microsoft.com/office/powerpoint/2010/main" val="22917778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Tn1v5TGK_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2.png"/><Relationship Id="rId2" Type="http://schemas.openxmlformats.org/officeDocument/2006/relationships/notesSlide" Target="../notesSlides/notesSlide36.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1.svg"/><Relationship Id="rId5" Type="http://schemas.openxmlformats.org/officeDocument/2006/relationships/diagramQuickStyle" Target="../diagrams/quickStyle1.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diagramLayout" Target="../diagrams/layout1.xml"/><Relationship Id="rId9" Type="http://schemas.openxmlformats.org/officeDocument/2006/relationships/image" Target="../media/image49.sv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F94B0F-25CD-D1CF-1820-4994D9F82E66}"/>
              </a:ext>
            </a:extLst>
          </p:cNvPr>
          <p:cNvSpPr>
            <a:spLocks noGrp="1"/>
          </p:cNvSpPr>
          <p:nvPr>
            <p:ph type="ctrTitle"/>
          </p:nvPr>
        </p:nvSpPr>
        <p:spPr>
          <a:xfrm>
            <a:off x="1524000" y="0"/>
            <a:ext cx="9144000" cy="3509963"/>
          </a:xfrm>
        </p:spPr>
        <p:txBody>
          <a:bodyPr>
            <a:normAutofit/>
          </a:bodyPr>
          <a:lstStyle/>
          <a:p>
            <a:r>
              <a:rPr lang="en-US" sz="4400">
                <a:effectLst/>
                <a:latin typeface="Aptos" panose="020B0004020202020204" pitchFamily="34" charset="0"/>
                <a:ea typeface="Aptos" panose="020B0004020202020204" pitchFamily="34" charset="0"/>
                <a:cs typeface="Times New Roman" panose="02020603050405020304" pitchFamily="18" charset="0"/>
              </a:rPr>
              <a:t>Bridging Knowledge and Practice: Pragmatic Pre-Implementation Approaches Using the Knowledge-to-Action Framework</a:t>
            </a:r>
            <a:endParaRPr lang="nb-NO" sz="13800"/>
          </a:p>
        </p:txBody>
      </p:sp>
      <p:sp>
        <p:nvSpPr>
          <p:cNvPr id="3" name="Undertittel 2">
            <a:extLst>
              <a:ext uri="{FF2B5EF4-FFF2-40B4-BE49-F238E27FC236}">
                <a16:creationId xmlns:a16="http://schemas.microsoft.com/office/drawing/2014/main" id="{4EF5789B-0F28-3078-7177-B08CE3F34924}"/>
              </a:ext>
            </a:extLst>
          </p:cNvPr>
          <p:cNvSpPr>
            <a:spLocks noGrp="1"/>
          </p:cNvSpPr>
          <p:nvPr>
            <p:ph type="subTitle" idx="1"/>
          </p:nvPr>
        </p:nvSpPr>
        <p:spPr>
          <a:xfrm>
            <a:off x="1524000" y="3602038"/>
            <a:ext cx="8763000" cy="2260880"/>
          </a:xfrm>
        </p:spPr>
        <p:txBody>
          <a:bodyPr>
            <a:normAutofit fontScale="70000" lnSpcReduction="20000"/>
          </a:bodyPr>
          <a:lstStyle/>
          <a:p>
            <a:pPr marL="342900" indent="-342900" algn="l">
              <a:buFont typeface="Arial" panose="020B0604020202020204" pitchFamily="34" charset="0"/>
              <a:buChar char="•"/>
            </a:pPr>
            <a:r>
              <a:rPr lang="en-US" dirty="0"/>
              <a:t>Jenni Moore 		</a:t>
            </a:r>
            <a:r>
              <a:rPr lang="en-US" sz="2400" dirty="0"/>
              <a:t>Physiotherapist</a:t>
            </a:r>
            <a:r>
              <a:rPr lang="en-US" dirty="0"/>
              <a:t>, DHS, NCS</a:t>
            </a:r>
          </a:p>
          <a:p>
            <a:pPr marL="342900" indent="-342900" algn="l">
              <a:buFont typeface="Arial" panose="020B0604020202020204" pitchFamily="34" charset="0"/>
              <a:buChar char="•"/>
            </a:pPr>
            <a:r>
              <a:rPr lang="en-US" sz="2400" dirty="0"/>
              <a:t>Charlotte Schanke 	Physiotherapist MSc</a:t>
            </a:r>
          </a:p>
          <a:p>
            <a:pPr marL="342900" indent="-342900" algn="l">
              <a:buFont typeface="Arial" panose="020B0604020202020204" pitchFamily="34" charset="0"/>
              <a:buChar char="•"/>
            </a:pPr>
            <a:r>
              <a:rPr lang="nb-NO" sz="2400" dirty="0"/>
              <a:t>Elisabeth Sætre	 	</a:t>
            </a:r>
            <a:r>
              <a:rPr lang="nb-NO" sz="2400" dirty="0" err="1"/>
              <a:t>Physiotherapist</a:t>
            </a:r>
            <a:r>
              <a:rPr lang="nb-NO" sz="2400" dirty="0"/>
              <a:t>, </a:t>
            </a:r>
            <a:r>
              <a:rPr lang="nb-NO" sz="2400" dirty="0" err="1"/>
              <a:t>MSc</a:t>
            </a:r>
            <a:endParaRPr lang="nb-NO" sz="2400" dirty="0"/>
          </a:p>
          <a:p>
            <a:pPr marL="342900" indent="-342900" algn="l">
              <a:buFont typeface="Arial" panose="020B0604020202020204" pitchFamily="34" charset="0"/>
              <a:buChar char="•"/>
            </a:pPr>
            <a:r>
              <a:rPr lang="nb-NO" dirty="0"/>
              <a:t>Ingvild Lilleheie	 	</a:t>
            </a:r>
            <a:r>
              <a:rPr lang="en-US" sz="2400" dirty="0"/>
              <a:t>Physiotherapist, PhD</a:t>
            </a:r>
            <a:endParaRPr lang="nb-NO" dirty="0"/>
          </a:p>
          <a:p>
            <a:pPr marL="342900" indent="-342900" algn="l">
              <a:buFont typeface="Arial" panose="020B0604020202020204" pitchFamily="34" charset="0"/>
              <a:buChar char="•"/>
            </a:pPr>
            <a:r>
              <a:rPr lang="nb-NO" sz="2400" dirty="0"/>
              <a:t>Siri Tveitan 		</a:t>
            </a:r>
            <a:r>
              <a:rPr lang="nb-NO" sz="2400" dirty="0" err="1"/>
              <a:t>Social</a:t>
            </a:r>
            <a:r>
              <a:rPr lang="nb-NO" sz="2400" dirty="0"/>
              <a:t> </a:t>
            </a:r>
            <a:r>
              <a:rPr lang="nb-NO" sz="2400" dirty="0" err="1"/>
              <a:t>Worker</a:t>
            </a:r>
            <a:r>
              <a:rPr lang="nb-NO" dirty="0"/>
              <a:t>, </a:t>
            </a:r>
            <a:r>
              <a:rPr lang="nb-NO" dirty="0" err="1"/>
              <a:t>MSc</a:t>
            </a:r>
            <a:endParaRPr lang="nb-NO" dirty="0"/>
          </a:p>
          <a:p>
            <a:pPr algn="l"/>
            <a:endParaRPr lang="nb-NO" sz="2400" dirty="0"/>
          </a:p>
          <a:p>
            <a:pPr algn="l"/>
            <a:r>
              <a:rPr lang="en-US" sz="2400" i="1" dirty="0"/>
              <a:t>Regional Rehabilitation Knowledge Center, </a:t>
            </a:r>
            <a:r>
              <a:rPr lang="en-US" sz="2400" i="1" dirty="0" err="1"/>
              <a:t>Sunnaas</a:t>
            </a:r>
            <a:r>
              <a:rPr lang="en-US" sz="2400" i="1" dirty="0"/>
              <a:t> Rehabilitation Hospital, NORWAY</a:t>
            </a:r>
            <a:endParaRPr lang="nb-NO" i="1" dirty="0"/>
          </a:p>
        </p:txBody>
      </p:sp>
      <p:pic>
        <p:nvPicPr>
          <p:cNvPr id="8" name="Bilde 7" descr="Et bilde som inneholder tekst, Font, skjermbilde, Grafikk&#10;&#10;KI-generert innhold kan være feil.">
            <a:extLst>
              <a:ext uri="{FF2B5EF4-FFF2-40B4-BE49-F238E27FC236}">
                <a16:creationId xmlns:a16="http://schemas.microsoft.com/office/drawing/2014/main" id="{049A81A8-F5F3-FB12-89DC-8484E8D38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3" y="6077880"/>
            <a:ext cx="2888658" cy="677029"/>
          </a:xfrm>
          <a:prstGeom prst="rect">
            <a:avLst/>
          </a:prstGeom>
        </p:spPr>
      </p:pic>
      <p:pic>
        <p:nvPicPr>
          <p:cNvPr id="4" name="Bilde 3" descr="Et bilde som inneholder design, sekskant, origami&#10;&#10;KI-generert innhold kan være feil.">
            <a:extLst>
              <a:ext uri="{FF2B5EF4-FFF2-40B4-BE49-F238E27FC236}">
                <a16:creationId xmlns:a16="http://schemas.microsoft.com/office/drawing/2014/main" id="{0A209187-B1AE-41F2-ABD1-5A798DAF6C7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137029" y="4787383"/>
            <a:ext cx="2375764" cy="1911256"/>
          </a:xfrm>
          <a:prstGeom prst="rect">
            <a:avLst/>
          </a:prstGeom>
        </p:spPr>
      </p:pic>
      <p:pic>
        <p:nvPicPr>
          <p:cNvPr id="5" name="Bilde 4" descr="Et bilde som inneholder design, sekskant, origami&#10;&#10;KI-generert innhold kan være feil.">
            <a:extLst>
              <a:ext uri="{FF2B5EF4-FFF2-40B4-BE49-F238E27FC236}">
                <a16:creationId xmlns:a16="http://schemas.microsoft.com/office/drawing/2014/main" id="{7AD105EC-7606-338B-9A3A-3248D9E27087}"/>
              </a:ext>
            </a:extLst>
          </p:cNvPr>
          <p:cNvPicPr>
            <a:picLocks noChangeAspect="1"/>
          </p:cNvPicPr>
          <p:nvPr/>
        </p:nvPicPr>
        <p:blipFill>
          <a:blip r:embed="rId5" cstate="email">
            <a:extLst>
              <a:ext uri="{28A0092B-C50C-407E-A947-70E740481C1C}">
                <a14:useLocalDpi xmlns:a14="http://schemas.microsoft.com/office/drawing/2010/main"/>
              </a:ext>
            </a:extLst>
          </a:blip>
          <a:srcRect t="-11664"/>
          <a:stretch/>
        </p:blipFill>
        <p:spPr>
          <a:xfrm>
            <a:off x="9303342" y="4317413"/>
            <a:ext cx="2888658" cy="2346733"/>
          </a:xfrm>
          <a:prstGeom prst="rect">
            <a:avLst/>
          </a:prstGeom>
        </p:spPr>
      </p:pic>
    </p:spTree>
    <p:extLst>
      <p:ext uri="{BB962C8B-B14F-4D97-AF65-F5344CB8AC3E}">
        <p14:creationId xmlns:p14="http://schemas.microsoft.com/office/powerpoint/2010/main" val="39733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0D1A91-A779-259A-7A9E-AA7C82B6A078}"/>
            </a:ext>
          </a:extLst>
        </p:cNvPr>
        <p:cNvGrpSpPr/>
        <p:nvPr/>
      </p:nvGrpSpPr>
      <p:grpSpPr>
        <a:xfrm>
          <a:off x="0" y="0"/>
          <a:ext cx="0" cy="0"/>
          <a:chOff x="0" y="0"/>
          <a:chExt cx="0" cy="0"/>
        </a:xfrm>
      </p:grpSpPr>
      <p:sp useBgFill="1">
        <p:nvSpPr>
          <p:cNvPr id="46"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173C8D0-1F02-E8C7-FFBA-D3F59F59D460}"/>
              </a:ext>
            </a:extLst>
          </p:cNvPr>
          <p:cNvSpPr>
            <a:spLocks noGrp="1"/>
          </p:cNvSpPr>
          <p:nvPr>
            <p:ph type="title"/>
          </p:nvPr>
        </p:nvSpPr>
        <p:spPr>
          <a:xfrm>
            <a:off x="937261" y="348865"/>
            <a:ext cx="11254738" cy="877729"/>
          </a:xfrm>
        </p:spPr>
        <p:txBody>
          <a:bodyPr vert="horz" lIns="91440" tIns="45720" rIns="91440" bIns="45720" rtlCol="0" anchor="ctr">
            <a:noAutofit/>
          </a:bodyPr>
          <a:lstStyle/>
          <a:p>
            <a:r>
              <a:rPr lang="en-US" b="1" i="1">
                <a:solidFill>
                  <a:srgbClr val="FFFFFF"/>
                </a:solidFill>
              </a:rPr>
              <a:t>Differences in Pre-Implementation and Readiness for Change Shaped Implementation Success</a:t>
            </a:r>
            <a:endParaRPr lang="en-US" b="1" i="1" kern="1200">
              <a:solidFill>
                <a:srgbClr val="FFFFFF"/>
              </a:solidFill>
              <a:latin typeface="+mj-lt"/>
              <a:ea typeface="+mj-ea"/>
              <a:cs typeface="+mj-cs"/>
            </a:endParaRPr>
          </a:p>
        </p:txBody>
      </p:sp>
      <p:graphicFrame>
        <p:nvGraphicFramePr>
          <p:cNvPr id="9" name="Content Placeholder 8">
            <a:extLst>
              <a:ext uri="{FF2B5EF4-FFF2-40B4-BE49-F238E27FC236}">
                <a16:creationId xmlns:a16="http://schemas.microsoft.com/office/drawing/2014/main" id="{CEC21743-A4F8-59C3-6942-65D642DF8AAA}"/>
              </a:ext>
            </a:extLst>
          </p:cNvPr>
          <p:cNvGraphicFramePr>
            <a:graphicFrameLocks noGrp="1"/>
          </p:cNvGraphicFramePr>
          <p:nvPr>
            <p:ph idx="1"/>
          </p:nvPr>
        </p:nvGraphicFramePr>
        <p:xfrm>
          <a:off x="457200" y="1794510"/>
          <a:ext cx="11121391" cy="4923436"/>
        </p:xfrm>
        <a:graphic>
          <a:graphicData uri="http://schemas.openxmlformats.org/drawingml/2006/table">
            <a:tbl>
              <a:tblPr firstRow="1" bandRow="1">
                <a:noFill/>
              </a:tblPr>
              <a:tblGrid>
                <a:gridCol w="3629645">
                  <a:extLst>
                    <a:ext uri="{9D8B030D-6E8A-4147-A177-3AD203B41FA5}">
                      <a16:colId xmlns:a16="http://schemas.microsoft.com/office/drawing/2014/main" val="2280483899"/>
                    </a:ext>
                  </a:extLst>
                </a:gridCol>
                <a:gridCol w="3728497">
                  <a:extLst>
                    <a:ext uri="{9D8B030D-6E8A-4147-A177-3AD203B41FA5}">
                      <a16:colId xmlns:a16="http://schemas.microsoft.com/office/drawing/2014/main" val="1247632118"/>
                    </a:ext>
                  </a:extLst>
                </a:gridCol>
                <a:gridCol w="3763249">
                  <a:extLst>
                    <a:ext uri="{9D8B030D-6E8A-4147-A177-3AD203B41FA5}">
                      <a16:colId xmlns:a16="http://schemas.microsoft.com/office/drawing/2014/main" val="2797322442"/>
                    </a:ext>
                  </a:extLst>
                </a:gridCol>
              </a:tblGrid>
              <a:tr h="755300">
                <a:tc>
                  <a:txBody>
                    <a:bodyPr/>
                    <a:lstStyle/>
                    <a:p>
                      <a:pPr algn="ctr"/>
                      <a:r>
                        <a:rPr lang="en-US" sz="3200" b="1">
                          <a:solidFill>
                            <a:schemeClr val="tx1"/>
                          </a:solidFill>
                        </a:rPr>
                        <a:t>Feature</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3200" b="1">
                          <a:solidFill>
                            <a:schemeClr val="tx1"/>
                          </a:solidFill>
                        </a:rPr>
                        <a:t>Site 1</a:t>
                      </a:r>
                    </a:p>
                  </a:txBody>
                  <a:tcPr marL="238051" marR="123786" marT="123786" marB="12378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B3"/>
                    </a:solidFill>
                  </a:tcPr>
                </a:tc>
                <a:tc>
                  <a:txBody>
                    <a:bodyPr/>
                    <a:lstStyle/>
                    <a:p>
                      <a:pPr lvl="0" algn="ctr">
                        <a:buNone/>
                      </a:pPr>
                      <a:r>
                        <a:rPr lang="en-US" sz="3200" b="1">
                          <a:solidFill>
                            <a:schemeClr val="tx1"/>
                          </a:solidFill>
                        </a:rPr>
                        <a:t>Site 2</a:t>
                      </a:r>
                      <a:endParaRPr lang="en-US"/>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CACE4"/>
                    </a:solidFill>
                  </a:tcPr>
                </a:tc>
                <a:extLst>
                  <a:ext uri="{0D108BD9-81ED-4DB2-BD59-A6C34878D82A}">
                    <a16:rowId xmlns:a16="http://schemas.microsoft.com/office/drawing/2014/main" val="3623475897"/>
                  </a:ext>
                </a:extLst>
              </a:tr>
              <a:tr h="880544">
                <a:tc>
                  <a:txBody>
                    <a:bodyPr/>
                    <a:lstStyle/>
                    <a:p>
                      <a:pPr algn="ctr"/>
                      <a:r>
                        <a:rPr lang="en-US" sz="2100" b="1">
                          <a:solidFill>
                            <a:schemeClr val="tx1"/>
                          </a:solidFill>
                        </a:rPr>
                        <a:t>Setting</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chemeClr val="bg1">
                        <a:lumMod val="95000"/>
                      </a:schemeClr>
                    </a:solidFill>
                  </a:tcPr>
                </a:tc>
                <a:tc>
                  <a:txBody>
                    <a:bodyPr/>
                    <a:lstStyle/>
                    <a:p>
                      <a:pPr algn="ctr"/>
                      <a:r>
                        <a:rPr lang="en-US" sz="2100" b="1">
                          <a:solidFill>
                            <a:schemeClr val="tx1"/>
                          </a:solidFill>
                        </a:rPr>
                        <a:t>Private specialty rehab facility</a:t>
                      </a:r>
                    </a:p>
                  </a:txBody>
                  <a:tcPr marL="238051" marR="123786" marT="123786" marB="12378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rgbClr val="ADDFB3"/>
                    </a:solidFill>
                  </a:tcPr>
                </a:tc>
                <a:tc>
                  <a:txBody>
                    <a:bodyPr/>
                    <a:lstStyle/>
                    <a:p>
                      <a:pPr algn="ctr"/>
                      <a:endParaRPr lang="en-US" sz="2100" b="1">
                        <a:solidFill>
                          <a:schemeClr val="tx1"/>
                        </a:solidFill>
                      </a:endParaRP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solidFill>
                      <a:srgbClr val="6CACE4"/>
                    </a:solidFill>
                  </a:tcPr>
                </a:tc>
                <a:extLst>
                  <a:ext uri="{0D108BD9-81ED-4DB2-BD59-A6C34878D82A}">
                    <a16:rowId xmlns:a16="http://schemas.microsoft.com/office/drawing/2014/main" val="98813681"/>
                  </a:ext>
                </a:extLst>
              </a:tr>
              <a:tr h="1193655">
                <a:tc>
                  <a:txBody>
                    <a:bodyPr/>
                    <a:lstStyle/>
                    <a:p>
                      <a:pPr algn="ctr"/>
                      <a:r>
                        <a:rPr lang="en-US" sz="2100" b="1">
                          <a:solidFill>
                            <a:schemeClr val="tx1"/>
                          </a:solidFill>
                        </a:rPr>
                        <a:t>Structure</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r>
                        <a:rPr lang="en-US" sz="2100" b="1">
                          <a:solidFill>
                            <a:schemeClr val="tx1"/>
                          </a:solidFill>
                        </a:rPr>
                        <a:t>Lean leadership structure with direct lines of communication</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endParaRPr lang="en-US" sz="2100" b="1">
                        <a:solidFill>
                          <a:schemeClr val="tx1"/>
                        </a:solidFill>
                      </a:endParaRP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1058066216"/>
                  </a:ext>
                </a:extLst>
              </a:tr>
              <a:tr h="599678">
                <a:tc>
                  <a:txBody>
                    <a:bodyPr/>
                    <a:lstStyle/>
                    <a:p>
                      <a:pPr algn="ctr"/>
                      <a:r>
                        <a:rPr lang="en-US" sz="2100" b="1">
                          <a:solidFill>
                            <a:schemeClr val="tx1"/>
                          </a:solidFill>
                        </a:rPr>
                        <a:t>Leadership Engagement</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r>
                        <a:rPr lang="en-US" sz="2100" b="1">
                          <a:solidFill>
                            <a:schemeClr val="tx1"/>
                          </a:solidFill>
                        </a:rPr>
                        <a:t>Strong and visible</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endParaRPr lang="en-US" sz="2100" b="1">
                        <a:solidFill>
                          <a:schemeClr val="tx1"/>
                        </a:solidFill>
                      </a:endParaRP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3655977971"/>
                  </a:ext>
                </a:extLst>
              </a:tr>
              <a:tr h="599678">
                <a:tc>
                  <a:txBody>
                    <a:bodyPr/>
                    <a:lstStyle/>
                    <a:p>
                      <a:pPr algn="ctr"/>
                      <a:r>
                        <a:rPr lang="en-US" sz="2100" b="1">
                          <a:solidFill>
                            <a:schemeClr val="tx1"/>
                          </a:solidFill>
                        </a:rPr>
                        <a:t>Clinician Involvement</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r>
                        <a:rPr lang="en-US" sz="2100" b="1">
                          <a:solidFill>
                            <a:schemeClr val="tx1"/>
                          </a:solidFill>
                        </a:rPr>
                        <a:t>High, collaborative</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endParaRPr lang="en-US" sz="2100" b="1">
                        <a:solidFill>
                          <a:schemeClr val="tx1"/>
                        </a:solidFill>
                      </a:endParaRP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1363449729"/>
                  </a:ext>
                </a:extLst>
              </a:tr>
              <a:tr h="880544">
                <a:tc>
                  <a:txBody>
                    <a:bodyPr/>
                    <a:lstStyle/>
                    <a:p>
                      <a:pPr algn="ctr"/>
                      <a:r>
                        <a:rPr lang="en-US" sz="2100" b="1">
                          <a:solidFill>
                            <a:schemeClr val="tx1"/>
                          </a:solidFill>
                        </a:rPr>
                        <a:t>Pre-Implementation Planning</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b="1">
                          <a:solidFill>
                            <a:schemeClr val="tx1"/>
                          </a:solidFill>
                        </a:rPr>
                        <a:t>Systematic</a:t>
                      </a:r>
                    </a:p>
                  </a:txBody>
                  <a:tcPr marL="238051" marR="123786" marT="123786" marB="123786"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rgbClr val="ADDFB3"/>
                    </a:solidFill>
                  </a:tcPr>
                </a:tc>
                <a:tc>
                  <a:txBody>
                    <a:bodyPr/>
                    <a:lstStyle/>
                    <a:p>
                      <a:pPr algn="ctr"/>
                      <a:endParaRPr lang="en-US" sz="2100" b="1">
                        <a:solidFill>
                          <a:schemeClr val="tx1"/>
                        </a:solidFill>
                      </a:endParaRP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rgbClr val="6CACE4"/>
                    </a:solidFill>
                  </a:tcPr>
                </a:tc>
                <a:extLst>
                  <a:ext uri="{0D108BD9-81ED-4DB2-BD59-A6C34878D82A}">
                    <a16:rowId xmlns:a16="http://schemas.microsoft.com/office/drawing/2014/main" val="3360921182"/>
                  </a:ext>
                </a:extLst>
              </a:tr>
            </a:tbl>
          </a:graphicData>
        </a:graphic>
      </p:graphicFrame>
    </p:spTree>
    <p:extLst>
      <p:ext uri="{BB962C8B-B14F-4D97-AF65-F5344CB8AC3E}">
        <p14:creationId xmlns:p14="http://schemas.microsoft.com/office/powerpoint/2010/main" val="14519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3A1213-FDD0-FEE2-E081-8C9731C83AF5}"/>
            </a:ext>
          </a:extLst>
        </p:cNvPr>
        <p:cNvGrpSpPr/>
        <p:nvPr/>
      </p:nvGrpSpPr>
      <p:grpSpPr>
        <a:xfrm>
          <a:off x="0" y="0"/>
          <a:ext cx="0" cy="0"/>
          <a:chOff x="0" y="0"/>
          <a:chExt cx="0" cy="0"/>
        </a:xfrm>
      </p:grpSpPr>
      <p:sp useBgFill="1">
        <p:nvSpPr>
          <p:cNvPr id="46" name="Rectangle 18">
            <a:extLst>
              <a:ext uri="{FF2B5EF4-FFF2-40B4-BE49-F238E27FC236}">
                <a16:creationId xmlns:a16="http://schemas.microsoft.com/office/drawing/2014/main" id="{01058465-D50F-A99E-113F-B9AE57B43B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20">
            <a:extLst>
              <a:ext uri="{FF2B5EF4-FFF2-40B4-BE49-F238E27FC236}">
                <a16:creationId xmlns:a16="http://schemas.microsoft.com/office/drawing/2014/main" id="{5A67C6C7-7E21-F73A-C7C9-424C072D7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22">
            <a:extLst>
              <a:ext uri="{FF2B5EF4-FFF2-40B4-BE49-F238E27FC236}">
                <a16:creationId xmlns:a16="http://schemas.microsoft.com/office/drawing/2014/main" id="{3F46C5EA-983B-74BD-BE0C-F499A998A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24">
            <a:extLst>
              <a:ext uri="{FF2B5EF4-FFF2-40B4-BE49-F238E27FC236}">
                <a16:creationId xmlns:a16="http://schemas.microsoft.com/office/drawing/2014/main" id="{ABF4AD5A-60EB-3024-AE9A-743D9A7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DDBB7EA4-10B1-F7AA-CD2F-23E13160E4FF}"/>
              </a:ext>
            </a:extLst>
          </p:cNvPr>
          <p:cNvSpPr>
            <a:spLocks noGrp="1"/>
          </p:cNvSpPr>
          <p:nvPr>
            <p:ph type="title"/>
          </p:nvPr>
        </p:nvSpPr>
        <p:spPr>
          <a:xfrm>
            <a:off x="937261" y="348865"/>
            <a:ext cx="11254738" cy="877729"/>
          </a:xfrm>
        </p:spPr>
        <p:txBody>
          <a:bodyPr vert="horz" lIns="91440" tIns="45720" rIns="91440" bIns="45720" rtlCol="0" anchor="ctr">
            <a:noAutofit/>
          </a:bodyPr>
          <a:lstStyle/>
          <a:p>
            <a:r>
              <a:rPr lang="en-US" b="1" i="1">
                <a:solidFill>
                  <a:srgbClr val="FFFFFF"/>
                </a:solidFill>
              </a:rPr>
              <a:t>Differences in Pre-Implementation and Readiness for Change Shaped Implementation Success</a:t>
            </a:r>
            <a:endParaRPr lang="en-US" b="1" i="1" kern="1200">
              <a:solidFill>
                <a:srgbClr val="FFFFFF"/>
              </a:solidFill>
              <a:latin typeface="+mj-lt"/>
              <a:ea typeface="+mj-ea"/>
              <a:cs typeface="+mj-cs"/>
            </a:endParaRPr>
          </a:p>
        </p:txBody>
      </p:sp>
      <p:graphicFrame>
        <p:nvGraphicFramePr>
          <p:cNvPr id="9" name="Content Placeholder 8">
            <a:extLst>
              <a:ext uri="{FF2B5EF4-FFF2-40B4-BE49-F238E27FC236}">
                <a16:creationId xmlns:a16="http://schemas.microsoft.com/office/drawing/2014/main" id="{D2C3683A-AE79-07BC-DB26-24541966354B}"/>
              </a:ext>
            </a:extLst>
          </p:cNvPr>
          <p:cNvGraphicFramePr>
            <a:graphicFrameLocks noGrp="1"/>
          </p:cNvGraphicFramePr>
          <p:nvPr>
            <p:ph idx="1"/>
          </p:nvPr>
        </p:nvGraphicFramePr>
        <p:xfrm>
          <a:off x="457200" y="1794510"/>
          <a:ext cx="11121391" cy="4923436"/>
        </p:xfrm>
        <a:graphic>
          <a:graphicData uri="http://schemas.openxmlformats.org/drawingml/2006/table">
            <a:tbl>
              <a:tblPr firstRow="1" bandRow="1">
                <a:noFill/>
              </a:tblPr>
              <a:tblGrid>
                <a:gridCol w="3629645">
                  <a:extLst>
                    <a:ext uri="{9D8B030D-6E8A-4147-A177-3AD203B41FA5}">
                      <a16:colId xmlns:a16="http://schemas.microsoft.com/office/drawing/2014/main" val="2280483899"/>
                    </a:ext>
                  </a:extLst>
                </a:gridCol>
                <a:gridCol w="3728497">
                  <a:extLst>
                    <a:ext uri="{9D8B030D-6E8A-4147-A177-3AD203B41FA5}">
                      <a16:colId xmlns:a16="http://schemas.microsoft.com/office/drawing/2014/main" val="1247632118"/>
                    </a:ext>
                  </a:extLst>
                </a:gridCol>
                <a:gridCol w="3763249">
                  <a:extLst>
                    <a:ext uri="{9D8B030D-6E8A-4147-A177-3AD203B41FA5}">
                      <a16:colId xmlns:a16="http://schemas.microsoft.com/office/drawing/2014/main" val="2797322442"/>
                    </a:ext>
                  </a:extLst>
                </a:gridCol>
              </a:tblGrid>
              <a:tr h="755300">
                <a:tc>
                  <a:txBody>
                    <a:bodyPr/>
                    <a:lstStyle/>
                    <a:p>
                      <a:pPr algn="ctr"/>
                      <a:r>
                        <a:rPr lang="en-US" sz="3200" b="1">
                          <a:solidFill>
                            <a:schemeClr val="tx1"/>
                          </a:solidFill>
                        </a:rPr>
                        <a:t>Feature</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BCBE">
                        <a:alpha val="34902"/>
                      </a:srgbClr>
                    </a:solidFill>
                  </a:tcPr>
                </a:tc>
                <a:tc>
                  <a:txBody>
                    <a:bodyPr/>
                    <a:lstStyle/>
                    <a:p>
                      <a:pPr algn="ctr"/>
                      <a:r>
                        <a:rPr lang="en-US" sz="3200" b="1">
                          <a:solidFill>
                            <a:schemeClr val="tx1"/>
                          </a:solidFill>
                        </a:rPr>
                        <a:t>Site 1</a:t>
                      </a:r>
                    </a:p>
                  </a:txBody>
                  <a:tcPr marL="238051" marR="123786" marT="123786" marB="12378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B3"/>
                    </a:solidFill>
                  </a:tcPr>
                </a:tc>
                <a:tc>
                  <a:txBody>
                    <a:bodyPr/>
                    <a:lstStyle/>
                    <a:p>
                      <a:pPr algn="ctr"/>
                      <a:r>
                        <a:rPr lang="en-US" sz="3200" b="1">
                          <a:solidFill>
                            <a:schemeClr val="tx1"/>
                          </a:solidFill>
                        </a:rPr>
                        <a:t>Site 2</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CACE4"/>
                    </a:solidFill>
                  </a:tcPr>
                </a:tc>
                <a:extLst>
                  <a:ext uri="{0D108BD9-81ED-4DB2-BD59-A6C34878D82A}">
                    <a16:rowId xmlns:a16="http://schemas.microsoft.com/office/drawing/2014/main" val="3623475897"/>
                  </a:ext>
                </a:extLst>
              </a:tr>
              <a:tr h="880544">
                <a:tc>
                  <a:txBody>
                    <a:bodyPr/>
                    <a:lstStyle/>
                    <a:p>
                      <a:pPr algn="ctr"/>
                      <a:r>
                        <a:rPr lang="en-US" sz="2100" b="1">
                          <a:solidFill>
                            <a:schemeClr val="tx1"/>
                          </a:solidFill>
                        </a:rPr>
                        <a:t>Setting</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rgbClr val="B4BCBE">
                        <a:alpha val="34902"/>
                      </a:srgbClr>
                    </a:solidFill>
                  </a:tcPr>
                </a:tc>
                <a:tc>
                  <a:txBody>
                    <a:bodyPr/>
                    <a:lstStyle/>
                    <a:p>
                      <a:pPr algn="ctr"/>
                      <a:r>
                        <a:rPr lang="en-US" sz="2100" b="1">
                          <a:solidFill>
                            <a:schemeClr val="tx1"/>
                          </a:solidFill>
                        </a:rPr>
                        <a:t>Private specialty rehab facility</a:t>
                      </a:r>
                    </a:p>
                  </a:txBody>
                  <a:tcPr marL="238051" marR="123786" marT="123786" marB="12378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rgbClr val="ADDFB3"/>
                    </a:solidFill>
                  </a:tcPr>
                </a:tc>
                <a:tc>
                  <a:txBody>
                    <a:bodyPr/>
                    <a:lstStyle/>
                    <a:p>
                      <a:pPr algn="ctr"/>
                      <a:r>
                        <a:rPr lang="en-US" sz="2100" b="1">
                          <a:solidFill>
                            <a:schemeClr val="tx1"/>
                          </a:solidFill>
                        </a:rPr>
                        <a:t>Public hospital with rehab unit</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solidFill>
                      <a:srgbClr val="6CACE4"/>
                    </a:solidFill>
                  </a:tcPr>
                </a:tc>
                <a:extLst>
                  <a:ext uri="{0D108BD9-81ED-4DB2-BD59-A6C34878D82A}">
                    <a16:rowId xmlns:a16="http://schemas.microsoft.com/office/drawing/2014/main" val="98813681"/>
                  </a:ext>
                </a:extLst>
              </a:tr>
              <a:tr h="1193655">
                <a:tc>
                  <a:txBody>
                    <a:bodyPr/>
                    <a:lstStyle/>
                    <a:p>
                      <a:pPr algn="ctr"/>
                      <a:r>
                        <a:rPr lang="en-US" sz="2100" b="1">
                          <a:solidFill>
                            <a:schemeClr val="tx1"/>
                          </a:solidFill>
                        </a:rPr>
                        <a:t>Structure</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rgbClr val="B4BCBE">
                        <a:alpha val="34902"/>
                      </a:srgbClr>
                    </a:solidFill>
                  </a:tcPr>
                </a:tc>
                <a:tc>
                  <a:txBody>
                    <a:bodyPr/>
                    <a:lstStyle/>
                    <a:p>
                      <a:pPr algn="ctr"/>
                      <a:r>
                        <a:rPr lang="en-US" sz="2100" b="1">
                          <a:solidFill>
                            <a:schemeClr val="tx1"/>
                          </a:solidFill>
                        </a:rPr>
                        <a:t>Lean leadership structure with direct lines of communication</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r>
                        <a:rPr lang="en-US" sz="2100" b="1">
                          <a:solidFill>
                            <a:schemeClr val="tx1"/>
                          </a:solidFill>
                        </a:rPr>
                        <a:t>Hierarchical structure with less direct engagement</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1058066216"/>
                  </a:ext>
                </a:extLst>
              </a:tr>
              <a:tr h="599678">
                <a:tc>
                  <a:txBody>
                    <a:bodyPr/>
                    <a:lstStyle/>
                    <a:p>
                      <a:pPr algn="ctr"/>
                      <a:r>
                        <a:rPr lang="en-US" sz="2100" b="1">
                          <a:solidFill>
                            <a:schemeClr val="tx1"/>
                          </a:solidFill>
                        </a:rPr>
                        <a:t>Leadership Engagement</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rgbClr val="B4BCBE">
                        <a:alpha val="34902"/>
                      </a:srgbClr>
                    </a:solidFill>
                  </a:tcPr>
                </a:tc>
                <a:tc>
                  <a:txBody>
                    <a:bodyPr/>
                    <a:lstStyle/>
                    <a:p>
                      <a:pPr algn="ctr"/>
                      <a:r>
                        <a:rPr lang="en-US" sz="2100" b="1">
                          <a:solidFill>
                            <a:schemeClr val="tx1"/>
                          </a:solidFill>
                        </a:rPr>
                        <a:t>Strong and visible</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r>
                        <a:rPr lang="en-US" sz="2100" b="1">
                          <a:solidFill>
                            <a:schemeClr val="tx1"/>
                          </a:solidFill>
                        </a:rPr>
                        <a:t>Passive or absent</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3655977971"/>
                  </a:ext>
                </a:extLst>
              </a:tr>
              <a:tr h="599678">
                <a:tc>
                  <a:txBody>
                    <a:bodyPr/>
                    <a:lstStyle/>
                    <a:p>
                      <a:pPr algn="ctr"/>
                      <a:r>
                        <a:rPr lang="en-US" sz="2100" b="1">
                          <a:solidFill>
                            <a:schemeClr val="tx1"/>
                          </a:solidFill>
                        </a:rPr>
                        <a:t>Clinician Involvement</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solidFill>
                      <a:srgbClr val="B4BCBE">
                        <a:alpha val="34902"/>
                      </a:srgbClr>
                    </a:solidFill>
                  </a:tcPr>
                </a:tc>
                <a:tc>
                  <a:txBody>
                    <a:bodyPr/>
                    <a:lstStyle/>
                    <a:p>
                      <a:pPr algn="ctr"/>
                      <a:r>
                        <a:rPr lang="en-US" sz="2100" b="1">
                          <a:solidFill>
                            <a:schemeClr val="tx1"/>
                          </a:solidFill>
                        </a:rPr>
                        <a:t>High, collaborative</a:t>
                      </a:r>
                    </a:p>
                  </a:txBody>
                  <a:tcPr marL="238051" marR="123786" marT="123786" marB="123786" anchor="ctr">
                    <a:lnL w="12700" cmpd="sng">
                      <a:noFill/>
                      <a:prstDash val="solid"/>
                    </a:lnL>
                    <a:lnR w="12700" cmpd="sng">
                      <a:noFill/>
                      <a:prstDash val="solid"/>
                    </a:lnR>
                    <a:lnT w="12700" cmpd="sng">
                      <a:noFill/>
                      <a:prstDash val="solid"/>
                    </a:lnT>
                    <a:lnB w="12700" cmpd="sng">
                      <a:noFill/>
                      <a:prstDash val="solid"/>
                    </a:lnB>
                    <a:solidFill>
                      <a:srgbClr val="ADDFB3"/>
                    </a:solidFill>
                  </a:tcPr>
                </a:tc>
                <a:tc>
                  <a:txBody>
                    <a:bodyPr/>
                    <a:lstStyle/>
                    <a:p>
                      <a:pPr algn="ctr"/>
                      <a:r>
                        <a:rPr lang="en-US" sz="2100" b="1">
                          <a:solidFill>
                            <a:schemeClr val="tx1"/>
                          </a:solidFill>
                        </a:rPr>
                        <a:t>Limited, top-down rollout</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solidFill>
                      <a:srgbClr val="6CACE4"/>
                    </a:solidFill>
                  </a:tcPr>
                </a:tc>
                <a:extLst>
                  <a:ext uri="{0D108BD9-81ED-4DB2-BD59-A6C34878D82A}">
                    <a16:rowId xmlns:a16="http://schemas.microsoft.com/office/drawing/2014/main" val="1363449729"/>
                  </a:ext>
                </a:extLst>
              </a:tr>
              <a:tr h="880544">
                <a:tc>
                  <a:txBody>
                    <a:bodyPr/>
                    <a:lstStyle/>
                    <a:p>
                      <a:pPr algn="ctr"/>
                      <a:r>
                        <a:rPr lang="en-US" sz="2100" b="1">
                          <a:solidFill>
                            <a:schemeClr val="tx1"/>
                          </a:solidFill>
                        </a:rPr>
                        <a:t>Pre-Implementation Planning</a:t>
                      </a:r>
                    </a:p>
                  </a:txBody>
                  <a:tcPr marL="238051" marR="123786" marT="123786" marB="12378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rgbClr val="B4BCBE">
                        <a:alpha val="34902"/>
                      </a:srgbClr>
                    </a:solidFill>
                  </a:tcPr>
                </a:tc>
                <a:tc>
                  <a:txBody>
                    <a:bodyPr/>
                    <a:lstStyle/>
                    <a:p>
                      <a:pPr algn="ctr"/>
                      <a:r>
                        <a:rPr lang="en-US" sz="2100" b="1">
                          <a:solidFill>
                            <a:schemeClr val="tx1"/>
                          </a:solidFill>
                        </a:rPr>
                        <a:t>Systematic</a:t>
                      </a:r>
                    </a:p>
                  </a:txBody>
                  <a:tcPr marL="238051" marR="123786" marT="123786" marB="123786"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solidFill>
                      <a:srgbClr val="ADDFB3"/>
                    </a:solidFill>
                  </a:tcPr>
                </a:tc>
                <a:tc>
                  <a:txBody>
                    <a:bodyPr/>
                    <a:lstStyle/>
                    <a:p>
                      <a:pPr algn="ctr"/>
                      <a:r>
                        <a:rPr lang="en-US" sz="2100" b="1">
                          <a:solidFill>
                            <a:schemeClr val="tx1"/>
                          </a:solidFill>
                        </a:rPr>
                        <a:t>Minimal</a:t>
                      </a:r>
                    </a:p>
                  </a:txBody>
                  <a:tcPr marL="238051" marR="123786" marT="123786" marB="12378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rgbClr val="6CACE4"/>
                    </a:solidFill>
                  </a:tcPr>
                </a:tc>
                <a:extLst>
                  <a:ext uri="{0D108BD9-81ED-4DB2-BD59-A6C34878D82A}">
                    <a16:rowId xmlns:a16="http://schemas.microsoft.com/office/drawing/2014/main" val="3360921182"/>
                  </a:ext>
                </a:extLst>
              </a:tr>
            </a:tbl>
          </a:graphicData>
        </a:graphic>
      </p:graphicFrame>
    </p:spTree>
    <p:extLst>
      <p:ext uri="{BB962C8B-B14F-4D97-AF65-F5344CB8AC3E}">
        <p14:creationId xmlns:p14="http://schemas.microsoft.com/office/powerpoint/2010/main" val="8031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CAF4-6558-4B6D-7F49-E536F9964218}"/>
              </a:ext>
            </a:extLst>
          </p:cNvPr>
          <p:cNvSpPr>
            <a:spLocks noGrp="1"/>
          </p:cNvSpPr>
          <p:nvPr>
            <p:ph type="title"/>
          </p:nvPr>
        </p:nvSpPr>
        <p:spPr>
          <a:xfrm>
            <a:off x="838200" y="194553"/>
            <a:ext cx="10515600" cy="1825625"/>
          </a:xfrm>
        </p:spPr>
        <p:txBody>
          <a:bodyPr>
            <a:noAutofit/>
          </a:bodyPr>
          <a:lstStyle/>
          <a:p>
            <a:pPr algn="ctr"/>
            <a:r>
              <a:rPr lang="en-US" sz="3600" b="1" i="1">
                <a:solidFill>
                  <a:schemeClr val="bg2">
                    <a:lumMod val="10000"/>
                  </a:schemeClr>
                </a:solidFill>
              </a:rPr>
              <a:t>Site 1 used structured leadership, clinician engagement, and team-based planning to build readiness for HIT.</a:t>
            </a:r>
            <a:endParaRPr lang="en-US" sz="3600" i="1">
              <a:solidFill>
                <a:schemeClr val="bg2">
                  <a:lumMod val="10000"/>
                </a:schemeClr>
              </a:solidFill>
            </a:endParaRPr>
          </a:p>
        </p:txBody>
      </p:sp>
      <p:sp>
        <p:nvSpPr>
          <p:cNvPr id="3" name="TextBox 2">
            <a:extLst>
              <a:ext uri="{FF2B5EF4-FFF2-40B4-BE49-F238E27FC236}">
                <a16:creationId xmlns:a16="http://schemas.microsoft.com/office/drawing/2014/main" id="{53E4CCD7-18F1-2238-654E-E959AE06A23A}"/>
              </a:ext>
            </a:extLst>
          </p:cNvPr>
          <p:cNvSpPr txBox="1"/>
          <p:nvPr/>
        </p:nvSpPr>
        <p:spPr>
          <a:xfrm>
            <a:off x="4163438" y="1786714"/>
            <a:ext cx="34630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Leadership Engagement</a:t>
            </a:r>
          </a:p>
        </p:txBody>
      </p:sp>
      <p:sp>
        <p:nvSpPr>
          <p:cNvPr id="4" name="TextBox 3">
            <a:extLst>
              <a:ext uri="{FF2B5EF4-FFF2-40B4-BE49-F238E27FC236}">
                <a16:creationId xmlns:a16="http://schemas.microsoft.com/office/drawing/2014/main" id="{0A5DAECC-64D2-ABF2-F4CB-38D1F3C413EB}"/>
              </a:ext>
            </a:extLst>
          </p:cNvPr>
          <p:cNvSpPr txBox="1"/>
          <p:nvPr/>
        </p:nvSpPr>
        <p:spPr>
          <a:xfrm>
            <a:off x="7626485" y="4909070"/>
            <a:ext cx="34630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Collaborative Planning</a:t>
            </a:r>
          </a:p>
        </p:txBody>
      </p:sp>
      <p:sp>
        <p:nvSpPr>
          <p:cNvPr id="5" name="TextBox 4">
            <a:extLst>
              <a:ext uri="{FF2B5EF4-FFF2-40B4-BE49-F238E27FC236}">
                <a16:creationId xmlns:a16="http://schemas.microsoft.com/office/drawing/2014/main" id="{3DB8FF12-07CB-AD78-0690-F0EC6AD3FF54}"/>
              </a:ext>
            </a:extLst>
          </p:cNvPr>
          <p:cNvSpPr txBox="1"/>
          <p:nvPr/>
        </p:nvSpPr>
        <p:spPr>
          <a:xfrm>
            <a:off x="1316477" y="4898734"/>
            <a:ext cx="34630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Clinician Empowerment</a:t>
            </a:r>
          </a:p>
        </p:txBody>
      </p:sp>
      <p:cxnSp>
        <p:nvCxnSpPr>
          <p:cNvPr id="6" name="Straight Arrow Connector 5">
            <a:extLst>
              <a:ext uri="{FF2B5EF4-FFF2-40B4-BE49-F238E27FC236}">
                <a16:creationId xmlns:a16="http://schemas.microsoft.com/office/drawing/2014/main" id="{1AF85C4D-49B7-470D-1DA9-C5E484BD3B5F}"/>
              </a:ext>
            </a:extLst>
          </p:cNvPr>
          <p:cNvCxnSpPr>
            <a:cxnSpLocks/>
          </p:cNvCxnSpPr>
          <p:nvPr/>
        </p:nvCxnSpPr>
        <p:spPr>
          <a:xfrm>
            <a:off x="6442946" y="2807408"/>
            <a:ext cx="1652908" cy="2172118"/>
          </a:xfrm>
          <a:prstGeom prst="straightConnector1">
            <a:avLst/>
          </a:prstGeom>
          <a:ln w="14605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3E839F2-0C6B-E634-1612-8E20D492D321}"/>
              </a:ext>
            </a:extLst>
          </p:cNvPr>
          <p:cNvCxnSpPr>
            <a:cxnSpLocks/>
          </p:cNvCxnSpPr>
          <p:nvPr/>
        </p:nvCxnSpPr>
        <p:spPr>
          <a:xfrm flipH="1">
            <a:off x="3949430" y="5188796"/>
            <a:ext cx="4007796" cy="0"/>
          </a:xfrm>
          <a:prstGeom prst="straightConnector1">
            <a:avLst/>
          </a:prstGeom>
          <a:ln w="14605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57C4DDE-0508-E32A-23F1-D00BEF24E7DD}"/>
              </a:ext>
            </a:extLst>
          </p:cNvPr>
          <p:cNvCxnSpPr>
            <a:cxnSpLocks/>
          </p:cNvCxnSpPr>
          <p:nvPr/>
        </p:nvCxnSpPr>
        <p:spPr>
          <a:xfrm flipV="1">
            <a:off x="3810801" y="2827212"/>
            <a:ext cx="1772876" cy="2029984"/>
          </a:xfrm>
          <a:prstGeom prst="straightConnector1">
            <a:avLst/>
          </a:prstGeom>
          <a:ln w="1460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F85EC85-6795-ED4A-84DB-F45E3FCA922B}"/>
              </a:ext>
            </a:extLst>
          </p:cNvPr>
          <p:cNvSpPr txBox="1"/>
          <p:nvPr/>
        </p:nvSpPr>
        <p:spPr>
          <a:xfrm>
            <a:off x="4221804" y="3806433"/>
            <a:ext cx="34630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Readiness for Change</a:t>
            </a:r>
          </a:p>
        </p:txBody>
      </p:sp>
      <p:sp>
        <p:nvSpPr>
          <p:cNvPr id="7" name="TekstSylinder 6">
            <a:extLst>
              <a:ext uri="{FF2B5EF4-FFF2-40B4-BE49-F238E27FC236}">
                <a16:creationId xmlns:a16="http://schemas.microsoft.com/office/drawing/2014/main" id="{F908B390-B038-0198-B7C5-4F47404DCF99}"/>
              </a:ext>
            </a:extLst>
          </p:cNvPr>
          <p:cNvSpPr txBox="1"/>
          <p:nvPr/>
        </p:nvSpPr>
        <p:spPr>
          <a:xfrm>
            <a:off x="363416" y="498375"/>
            <a:ext cx="11465168" cy="1261884"/>
          </a:xfrm>
          <a:prstGeom prst="rect">
            <a:avLst/>
          </a:prstGeom>
          <a:solidFill>
            <a:srgbClr val="ADDFB3"/>
          </a:solidFill>
          <a:ln>
            <a:solidFill>
              <a:schemeClr val="accent6">
                <a:lumMod val="50000"/>
              </a:schemeClr>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a:ln>
                  <a:noFill/>
                </a:ln>
                <a:solidFill>
                  <a:srgbClr val="BFCED6">
                    <a:lumMod val="10000"/>
                  </a:srgbClr>
                </a:solidFill>
                <a:effectLst/>
                <a:uLnTx/>
                <a:uFillTx/>
                <a:latin typeface="Calibri" panose="020F0502020204030204"/>
                <a:ea typeface="+mn-ea"/>
                <a:cs typeface="+mn-cs"/>
              </a:rPr>
              <a:t>Site 1 used structured leadership, clinician engagement, and team-based planning to build readiness for HIT.</a:t>
            </a:r>
            <a:endParaRPr kumimoji="0" lang="nb-NO"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2A36C5B-600B-A449-31A6-0F4BE6782823}"/>
              </a:ext>
            </a:extLst>
          </p:cNvPr>
          <p:cNvSpPr txBox="1"/>
          <p:nvPr/>
        </p:nvSpPr>
        <p:spPr>
          <a:xfrm>
            <a:off x="4258733" y="6245199"/>
            <a:ext cx="36745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Mbalilki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et al, 2024</a:t>
            </a:r>
          </a:p>
        </p:txBody>
      </p:sp>
    </p:spTree>
    <p:extLst>
      <p:ext uri="{BB962C8B-B14F-4D97-AF65-F5344CB8AC3E}">
        <p14:creationId xmlns:p14="http://schemas.microsoft.com/office/powerpoint/2010/main" val="2048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5DEE8F-DC39-67AB-D210-2905A95325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774702-BAB4-564D-2346-4362C6DC2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CA7E014-54CD-3217-3E63-406C44BD2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5C8597-996B-6EEA-FA50-626A8263EB5D}"/>
              </a:ext>
            </a:extLst>
          </p:cNvPr>
          <p:cNvSpPr>
            <a:spLocks noGrp="1"/>
          </p:cNvSpPr>
          <p:nvPr>
            <p:ph type="title"/>
          </p:nvPr>
        </p:nvSpPr>
        <p:spPr>
          <a:xfrm>
            <a:off x="490535" y="5241984"/>
            <a:ext cx="11210925" cy="892868"/>
          </a:xfrm>
        </p:spPr>
        <p:txBody>
          <a:bodyPr vert="horz" lIns="91440" tIns="45720" rIns="91440" bIns="45720" rtlCol="0" anchor="ctr">
            <a:normAutofit fontScale="90000"/>
          </a:bodyPr>
          <a:lstStyle/>
          <a:p>
            <a:pPr algn="ctr"/>
            <a:r>
              <a:rPr lang="en-US" sz="3200" b="1" i="1"/>
              <a:t>Clinicians described strong leadership, shared expectations, and a collaborative culture. (</a:t>
            </a:r>
            <a:r>
              <a:rPr lang="en-US" sz="3200" b="1" i="1" err="1"/>
              <a:t>Mbalilaki</a:t>
            </a:r>
            <a:r>
              <a:rPr lang="en-US" sz="3200" b="1" i="1"/>
              <a:t> et al, 2024)</a:t>
            </a:r>
            <a:endParaRPr lang="en-US" sz="3100" b="1">
              <a:latin typeface="Aptos Display" panose="020B0004020202020204" pitchFamily="34" charset="0"/>
            </a:endParaRPr>
          </a:p>
        </p:txBody>
      </p:sp>
      <p:cxnSp>
        <p:nvCxnSpPr>
          <p:cNvPr id="11" name="Straight Connector 10">
            <a:extLst>
              <a:ext uri="{FF2B5EF4-FFF2-40B4-BE49-F238E27FC236}">
                <a16:creationId xmlns:a16="http://schemas.microsoft.com/office/drawing/2014/main" id="{130B2F57-AFB7-6356-AA67-DEECE7E879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D0617C-0E73-195F-CE24-AFE5FB0D2C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52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23DDA-0FB8-FFCF-47A8-3580F9CF3E0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BB4205B-C21F-7D28-C96B-2B1E47D317E7}"/>
              </a:ext>
            </a:extLst>
          </p:cNvPr>
          <p:cNvSpPr>
            <a:spLocks noGrp="1"/>
          </p:cNvSpPr>
          <p:nvPr>
            <p:ph type="title"/>
          </p:nvPr>
        </p:nvSpPr>
        <p:spPr>
          <a:xfrm>
            <a:off x="838200" y="1001446"/>
            <a:ext cx="10515600" cy="473075"/>
          </a:xfrm>
        </p:spPr>
        <p:txBody>
          <a:bodyPr>
            <a:normAutofit fontScale="90000"/>
          </a:bodyPr>
          <a:lstStyle/>
          <a:p>
            <a:pPr algn="ctr"/>
            <a:r>
              <a:rPr lang="en-US" sz="4400" b="1" i="1">
                <a:solidFill>
                  <a:schemeClr val="bg2">
                    <a:lumMod val="10000"/>
                  </a:schemeClr>
                </a:solidFill>
              </a:rPr>
              <a:t>Over ~5 years, Site 1 progressed through structured pre-implementation and implementation phases to achieve high-fidelity HIT delivery.</a:t>
            </a:r>
            <a:endParaRPr lang="nb-NO"/>
          </a:p>
        </p:txBody>
      </p:sp>
      <p:graphicFrame>
        <p:nvGraphicFramePr>
          <p:cNvPr id="6" name="Plassholder for innhold 5">
            <a:extLst>
              <a:ext uri="{FF2B5EF4-FFF2-40B4-BE49-F238E27FC236}">
                <a16:creationId xmlns:a16="http://schemas.microsoft.com/office/drawing/2014/main" id="{41E78E98-F8DA-16B7-D8C1-5DBB199A84CE}"/>
              </a:ext>
            </a:extLst>
          </p:cNvPr>
          <p:cNvGraphicFramePr>
            <a:graphicFrameLocks noGrp="1"/>
          </p:cNvGraphicFramePr>
          <p:nvPr>
            <p:ph idx="1"/>
          </p:nvPr>
        </p:nvGraphicFramePr>
        <p:xfrm>
          <a:off x="598715" y="3429000"/>
          <a:ext cx="10515600" cy="51153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Rounded Corners 7">
            <a:extLst>
              <a:ext uri="{FF2B5EF4-FFF2-40B4-BE49-F238E27FC236}">
                <a16:creationId xmlns:a16="http://schemas.microsoft.com/office/drawing/2014/main" id="{90F566FB-18F0-11CD-B700-7FED8523C2D6}"/>
              </a:ext>
            </a:extLst>
          </p:cNvPr>
          <p:cNvSpPr/>
          <p:nvPr/>
        </p:nvSpPr>
        <p:spPr>
          <a:xfrm>
            <a:off x="203201" y="5624487"/>
            <a:ext cx="1714500" cy="268314"/>
          </a:xfrm>
          <a:prstGeom prst="roundRect">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Pre-Implementation</a:t>
            </a:r>
          </a:p>
        </p:txBody>
      </p:sp>
      <p:sp>
        <p:nvSpPr>
          <p:cNvPr id="15" name="Rectangle: Rounded Corners 14">
            <a:extLst>
              <a:ext uri="{FF2B5EF4-FFF2-40B4-BE49-F238E27FC236}">
                <a16:creationId xmlns:a16="http://schemas.microsoft.com/office/drawing/2014/main" id="{9DD95F94-EC73-9C00-4A5A-43974DD24FD2}"/>
              </a:ext>
            </a:extLst>
          </p:cNvPr>
          <p:cNvSpPr/>
          <p:nvPr/>
        </p:nvSpPr>
        <p:spPr>
          <a:xfrm>
            <a:off x="203201" y="5970796"/>
            <a:ext cx="1714500" cy="278219"/>
          </a:xfrm>
          <a:prstGeom prst="roundRect">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Implementation</a:t>
            </a:r>
          </a:p>
        </p:txBody>
      </p:sp>
      <p:sp>
        <p:nvSpPr>
          <p:cNvPr id="22" name="Rectangle: Rounded Corners 21">
            <a:extLst>
              <a:ext uri="{FF2B5EF4-FFF2-40B4-BE49-F238E27FC236}">
                <a16:creationId xmlns:a16="http://schemas.microsoft.com/office/drawing/2014/main" id="{973DCD97-D544-818E-CCB1-1464374BC2AA}"/>
              </a:ext>
            </a:extLst>
          </p:cNvPr>
          <p:cNvSpPr/>
          <p:nvPr/>
        </p:nvSpPr>
        <p:spPr>
          <a:xfrm>
            <a:off x="203201" y="6327010"/>
            <a:ext cx="1714500" cy="230605"/>
          </a:xfrm>
          <a:prstGeom prst="roundRect">
            <a:avLst/>
          </a:prstGeom>
          <a:solidFill>
            <a:srgbClr val="93C9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Competency</a:t>
            </a:r>
          </a:p>
        </p:txBody>
      </p:sp>
      <p:sp>
        <p:nvSpPr>
          <p:cNvPr id="12" name="TekstSylinder 11">
            <a:extLst>
              <a:ext uri="{FF2B5EF4-FFF2-40B4-BE49-F238E27FC236}">
                <a16:creationId xmlns:a16="http://schemas.microsoft.com/office/drawing/2014/main" id="{5D069843-F27E-34CF-1D42-047D42A95CE9}"/>
              </a:ext>
            </a:extLst>
          </p:cNvPr>
          <p:cNvSpPr txBox="1"/>
          <p:nvPr/>
        </p:nvSpPr>
        <p:spPr>
          <a:xfrm>
            <a:off x="363416" y="174506"/>
            <a:ext cx="11465168" cy="1846659"/>
          </a:xfrm>
          <a:prstGeom prst="rect">
            <a:avLst/>
          </a:prstGeom>
          <a:solidFill>
            <a:srgbClr val="ADDFB3"/>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a:ln>
                  <a:noFill/>
                </a:ln>
                <a:solidFill>
                  <a:srgbClr val="BFCED6">
                    <a:lumMod val="10000"/>
                  </a:srgbClr>
                </a:solidFill>
                <a:effectLst/>
                <a:uLnTx/>
                <a:uFillTx/>
                <a:latin typeface="Calibri" panose="020F0502020204030204"/>
                <a:ea typeface="+mn-ea"/>
                <a:cs typeface="+mn-cs"/>
              </a:rPr>
              <a:t>Over ~5 years, Site 1 progressed through structured pre-implementation and implementation phases to achieve high-fidelity HIT delivery.</a:t>
            </a:r>
            <a:endParaRPr kumimoji="0" lang="nb-NO"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Chevron 16">
            <a:extLst>
              <a:ext uri="{FF2B5EF4-FFF2-40B4-BE49-F238E27FC236}">
                <a16:creationId xmlns:a16="http://schemas.microsoft.com/office/drawing/2014/main" id="{50D72203-4E0F-7E44-C367-80C41C8B7620}"/>
              </a:ext>
            </a:extLst>
          </p:cNvPr>
          <p:cNvSpPr/>
          <p:nvPr/>
        </p:nvSpPr>
        <p:spPr>
          <a:xfrm>
            <a:off x="838200" y="4104404"/>
            <a:ext cx="5676900" cy="567508"/>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Team collabotion:  readiness planning, education, data collection</a:t>
            </a:r>
          </a:p>
        </p:txBody>
      </p:sp>
      <p:sp>
        <p:nvSpPr>
          <p:cNvPr id="18" name="Arrow: Chevron 17">
            <a:extLst>
              <a:ext uri="{FF2B5EF4-FFF2-40B4-BE49-F238E27FC236}">
                <a16:creationId xmlns:a16="http://schemas.microsoft.com/office/drawing/2014/main" id="{1B4568EE-2C58-8136-909A-B674651B4583}"/>
              </a:ext>
            </a:extLst>
          </p:cNvPr>
          <p:cNvSpPr/>
          <p:nvPr/>
        </p:nvSpPr>
        <p:spPr>
          <a:xfrm>
            <a:off x="6273800" y="4104404"/>
            <a:ext cx="1917700" cy="567508"/>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Implementation</a:t>
            </a:r>
            <a:b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b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Strategies</a:t>
            </a:r>
          </a:p>
        </p:txBody>
      </p:sp>
      <p:sp>
        <p:nvSpPr>
          <p:cNvPr id="19" name="Arrow: Chevron 18">
            <a:extLst>
              <a:ext uri="{FF2B5EF4-FFF2-40B4-BE49-F238E27FC236}">
                <a16:creationId xmlns:a16="http://schemas.microsoft.com/office/drawing/2014/main" id="{26D71127-FAEE-2C42-553A-09AEA8E594EF}"/>
              </a:ext>
            </a:extLst>
          </p:cNvPr>
          <p:cNvSpPr/>
          <p:nvPr/>
        </p:nvSpPr>
        <p:spPr>
          <a:xfrm>
            <a:off x="7950199" y="4104404"/>
            <a:ext cx="3152087" cy="567508"/>
          </a:xfrm>
          <a:prstGeom prst="chevron">
            <a:avLst/>
          </a:prstGeom>
          <a:solidFill>
            <a:srgbClr val="93C9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Sustainability Strategies</a:t>
            </a:r>
          </a:p>
        </p:txBody>
      </p:sp>
      <p:sp>
        <p:nvSpPr>
          <p:cNvPr id="20" name="TekstSylinder 8">
            <a:extLst>
              <a:ext uri="{FF2B5EF4-FFF2-40B4-BE49-F238E27FC236}">
                <a16:creationId xmlns:a16="http://schemas.microsoft.com/office/drawing/2014/main" id="{BD03D1E1-722A-279F-3A66-132A3F09DDC6}"/>
              </a:ext>
            </a:extLst>
          </p:cNvPr>
          <p:cNvSpPr txBox="1"/>
          <p:nvPr/>
        </p:nvSpPr>
        <p:spPr>
          <a:xfrm>
            <a:off x="8880" y="2160071"/>
            <a:ext cx="1714499" cy="120032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uLnTx/>
                <a:uFillTx/>
                <a:latin typeface="Aptos" panose="020B00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2018 Awareness of HIT, team and leader buy-in</a:t>
            </a:r>
          </a:p>
        </p:txBody>
      </p:sp>
      <p:sp>
        <p:nvSpPr>
          <p:cNvPr id="21" name="TekstSylinder 6">
            <a:extLst>
              <a:ext uri="{FF2B5EF4-FFF2-40B4-BE49-F238E27FC236}">
                <a16:creationId xmlns:a16="http://schemas.microsoft.com/office/drawing/2014/main" id="{FC6E9831-697D-98BB-7656-C1D2EE07AF85}"/>
              </a:ext>
            </a:extLst>
          </p:cNvPr>
          <p:cNvSpPr txBox="1"/>
          <p:nvPr/>
        </p:nvSpPr>
        <p:spPr>
          <a:xfrm>
            <a:off x="7136121" y="2437070"/>
            <a:ext cx="20116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Jan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Competency phase initiated</a:t>
            </a:r>
          </a:p>
        </p:txBody>
      </p:sp>
    </p:spTree>
    <p:extLst>
      <p:ext uri="{BB962C8B-B14F-4D97-AF65-F5344CB8AC3E}">
        <p14:creationId xmlns:p14="http://schemas.microsoft.com/office/powerpoint/2010/main" val="41882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in a room&#10;&#10;AI-generated content may be incorrect.">
            <a:extLst>
              <a:ext uri="{FF2B5EF4-FFF2-40B4-BE49-F238E27FC236}">
                <a16:creationId xmlns:a16="http://schemas.microsoft.com/office/drawing/2014/main" id="{8BBB1756-1610-11BE-33DE-6FD5094CAD93}"/>
              </a:ext>
            </a:extLst>
          </p:cNvPr>
          <p:cNvPicPr>
            <a:picLocks noGrp="1" noChangeAspect="1"/>
          </p:cNvPicPr>
          <p:nvPr>
            <p:ph idx="1"/>
          </p:nvPr>
        </p:nvPicPr>
        <p:blipFill>
          <a:blip r:embed="rId3"/>
          <a:srcRect l="14793" r="11482" b="-2"/>
          <a:stretch>
            <a:fillRect/>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
        <p:nvSpPr>
          <p:cNvPr id="3" name="TekstSylinder 2">
            <a:extLst>
              <a:ext uri="{FF2B5EF4-FFF2-40B4-BE49-F238E27FC236}">
                <a16:creationId xmlns:a16="http://schemas.microsoft.com/office/drawing/2014/main" id="{4EF0B427-312F-1B09-5642-0F2AB183C66F}"/>
              </a:ext>
            </a:extLst>
          </p:cNvPr>
          <p:cNvSpPr txBox="1"/>
          <p:nvPr/>
        </p:nvSpPr>
        <p:spPr>
          <a:xfrm>
            <a:off x="335083" y="1337553"/>
            <a:ext cx="3947326" cy="4524315"/>
          </a:xfrm>
          <a:prstGeom prst="rect">
            <a:avLst/>
          </a:prstGeom>
          <a:solidFill>
            <a:srgbClr val="6CACE4"/>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Site 2 lacked structured planning and leadership engagement, leading to resistance and inconsistent HIT implementation.</a:t>
            </a:r>
            <a:endParaRPr kumimoji="0" lang="nb-NO"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389DBA4B-5EDD-31BA-6A47-21F0CCB14AA4}"/>
              </a:ext>
            </a:extLst>
          </p:cNvPr>
          <p:cNvSpPr txBox="1"/>
          <p:nvPr/>
        </p:nvSpPr>
        <p:spPr>
          <a:xfrm>
            <a:off x="7046658" y="1831501"/>
            <a:ext cx="4308763" cy="3170099"/>
          </a:xfrm>
          <a:prstGeom prst="rect">
            <a:avLst/>
          </a:prstGeom>
          <a:solidFill>
            <a:srgbClr val="6CACE4"/>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Clinicians described limited support, poor communication, and uncertainty about their role in HIT.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a:t>
            </a:r>
            <a:r>
              <a:rPr kumimoji="0" lang="en-US" sz="2000" b="0" i="1" u="none" strike="noStrike" kern="1200" cap="none" spc="0" normalizeH="0" baseline="0" noProof="0" err="1">
                <a:ln>
                  <a:noFill/>
                </a:ln>
                <a:solidFill>
                  <a:srgbClr val="BFCED6">
                    <a:lumMod val="10000"/>
                  </a:srgbClr>
                </a:solidFill>
                <a:effectLst/>
                <a:uLnTx/>
                <a:uFillTx/>
                <a:latin typeface="Aptos Display" panose="020B0004020202020204" pitchFamily="34" charset="0"/>
                <a:ea typeface="+mn-ea"/>
                <a:cs typeface="+mn-cs"/>
              </a:rPr>
              <a:t>Mbalilaki</a:t>
            </a:r>
            <a:r>
              <a:rPr kumimoji="0" lang="en-US" sz="20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 et al, 2024)</a:t>
            </a:r>
            <a:endParaRPr kumimoji="0" lang="nb-NO" sz="20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endParaRPr>
          </a:p>
        </p:txBody>
      </p:sp>
      <p:pic>
        <p:nvPicPr>
          <p:cNvPr id="5" name="Picture 4">
            <a:extLst>
              <a:ext uri="{FF2B5EF4-FFF2-40B4-BE49-F238E27FC236}">
                <a16:creationId xmlns:a16="http://schemas.microsoft.com/office/drawing/2014/main" id="{C0A6FEC2-0EC8-6388-AF0D-A2EC0145DC6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6144942" cy="6858000"/>
          </a:xfrm>
          <a:prstGeom prst="rect">
            <a:avLst/>
          </a:prstGeom>
        </p:spPr>
      </p:pic>
    </p:spTree>
    <p:extLst>
      <p:ext uri="{BB962C8B-B14F-4D97-AF65-F5344CB8AC3E}">
        <p14:creationId xmlns:p14="http://schemas.microsoft.com/office/powerpoint/2010/main" val="197521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857A1-DC00-0CB8-2483-88D95FBDC9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0DED8FF-E7AE-F685-1D4A-1FB4C9B49D8D}"/>
              </a:ext>
            </a:extLst>
          </p:cNvPr>
          <p:cNvSpPr>
            <a:spLocks noGrp="1"/>
          </p:cNvSpPr>
          <p:nvPr>
            <p:ph type="title"/>
          </p:nvPr>
        </p:nvSpPr>
        <p:spPr>
          <a:xfrm>
            <a:off x="838200" y="653949"/>
            <a:ext cx="10515600" cy="473075"/>
          </a:xfrm>
        </p:spPr>
        <p:txBody>
          <a:bodyPr>
            <a:normAutofit fontScale="90000"/>
          </a:bodyPr>
          <a:lstStyle/>
          <a:p>
            <a:pPr algn="ctr"/>
            <a:r>
              <a:rPr lang="en-US" i="1">
                <a:solidFill>
                  <a:schemeClr val="bg2">
                    <a:lumMod val="10000"/>
                  </a:schemeClr>
                </a:solidFill>
                <a:latin typeface="Aptos Display" panose="020B0004020202020204" pitchFamily="34" charset="0"/>
              </a:rPr>
              <a:t>Site 2 paused implementation midstream to re-engage in pre-implementation activities, leading to improved fidelity one year later.</a:t>
            </a:r>
            <a:endParaRPr lang="nb-NO"/>
          </a:p>
        </p:txBody>
      </p:sp>
      <p:graphicFrame>
        <p:nvGraphicFramePr>
          <p:cNvPr id="6" name="Plassholder for innhold 5">
            <a:extLst>
              <a:ext uri="{FF2B5EF4-FFF2-40B4-BE49-F238E27FC236}">
                <a16:creationId xmlns:a16="http://schemas.microsoft.com/office/drawing/2014/main" id="{7D9081D8-D1B6-CDED-D558-483669B60F5E}"/>
              </a:ext>
            </a:extLst>
          </p:cNvPr>
          <p:cNvGraphicFramePr>
            <a:graphicFrameLocks noGrp="1"/>
          </p:cNvGraphicFramePr>
          <p:nvPr>
            <p:ph idx="1"/>
          </p:nvPr>
        </p:nvGraphicFramePr>
        <p:xfrm>
          <a:off x="0" y="3813048"/>
          <a:ext cx="11948160" cy="511537"/>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Sylinder 8">
            <a:extLst>
              <a:ext uri="{FF2B5EF4-FFF2-40B4-BE49-F238E27FC236}">
                <a16:creationId xmlns:a16="http://schemas.microsoft.com/office/drawing/2014/main" id="{5067ACD5-FB63-B0AB-AF61-A0644D97CD72}"/>
              </a:ext>
            </a:extLst>
          </p:cNvPr>
          <p:cNvSpPr txBox="1"/>
          <p:nvPr/>
        </p:nvSpPr>
        <p:spPr>
          <a:xfrm>
            <a:off x="0" y="2781064"/>
            <a:ext cx="1714499"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uLnTx/>
                <a:uFillTx/>
                <a:latin typeface="Aptos" panose="020B00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2017 Leader agreeed to participate</a:t>
            </a:r>
          </a:p>
        </p:txBody>
      </p:sp>
      <p:sp>
        <p:nvSpPr>
          <p:cNvPr id="10" name="TekstSylinder 9">
            <a:extLst>
              <a:ext uri="{FF2B5EF4-FFF2-40B4-BE49-F238E27FC236}">
                <a16:creationId xmlns:a16="http://schemas.microsoft.com/office/drawing/2014/main" id="{4972867B-B471-119E-6704-8FE4FD711BA8}"/>
              </a:ext>
            </a:extLst>
          </p:cNvPr>
          <p:cNvSpPr txBox="1"/>
          <p:nvPr/>
        </p:nvSpPr>
        <p:spPr>
          <a:xfrm>
            <a:off x="9580569" y="2781064"/>
            <a:ext cx="17329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March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Aptos" panose="020B0004020202020204"/>
                <a:ea typeface="+mn-ea"/>
                <a:cs typeface="+mn-cs"/>
              </a:rPr>
              <a:t>Acheived competency</a:t>
            </a:r>
          </a:p>
        </p:txBody>
      </p:sp>
      <p:sp>
        <p:nvSpPr>
          <p:cNvPr id="8" name="Rectangle: Rounded Corners 7">
            <a:extLst>
              <a:ext uri="{FF2B5EF4-FFF2-40B4-BE49-F238E27FC236}">
                <a16:creationId xmlns:a16="http://schemas.microsoft.com/office/drawing/2014/main" id="{7406EE67-CEED-2503-02A7-BEF4027E1DF3}"/>
              </a:ext>
            </a:extLst>
          </p:cNvPr>
          <p:cNvSpPr/>
          <p:nvPr/>
        </p:nvSpPr>
        <p:spPr>
          <a:xfrm>
            <a:off x="203201" y="5752503"/>
            <a:ext cx="1714500" cy="268314"/>
          </a:xfrm>
          <a:prstGeom prst="roundRect">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Pre-Implementation</a:t>
            </a:r>
          </a:p>
        </p:txBody>
      </p:sp>
      <p:sp>
        <p:nvSpPr>
          <p:cNvPr id="15" name="Rectangle: Rounded Corners 14">
            <a:extLst>
              <a:ext uri="{FF2B5EF4-FFF2-40B4-BE49-F238E27FC236}">
                <a16:creationId xmlns:a16="http://schemas.microsoft.com/office/drawing/2014/main" id="{65BF33FB-E048-A216-7995-0CA335D3245F}"/>
              </a:ext>
            </a:extLst>
          </p:cNvPr>
          <p:cNvSpPr/>
          <p:nvPr/>
        </p:nvSpPr>
        <p:spPr>
          <a:xfrm>
            <a:off x="203201" y="6098812"/>
            <a:ext cx="1714500" cy="278219"/>
          </a:xfrm>
          <a:prstGeom prst="roundRect">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Implementation</a:t>
            </a:r>
          </a:p>
        </p:txBody>
      </p:sp>
      <p:sp>
        <p:nvSpPr>
          <p:cNvPr id="22" name="Rectangle: Rounded Corners 21">
            <a:extLst>
              <a:ext uri="{FF2B5EF4-FFF2-40B4-BE49-F238E27FC236}">
                <a16:creationId xmlns:a16="http://schemas.microsoft.com/office/drawing/2014/main" id="{42010D4A-AE95-5515-0C7F-44993A7748DB}"/>
              </a:ext>
            </a:extLst>
          </p:cNvPr>
          <p:cNvSpPr/>
          <p:nvPr/>
        </p:nvSpPr>
        <p:spPr>
          <a:xfrm>
            <a:off x="203201" y="6455026"/>
            <a:ext cx="1714500" cy="230605"/>
          </a:xfrm>
          <a:prstGeom prst="roundRect">
            <a:avLst/>
          </a:prstGeom>
          <a:solidFill>
            <a:srgbClr val="93C9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Competency</a:t>
            </a:r>
          </a:p>
        </p:txBody>
      </p:sp>
      <p:sp>
        <p:nvSpPr>
          <p:cNvPr id="19" name="TekstSylinder 18">
            <a:extLst>
              <a:ext uri="{FF2B5EF4-FFF2-40B4-BE49-F238E27FC236}">
                <a16:creationId xmlns:a16="http://schemas.microsoft.com/office/drawing/2014/main" id="{F6511F77-9470-E9C6-6822-10EFDA0E9242}"/>
              </a:ext>
            </a:extLst>
          </p:cNvPr>
          <p:cNvSpPr txBox="1"/>
          <p:nvPr/>
        </p:nvSpPr>
        <p:spPr>
          <a:xfrm>
            <a:off x="797891" y="122352"/>
            <a:ext cx="10515600" cy="1754326"/>
          </a:xfrm>
          <a:prstGeom prst="rect">
            <a:avLst/>
          </a:prstGeom>
          <a:solidFill>
            <a:srgbClr val="6CACE4"/>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Site 2 paused implementation midstream to re-engage in pre-implementation activities, leading to improved fidelity one year later.</a:t>
            </a:r>
            <a:endParaRPr kumimoji="0" lang="nb-NO"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B75190EB-09DB-6BB0-E8AA-C7D4E30E9A21}"/>
              </a:ext>
            </a:extLst>
          </p:cNvPr>
          <p:cNvSpPr/>
          <p:nvPr/>
        </p:nvSpPr>
        <p:spPr>
          <a:xfrm>
            <a:off x="243840" y="4377559"/>
            <a:ext cx="4095035" cy="511537"/>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Clinician training, usual care data collection </a:t>
            </a:r>
          </a:p>
        </p:txBody>
      </p:sp>
      <p:sp>
        <p:nvSpPr>
          <p:cNvPr id="18" name="Arrow: Chevron 17">
            <a:extLst>
              <a:ext uri="{FF2B5EF4-FFF2-40B4-BE49-F238E27FC236}">
                <a16:creationId xmlns:a16="http://schemas.microsoft.com/office/drawing/2014/main" id="{A7F577F6-0AC2-D112-DBDE-A497A49F6765}"/>
              </a:ext>
            </a:extLst>
          </p:cNvPr>
          <p:cNvSpPr/>
          <p:nvPr/>
        </p:nvSpPr>
        <p:spPr>
          <a:xfrm>
            <a:off x="4164071" y="4379032"/>
            <a:ext cx="4475984" cy="511536"/>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HIT implementation strategies</a:t>
            </a:r>
          </a:p>
        </p:txBody>
      </p:sp>
      <p:sp>
        <p:nvSpPr>
          <p:cNvPr id="20" name="Arrow: Chevron 19">
            <a:extLst>
              <a:ext uri="{FF2B5EF4-FFF2-40B4-BE49-F238E27FC236}">
                <a16:creationId xmlns:a16="http://schemas.microsoft.com/office/drawing/2014/main" id="{301B5CF7-A9AA-2C1B-4E03-69709CE418D6}"/>
              </a:ext>
            </a:extLst>
          </p:cNvPr>
          <p:cNvSpPr/>
          <p:nvPr/>
        </p:nvSpPr>
        <p:spPr>
          <a:xfrm>
            <a:off x="11167039" y="4368197"/>
            <a:ext cx="781121" cy="512064"/>
          </a:xfrm>
          <a:prstGeom prst="chevron">
            <a:avLst/>
          </a:prstGeom>
          <a:solidFill>
            <a:srgbClr val="93C9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1" name="Arrow: Chevron 20">
            <a:extLst>
              <a:ext uri="{FF2B5EF4-FFF2-40B4-BE49-F238E27FC236}">
                <a16:creationId xmlns:a16="http://schemas.microsoft.com/office/drawing/2014/main" id="{960543BA-F865-E365-F4D4-BE6FB3B54077}"/>
              </a:ext>
            </a:extLst>
          </p:cNvPr>
          <p:cNvSpPr/>
          <p:nvPr/>
        </p:nvSpPr>
        <p:spPr>
          <a:xfrm>
            <a:off x="8445487" y="4369686"/>
            <a:ext cx="1623716" cy="510354"/>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Discussions, engagement</a:t>
            </a:r>
          </a:p>
        </p:txBody>
      </p:sp>
      <p:sp>
        <p:nvSpPr>
          <p:cNvPr id="23" name="Arrow: Chevron 22">
            <a:extLst>
              <a:ext uri="{FF2B5EF4-FFF2-40B4-BE49-F238E27FC236}">
                <a16:creationId xmlns:a16="http://schemas.microsoft.com/office/drawing/2014/main" id="{48600DFA-9A80-176B-377B-8DFC5A9E5C8E}"/>
              </a:ext>
            </a:extLst>
          </p:cNvPr>
          <p:cNvSpPr/>
          <p:nvPr/>
        </p:nvSpPr>
        <p:spPr>
          <a:xfrm>
            <a:off x="9874635" y="4368197"/>
            <a:ext cx="1486972" cy="510180"/>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HIT</a:t>
            </a:r>
          </a:p>
        </p:txBody>
      </p:sp>
    </p:spTree>
    <p:extLst>
      <p:ext uri="{BB962C8B-B14F-4D97-AF65-F5344CB8AC3E}">
        <p14:creationId xmlns:p14="http://schemas.microsoft.com/office/powerpoint/2010/main" val="78805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8" grpId="0" animBg="1"/>
      <p:bldP spid="20" grpId="0" animBg="1"/>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5">
            <a:extLst>
              <a:ext uri="{FF2B5EF4-FFF2-40B4-BE49-F238E27FC236}">
                <a16:creationId xmlns:a16="http://schemas.microsoft.com/office/drawing/2014/main" id="{64900C6F-5DF4-C835-CE92-152EECC3EC29}"/>
              </a:ext>
            </a:extLst>
          </p:cNvPr>
          <p:cNvGraphicFramePr>
            <a:graphicFrameLocks/>
          </p:cNvGraphicFramePr>
          <p:nvPr/>
        </p:nvGraphicFramePr>
        <p:xfrm>
          <a:off x="1269275" y="2606040"/>
          <a:ext cx="7592785" cy="511537"/>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Chevron 4">
            <a:extLst>
              <a:ext uri="{FF2B5EF4-FFF2-40B4-BE49-F238E27FC236}">
                <a16:creationId xmlns:a16="http://schemas.microsoft.com/office/drawing/2014/main" id="{BE4CE642-D2D4-A657-5838-38E5C4DB95C2}"/>
              </a:ext>
            </a:extLst>
          </p:cNvPr>
          <p:cNvSpPr/>
          <p:nvPr/>
        </p:nvSpPr>
        <p:spPr>
          <a:xfrm>
            <a:off x="1508760" y="3281444"/>
            <a:ext cx="5676900" cy="567508"/>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Pre-implementation:  readiness planning, education, data collection</a:t>
            </a:r>
          </a:p>
        </p:txBody>
      </p:sp>
      <p:sp>
        <p:nvSpPr>
          <p:cNvPr id="6" name="Arrow: Chevron 5">
            <a:extLst>
              <a:ext uri="{FF2B5EF4-FFF2-40B4-BE49-F238E27FC236}">
                <a16:creationId xmlns:a16="http://schemas.microsoft.com/office/drawing/2014/main" id="{B5419EF8-20B6-F0A2-E28C-E92ABD1C7988}"/>
              </a:ext>
            </a:extLst>
          </p:cNvPr>
          <p:cNvSpPr/>
          <p:nvPr/>
        </p:nvSpPr>
        <p:spPr>
          <a:xfrm>
            <a:off x="6944360" y="3281444"/>
            <a:ext cx="1917700" cy="567508"/>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HIT Implementation</a:t>
            </a:r>
          </a:p>
        </p:txBody>
      </p:sp>
      <p:sp>
        <p:nvSpPr>
          <p:cNvPr id="8" name="TekstSylinder 18">
            <a:extLst>
              <a:ext uri="{FF2B5EF4-FFF2-40B4-BE49-F238E27FC236}">
                <a16:creationId xmlns:a16="http://schemas.microsoft.com/office/drawing/2014/main" id="{BDDF2C1B-59E3-F79C-3A4F-DFCDDEF73A44}"/>
              </a:ext>
            </a:extLst>
          </p:cNvPr>
          <p:cNvSpPr txBox="1"/>
          <p:nvPr/>
        </p:nvSpPr>
        <p:spPr>
          <a:xfrm>
            <a:off x="156564" y="1795842"/>
            <a:ext cx="1485192" cy="646331"/>
          </a:xfrm>
          <a:prstGeom prst="rect">
            <a:avLst/>
          </a:prstGeom>
          <a:solidFill>
            <a:srgbClr val="ADDFB3"/>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Site 1</a:t>
            </a:r>
            <a:endParaRPr kumimoji="0" lang="nb-NO"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53B2A62-5476-5277-0140-53115706DBEA}"/>
              </a:ext>
            </a:extLst>
          </p:cNvPr>
          <p:cNvSpPr txBox="1">
            <a:spLocks/>
          </p:cNvSpPr>
          <p:nvPr/>
        </p:nvSpPr>
        <p:spPr>
          <a:xfrm>
            <a:off x="838200" y="365125"/>
            <a:ext cx="10515600" cy="1325563"/>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j-ea"/>
                <a:cs typeface="+mj-cs"/>
              </a:rPr>
              <a:t>One Site Progressed, the Other Pivoted: </a:t>
            </a:r>
            <a:br>
              <a:rPr kumimoji="0" lang="en-US" sz="44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j-ea"/>
                <a:cs typeface="+mj-cs"/>
              </a:rPr>
            </a:br>
            <a:r>
              <a:rPr kumimoji="0" lang="en-US" sz="44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j-ea"/>
                <a:cs typeface="+mj-cs"/>
              </a:rPr>
              <a:t>Pre-Implementation Activities Made the Difference</a:t>
            </a:r>
          </a:p>
        </p:txBody>
      </p:sp>
      <p:sp>
        <p:nvSpPr>
          <p:cNvPr id="10" name="TekstSylinder 17">
            <a:extLst>
              <a:ext uri="{FF2B5EF4-FFF2-40B4-BE49-F238E27FC236}">
                <a16:creationId xmlns:a16="http://schemas.microsoft.com/office/drawing/2014/main" id="{4F8DB457-9DB3-AD24-7E88-6585593F0C2F}"/>
              </a:ext>
            </a:extLst>
          </p:cNvPr>
          <p:cNvSpPr txBox="1"/>
          <p:nvPr/>
        </p:nvSpPr>
        <p:spPr>
          <a:xfrm>
            <a:off x="156564" y="4415828"/>
            <a:ext cx="1485192" cy="646331"/>
          </a:xfrm>
          <a:prstGeom prst="rect">
            <a:avLst/>
          </a:prstGeom>
          <a:solidFill>
            <a:srgbClr val="6CACE4"/>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Site 2</a:t>
            </a:r>
            <a:endParaRPr kumimoji="0" lang="nb-NO"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Plassholder for innhold 5">
            <a:extLst>
              <a:ext uri="{FF2B5EF4-FFF2-40B4-BE49-F238E27FC236}">
                <a16:creationId xmlns:a16="http://schemas.microsoft.com/office/drawing/2014/main" id="{21EF1681-485E-0284-D384-386EA3E92A56}"/>
              </a:ext>
            </a:extLst>
          </p:cNvPr>
          <p:cNvGraphicFramePr>
            <a:graphicFrameLocks/>
          </p:cNvGraphicFramePr>
          <p:nvPr/>
        </p:nvGraphicFramePr>
        <p:xfrm>
          <a:off x="0" y="5215128"/>
          <a:ext cx="11750040" cy="511537"/>
        </p:xfrm>
        <a:graphic>
          <a:graphicData uri="http://schemas.openxmlformats.org/drawingml/2006/chart">
            <c:chart xmlns:c="http://schemas.openxmlformats.org/drawingml/2006/chart" xmlns:r="http://schemas.openxmlformats.org/officeDocument/2006/relationships" r:id="rId4"/>
          </a:graphicData>
        </a:graphic>
      </p:graphicFrame>
      <p:sp>
        <p:nvSpPr>
          <p:cNvPr id="15" name="Arrow: Chevron 14">
            <a:extLst>
              <a:ext uri="{FF2B5EF4-FFF2-40B4-BE49-F238E27FC236}">
                <a16:creationId xmlns:a16="http://schemas.microsoft.com/office/drawing/2014/main" id="{B0660462-E882-7725-C8E4-524E6CEFF916}"/>
              </a:ext>
            </a:extLst>
          </p:cNvPr>
          <p:cNvSpPr/>
          <p:nvPr/>
        </p:nvSpPr>
        <p:spPr>
          <a:xfrm>
            <a:off x="263604" y="5775694"/>
            <a:ext cx="4095035" cy="511537"/>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Clinician training, usual care data collection </a:t>
            </a:r>
          </a:p>
        </p:txBody>
      </p:sp>
      <p:sp>
        <p:nvSpPr>
          <p:cNvPr id="16" name="Arrow: Chevron 15">
            <a:extLst>
              <a:ext uri="{FF2B5EF4-FFF2-40B4-BE49-F238E27FC236}">
                <a16:creationId xmlns:a16="http://schemas.microsoft.com/office/drawing/2014/main" id="{7C668D53-0820-9E44-8985-6C3C8DD61C7F}"/>
              </a:ext>
            </a:extLst>
          </p:cNvPr>
          <p:cNvSpPr/>
          <p:nvPr/>
        </p:nvSpPr>
        <p:spPr>
          <a:xfrm>
            <a:off x="4141965" y="5775694"/>
            <a:ext cx="4475984" cy="511536"/>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HIT implementation strategies</a:t>
            </a:r>
          </a:p>
        </p:txBody>
      </p:sp>
      <p:sp>
        <p:nvSpPr>
          <p:cNvPr id="18" name="Arrow: Chevron 17">
            <a:extLst>
              <a:ext uri="{FF2B5EF4-FFF2-40B4-BE49-F238E27FC236}">
                <a16:creationId xmlns:a16="http://schemas.microsoft.com/office/drawing/2014/main" id="{298A1266-CAED-BB54-6C4F-C90AB22D7998}"/>
              </a:ext>
            </a:extLst>
          </p:cNvPr>
          <p:cNvSpPr/>
          <p:nvPr/>
        </p:nvSpPr>
        <p:spPr>
          <a:xfrm>
            <a:off x="8419444" y="5776285"/>
            <a:ext cx="1623716" cy="510354"/>
          </a:xfrm>
          <a:prstGeom prst="chevron">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Discussions, engagement</a:t>
            </a:r>
          </a:p>
        </p:txBody>
      </p:sp>
      <p:sp>
        <p:nvSpPr>
          <p:cNvPr id="19" name="Arrow: Chevron 18">
            <a:extLst>
              <a:ext uri="{FF2B5EF4-FFF2-40B4-BE49-F238E27FC236}">
                <a16:creationId xmlns:a16="http://schemas.microsoft.com/office/drawing/2014/main" id="{EACCDFF7-BEE3-4941-B9F9-9000A9F74C85}"/>
              </a:ext>
            </a:extLst>
          </p:cNvPr>
          <p:cNvSpPr/>
          <p:nvPr/>
        </p:nvSpPr>
        <p:spPr>
          <a:xfrm>
            <a:off x="9866828" y="5776372"/>
            <a:ext cx="1486972" cy="510180"/>
          </a:xfrm>
          <a:prstGeom prst="chevron">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Aptos" panose="020B0004020202020204"/>
                <a:ea typeface="+mn-ea"/>
                <a:cs typeface="+mn-cs"/>
              </a:rPr>
              <a:t>HIT</a:t>
            </a:r>
          </a:p>
        </p:txBody>
      </p:sp>
      <p:sp>
        <p:nvSpPr>
          <p:cNvPr id="20" name="Rectangle: Rounded Corners 19">
            <a:extLst>
              <a:ext uri="{FF2B5EF4-FFF2-40B4-BE49-F238E27FC236}">
                <a16:creationId xmlns:a16="http://schemas.microsoft.com/office/drawing/2014/main" id="{6ED6E2C1-168D-EBC7-B040-AC6942B681B2}"/>
              </a:ext>
            </a:extLst>
          </p:cNvPr>
          <p:cNvSpPr/>
          <p:nvPr/>
        </p:nvSpPr>
        <p:spPr>
          <a:xfrm>
            <a:off x="10043160" y="1836100"/>
            <a:ext cx="1714500" cy="268314"/>
          </a:xfrm>
          <a:prstGeom prst="roundRect">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Pre-Implementation</a:t>
            </a:r>
          </a:p>
        </p:txBody>
      </p:sp>
      <p:sp>
        <p:nvSpPr>
          <p:cNvPr id="21" name="Rectangle: Rounded Corners 20">
            <a:extLst>
              <a:ext uri="{FF2B5EF4-FFF2-40B4-BE49-F238E27FC236}">
                <a16:creationId xmlns:a16="http://schemas.microsoft.com/office/drawing/2014/main" id="{3F0C5D87-54E4-2784-746A-9AF4909A9711}"/>
              </a:ext>
            </a:extLst>
          </p:cNvPr>
          <p:cNvSpPr/>
          <p:nvPr/>
        </p:nvSpPr>
        <p:spPr>
          <a:xfrm>
            <a:off x="10043160" y="2182409"/>
            <a:ext cx="1714500" cy="278219"/>
          </a:xfrm>
          <a:prstGeom prst="roundRect">
            <a:avLst/>
          </a:prstGeom>
          <a:solidFill>
            <a:srgbClr val="0032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0B0004020202020204"/>
                <a:ea typeface="+mn-ea"/>
                <a:cs typeface="+mn-cs"/>
              </a:rPr>
              <a:t>Implementation</a:t>
            </a:r>
          </a:p>
        </p:txBody>
      </p:sp>
    </p:spTree>
    <p:extLst>
      <p:ext uri="{BB962C8B-B14F-4D97-AF65-F5344CB8AC3E}">
        <p14:creationId xmlns:p14="http://schemas.microsoft.com/office/powerpoint/2010/main" val="186757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6"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82EB-AE17-155C-A89A-6E1206755A71}"/>
              </a:ext>
            </a:extLst>
          </p:cNvPr>
          <p:cNvSpPr>
            <a:spLocks noGrp="1"/>
          </p:cNvSpPr>
          <p:nvPr>
            <p:ph type="title"/>
          </p:nvPr>
        </p:nvSpPr>
        <p:spPr>
          <a:xfrm>
            <a:off x="175098" y="2602486"/>
            <a:ext cx="4760067" cy="1325563"/>
          </a:xfrm>
        </p:spPr>
        <p:txBody>
          <a:bodyPr>
            <a:normAutofit fontScale="90000"/>
          </a:bodyPr>
          <a:lstStyle/>
          <a:p>
            <a:pPr algn="ctr"/>
            <a:r>
              <a:rPr lang="en-US" i="1">
                <a:solidFill>
                  <a:schemeClr val="bg2">
                    <a:lumMod val="10000"/>
                  </a:schemeClr>
                </a:solidFill>
                <a:latin typeface="Aptos Display" panose="020B0004020202020204" pitchFamily="34" charset="0"/>
              </a:rPr>
              <a:t>Pre-implementation quality shaped timelines, fidelity, and the need to pivot.</a:t>
            </a:r>
          </a:p>
        </p:txBody>
      </p:sp>
      <p:pic>
        <p:nvPicPr>
          <p:cNvPr id="5" name="Content Placeholder 4" descr="A diagram of a lesson&#10;&#10;AI-generated content may be incorrect.">
            <a:extLst>
              <a:ext uri="{FF2B5EF4-FFF2-40B4-BE49-F238E27FC236}">
                <a16:creationId xmlns:a16="http://schemas.microsoft.com/office/drawing/2014/main" id="{FA4F4BDC-5A74-4EAC-F9F2-8CE3FAFF0028}"/>
              </a:ext>
            </a:extLst>
          </p:cNvPr>
          <p:cNvPicPr>
            <a:picLocks noGrp="1" noChangeAspect="1"/>
          </p:cNvPicPr>
          <p:nvPr>
            <p:ph idx="1"/>
          </p:nvPr>
        </p:nvPicPr>
        <p:blipFill>
          <a:blip r:embed="rId3"/>
          <a:srcRect b="6034"/>
          <a:stretch/>
        </p:blipFill>
        <p:spPr>
          <a:xfrm>
            <a:off x="4893641" y="0"/>
            <a:ext cx="7298359" cy="6858000"/>
          </a:xfrm>
        </p:spPr>
      </p:pic>
    </p:spTree>
    <p:extLst>
      <p:ext uri="{BB962C8B-B14F-4D97-AF65-F5344CB8AC3E}">
        <p14:creationId xmlns:p14="http://schemas.microsoft.com/office/powerpoint/2010/main" val="393322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19E4-0A55-64EB-73B2-A94EAFF2401B}"/>
              </a:ext>
            </a:extLst>
          </p:cNvPr>
          <p:cNvSpPr>
            <a:spLocks noGrp="1"/>
          </p:cNvSpPr>
          <p:nvPr>
            <p:ph type="ctrTitle"/>
          </p:nvPr>
        </p:nvSpPr>
        <p:spPr>
          <a:xfrm>
            <a:off x="741406" y="1122363"/>
            <a:ext cx="5087894" cy="2387600"/>
          </a:xfrm>
        </p:spPr>
        <p:txBody>
          <a:bodyPr>
            <a:noAutofit/>
          </a:bodyPr>
          <a:lstStyle/>
          <a:p>
            <a:r>
              <a:rPr lang="en-US" sz="3600" kern="100">
                <a:solidFill>
                  <a:srgbClr val="000000"/>
                </a:solidFill>
                <a:effectLst/>
                <a:latin typeface="+mn-lt"/>
                <a:ea typeface="Aptos" panose="020B0004020202020204" pitchFamily="34" charset="0"/>
                <a:cs typeface="Times New Roman" panose="02020603050405020304" pitchFamily="18" charset="0"/>
              </a:rPr>
              <a:t>The Impact of the Pre-Implementation Phases on a Two-phase Multi-Site Implementation Project </a:t>
            </a:r>
            <a:endParaRPr lang="en-US" sz="3600">
              <a:latin typeface="+mn-lt"/>
            </a:endParaRPr>
          </a:p>
        </p:txBody>
      </p:sp>
      <p:sp>
        <p:nvSpPr>
          <p:cNvPr id="3" name="Subtitle 2">
            <a:extLst>
              <a:ext uri="{FF2B5EF4-FFF2-40B4-BE49-F238E27FC236}">
                <a16:creationId xmlns:a16="http://schemas.microsoft.com/office/drawing/2014/main" id="{61BF67A0-0AD4-3096-9E55-64D05CF9F613}"/>
              </a:ext>
            </a:extLst>
          </p:cNvPr>
          <p:cNvSpPr>
            <a:spLocks noGrp="1"/>
          </p:cNvSpPr>
          <p:nvPr>
            <p:ph type="subTitle" idx="1"/>
          </p:nvPr>
        </p:nvSpPr>
        <p:spPr>
          <a:xfrm>
            <a:off x="469557" y="3900701"/>
            <a:ext cx="5498757" cy="1993472"/>
          </a:xfrm>
        </p:spPr>
        <p:txBody>
          <a:bodyPr>
            <a:normAutofit/>
          </a:bodyPr>
          <a:lstStyle/>
          <a:p>
            <a:r>
              <a:rPr lang="en-US"/>
              <a:t>Jenni Moore</a:t>
            </a:r>
            <a:endParaRPr lang="en-US" strike="sngStrike"/>
          </a:p>
        </p:txBody>
      </p:sp>
      <p:pic>
        <p:nvPicPr>
          <p:cNvPr id="9" name="Bilde 8" descr="Et bilde som inneholder tekst, Font, skjermbilde, Grafikk&#10;&#10;KI-generert innhold kan være feil.">
            <a:extLst>
              <a:ext uri="{FF2B5EF4-FFF2-40B4-BE49-F238E27FC236}">
                <a16:creationId xmlns:a16="http://schemas.microsoft.com/office/drawing/2014/main" id="{6B54A29F-E9E9-57E5-A8E4-405FDD853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3" y="6077880"/>
            <a:ext cx="2888658" cy="677029"/>
          </a:xfrm>
          <a:prstGeom prst="rect">
            <a:avLst/>
          </a:prstGeom>
        </p:spPr>
      </p:pic>
      <p:pic>
        <p:nvPicPr>
          <p:cNvPr id="11" name="Picture 12" descr="A person holding an old person&#10;&#10;AI-generated content may be incorrect.">
            <a:extLst>
              <a:ext uri="{FF2B5EF4-FFF2-40B4-BE49-F238E27FC236}">
                <a16:creationId xmlns:a16="http://schemas.microsoft.com/office/drawing/2014/main" id="{EF1C3B13-1137-9CCA-6C72-3634AC2EE1E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848136" y="1542379"/>
            <a:ext cx="3543299" cy="2847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311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E0F1-A868-E268-0BD1-19617EAE2B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999AA-9ED0-B739-2E4F-F1CDC220E813}"/>
              </a:ext>
            </a:extLst>
          </p:cNvPr>
          <p:cNvSpPr>
            <a:spLocks noGrp="1"/>
          </p:cNvSpPr>
          <p:nvPr>
            <p:ph type="ctrTitle"/>
          </p:nvPr>
        </p:nvSpPr>
        <p:spPr>
          <a:xfrm>
            <a:off x="741406" y="1122363"/>
            <a:ext cx="5016844" cy="2387600"/>
          </a:xfrm>
        </p:spPr>
        <p:txBody>
          <a:bodyPr>
            <a:noAutofit/>
          </a:bodyPr>
          <a:lstStyle/>
          <a:p>
            <a:r>
              <a:rPr lang="en-US" sz="3600" dirty="0">
                <a:latin typeface="+mn-lt"/>
              </a:rPr>
              <a:t>The Impact of tailored pre-implementation strategies and activities at for </a:t>
            </a:r>
            <a:r>
              <a:rPr lang="en-US" sz="3600" dirty="0" err="1">
                <a:latin typeface="+mn-lt"/>
              </a:rPr>
              <a:t>CPAx</a:t>
            </a:r>
            <a:r>
              <a:rPr lang="en-US" sz="3600" dirty="0">
                <a:latin typeface="+mn-lt"/>
              </a:rPr>
              <a:t> in Oslo University Hospital</a:t>
            </a:r>
          </a:p>
        </p:txBody>
      </p:sp>
      <p:sp>
        <p:nvSpPr>
          <p:cNvPr id="3" name="Subtitle 2">
            <a:extLst>
              <a:ext uri="{FF2B5EF4-FFF2-40B4-BE49-F238E27FC236}">
                <a16:creationId xmlns:a16="http://schemas.microsoft.com/office/drawing/2014/main" id="{407BC876-5928-452B-B2D0-EC752200A20F}"/>
              </a:ext>
            </a:extLst>
          </p:cNvPr>
          <p:cNvSpPr>
            <a:spLocks noGrp="1"/>
          </p:cNvSpPr>
          <p:nvPr>
            <p:ph type="subTitle" idx="1"/>
          </p:nvPr>
        </p:nvSpPr>
        <p:spPr>
          <a:xfrm>
            <a:off x="469557" y="3900701"/>
            <a:ext cx="5498757" cy="1993472"/>
          </a:xfrm>
        </p:spPr>
        <p:txBody>
          <a:bodyPr>
            <a:normAutofit/>
          </a:bodyPr>
          <a:lstStyle/>
          <a:p>
            <a:r>
              <a:rPr lang="en-US" sz="2400" dirty="0"/>
              <a:t>Charlotte Schanke </a:t>
            </a:r>
          </a:p>
        </p:txBody>
      </p:sp>
      <p:pic>
        <p:nvPicPr>
          <p:cNvPr id="9" name="Bilde 8" descr="Et bilde som inneholder tekst, Font, skjermbilde, Grafikk&#10;&#10;KI-generert innhold kan være feil.">
            <a:extLst>
              <a:ext uri="{FF2B5EF4-FFF2-40B4-BE49-F238E27FC236}">
                <a16:creationId xmlns:a16="http://schemas.microsoft.com/office/drawing/2014/main" id="{B7D9F1B8-1086-8436-BC58-CC0F7DCF8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3" y="6077880"/>
            <a:ext cx="2888658" cy="677029"/>
          </a:xfrm>
          <a:prstGeom prst="rect">
            <a:avLst/>
          </a:prstGeom>
        </p:spPr>
      </p:pic>
      <p:pic>
        <p:nvPicPr>
          <p:cNvPr id="10" name="Picture 1">
            <a:extLst>
              <a:ext uri="{FF2B5EF4-FFF2-40B4-BE49-F238E27FC236}">
                <a16:creationId xmlns:a16="http://schemas.microsoft.com/office/drawing/2014/main" id="{0E445675-BE70-1BE3-205A-309995E95BD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879110" y="1053532"/>
            <a:ext cx="3543300" cy="2847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660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353" y="3498332"/>
            <a:ext cx="3327419" cy="2873679"/>
          </a:xfrm>
          <a:prstGeom prst="rect">
            <a:avLst/>
          </a:prstGeom>
        </p:spPr>
      </p:pic>
      <p:pic>
        <p:nvPicPr>
          <p:cNvPr id="3" name="Picture 2">
            <a:extLst>
              <a:ext uri="{FF2B5EF4-FFF2-40B4-BE49-F238E27FC236}">
                <a16:creationId xmlns:a16="http://schemas.microsoft.com/office/drawing/2014/main" id="{C6E0380D-B2B6-74C5-175B-4C4592B1A22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266181" y="3498332"/>
            <a:ext cx="3499599" cy="2871066"/>
          </a:xfrm>
          <a:prstGeom prst="rect">
            <a:avLst/>
          </a:prstGeom>
        </p:spPr>
      </p:pic>
      <p:sp>
        <p:nvSpPr>
          <p:cNvPr id="2" name="TextBox 1">
            <a:extLst>
              <a:ext uri="{FF2B5EF4-FFF2-40B4-BE49-F238E27FC236}">
                <a16:creationId xmlns:a16="http://schemas.microsoft.com/office/drawing/2014/main" id="{97020C58-43B0-DCE2-5F03-2D24A1F10CE7}"/>
              </a:ext>
            </a:extLst>
          </p:cNvPr>
          <p:cNvSpPr txBox="1"/>
          <p:nvPr/>
        </p:nvSpPr>
        <p:spPr>
          <a:xfrm>
            <a:off x="4272252" y="272681"/>
            <a:ext cx="7427537" cy="2871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Many people still associate the ICU with images from the pandemic—patients in comas, completely immobile. </a:t>
            </a:r>
            <a:b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But that’s not the case.</a:t>
            </a:r>
          </a:p>
        </p:txBody>
      </p:sp>
      <p:pic>
        <p:nvPicPr>
          <p:cNvPr id="7" name="Plassholder for innhold 6"/>
          <p:cNvPicPr>
            <a:picLocks noGrp="1" noChangeAspect="1"/>
          </p:cNvPicPr>
          <p:nvPr>
            <p:ph idx="1"/>
          </p:nvPr>
        </p:nvPicPr>
        <p:blipFill>
          <a:blip r:embed="rId5" cstate="email">
            <a:extLst>
              <a:ext uri="{28A0092B-C50C-407E-A947-70E740481C1C}">
                <a14:useLocalDpi xmlns:a14="http://schemas.microsoft.com/office/drawing/2010/main"/>
              </a:ext>
            </a:extLst>
          </a:blip>
          <a:srcRect/>
          <a:stretch/>
        </p:blipFill>
        <p:spPr>
          <a:xfrm>
            <a:off x="8200190" y="3498332"/>
            <a:ext cx="3499599" cy="2871066"/>
          </a:xfrm>
        </p:spPr>
      </p:pic>
      <p:pic>
        <p:nvPicPr>
          <p:cNvPr id="6" name="Bild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4353" y="272681"/>
            <a:ext cx="3327419" cy="2873679"/>
          </a:xfrm>
          <a:prstGeom prst="rect">
            <a:avLst/>
          </a:prstGeom>
          <a:blipFill>
            <a:blip r:embed="rId7"/>
            <a:tile tx="0" ty="0" sx="100000" sy="100000" flip="none" algn="tl"/>
          </a:blipFill>
        </p:spPr>
      </p:pic>
    </p:spTree>
    <p:extLst>
      <p:ext uri="{BB962C8B-B14F-4D97-AF65-F5344CB8AC3E}">
        <p14:creationId xmlns:p14="http://schemas.microsoft.com/office/powerpoint/2010/main" val="277571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tel 2">
            <a:extLst>
              <a:ext uri="{FF2B5EF4-FFF2-40B4-BE49-F238E27FC236}">
                <a16:creationId xmlns:a16="http://schemas.microsoft.com/office/drawing/2014/main" id="{90DAF08F-5DD8-9CC5-445B-63F4B42EA755}"/>
              </a:ext>
            </a:extLst>
          </p:cNvPr>
          <p:cNvSpPr>
            <a:spLocks noGrp="1"/>
          </p:cNvSpPr>
          <p:nvPr>
            <p:ph type="title"/>
          </p:nvPr>
        </p:nvSpPr>
        <p:spPr>
          <a:xfrm>
            <a:off x="6677755" y="2584689"/>
            <a:ext cx="4753535" cy="1672499"/>
          </a:xfrm>
        </p:spPr>
        <p:txBody>
          <a:bodyPr vert="horz" lIns="91440" tIns="45720" rIns="91440" bIns="45720" rtlCol="0" anchor="ctr">
            <a:noAutofit/>
          </a:bodyPr>
          <a:lstStyle/>
          <a:p>
            <a:r>
              <a:rPr lang="en-US" sz="3600" b="1" kern="1200" dirty="0">
                <a:solidFill>
                  <a:schemeClr val="tx1"/>
                </a:solidFill>
                <a:latin typeface="+mj-lt"/>
                <a:ea typeface="+mj-ea"/>
                <a:cs typeface="+mj-cs"/>
              </a:rPr>
              <a:t>Early rehabilitation starts in the ICU – from bed rest to active rehabilitation </a:t>
            </a:r>
          </a:p>
        </p:txBody>
      </p:sp>
      <p:pic>
        <p:nvPicPr>
          <p:cNvPr id="5" name="Plassholder for innhold 4">
            <a:extLst>
              <a:ext uri="{FF2B5EF4-FFF2-40B4-BE49-F238E27FC236}">
                <a16:creationId xmlns:a16="http://schemas.microsoft.com/office/drawing/2014/main" id="{7EA64FE1-F03E-9970-4427-12A70089308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42" y="10"/>
            <a:ext cx="3006061" cy="3339639"/>
          </a:xfrm>
          <a:prstGeom prst="rect">
            <a:avLst/>
          </a:prstGeom>
        </p:spPr>
      </p:pic>
      <p:pic>
        <p:nvPicPr>
          <p:cNvPr id="2" name="Picture 1">
            <a:extLst>
              <a:ext uri="{FF2B5EF4-FFF2-40B4-BE49-F238E27FC236}">
                <a16:creationId xmlns:a16="http://schemas.microsoft.com/office/drawing/2014/main" id="{50624641-3BDB-A236-A363-455DADFA763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198068" y="89362"/>
            <a:ext cx="2991088" cy="3250288"/>
          </a:xfrm>
          <a:prstGeom prst="rect">
            <a:avLst/>
          </a:prstGeom>
        </p:spPr>
      </p:pic>
      <p:pic>
        <p:nvPicPr>
          <p:cNvPr id="9" name="Bilde 8" descr="Et bilde som inneholder Medisinsk utstyr, helsevesen, medisinsk, innendørs&#10;&#10;Automatisk generert beskrivelse">
            <a:extLst>
              <a:ext uri="{FF2B5EF4-FFF2-40B4-BE49-F238E27FC236}">
                <a16:creationId xmlns:a16="http://schemas.microsoft.com/office/drawing/2014/main" id="{024E76C5-2764-28FA-12B0-92EAF5DB735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2" y="3518351"/>
            <a:ext cx="6189158" cy="3339649"/>
          </a:xfrm>
          <a:prstGeom prst="rect">
            <a:avLst/>
          </a:prstGeom>
        </p:spPr>
      </p:pic>
    </p:spTree>
    <p:extLst>
      <p:ext uri="{BB962C8B-B14F-4D97-AF65-F5344CB8AC3E}">
        <p14:creationId xmlns:p14="http://schemas.microsoft.com/office/powerpoint/2010/main" val="3841794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tel 2">
            <a:extLst>
              <a:ext uri="{FF2B5EF4-FFF2-40B4-BE49-F238E27FC236}">
                <a16:creationId xmlns:a16="http://schemas.microsoft.com/office/drawing/2014/main" id="{26B575BD-7DC7-65D4-4D6E-451F9A541AFB}"/>
              </a:ext>
            </a:extLst>
          </p:cNvPr>
          <p:cNvSpPr>
            <a:spLocks noGrp="1"/>
          </p:cNvSpPr>
          <p:nvPr>
            <p:ph type="title"/>
          </p:nvPr>
        </p:nvSpPr>
        <p:spPr>
          <a:xfrm>
            <a:off x="386134" y="213955"/>
            <a:ext cx="11181850" cy="1496383"/>
          </a:xfrm>
        </p:spPr>
        <p:txBody>
          <a:bodyPr vert="horz" lIns="91440" tIns="45720" rIns="91440" bIns="45720" rtlCol="0" anchor="b">
            <a:noAutofit/>
          </a:bodyPr>
          <a:lstStyle/>
          <a:p>
            <a:pPr algn="ctr"/>
            <a:r>
              <a:rPr lang="en-US" sz="3600" b="1" kern="1200" dirty="0">
                <a:latin typeface="+mj-lt"/>
                <a:ea typeface="+mj-ea"/>
                <a:cs typeface="+mj-cs"/>
              </a:rPr>
              <a:t>Chelsea Critical Care Assessment Tool (</a:t>
            </a:r>
            <a:r>
              <a:rPr lang="en-US" sz="3600" b="1" kern="1200" dirty="0" err="1">
                <a:latin typeface="+mj-lt"/>
                <a:ea typeface="+mj-ea"/>
                <a:cs typeface="+mj-cs"/>
              </a:rPr>
              <a:t>CPAx</a:t>
            </a:r>
            <a:r>
              <a:rPr lang="en-US" sz="3600" b="1" kern="1200" dirty="0">
                <a:latin typeface="+mj-lt"/>
                <a:ea typeface="+mj-ea"/>
                <a:cs typeface="+mj-cs"/>
              </a:rPr>
              <a:t>)</a:t>
            </a:r>
            <a:br>
              <a:rPr lang="en-US" sz="3600" b="1" dirty="0"/>
            </a:br>
            <a:r>
              <a:rPr lang="en-US" sz="3600" b="1" dirty="0">
                <a:latin typeface="Aptos Display"/>
              </a:rPr>
              <a:t>helps us systematically evaluate physical function in ICU patients and guide personalized rehabilitation</a:t>
            </a:r>
            <a:r>
              <a:rPr lang="en-US" sz="3600" b="1" dirty="0"/>
              <a:t> </a:t>
            </a:r>
            <a:endParaRPr lang="en-US" sz="3600" b="1" kern="1200" dirty="0">
              <a:latin typeface="+mj-lt"/>
              <a:ea typeface="+mj-ea"/>
              <a:cs typeface="+mj-cs"/>
            </a:endParaRPr>
          </a:p>
        </p:txBody>
      </p:sp>
      <p:pic>
        <p:nvPicPr>
          <p:cNvPr id="5" name="Plassholder for innhold 4" descr="Et bilde som inneholder diagram, kart, sirkel, tekst&#10;&#10;KI-generert innhold kan være feil.">
            <a:extLst>
              <a:ext uri="{FF2B5EF4-FFF2-40B4-BE49-F238E27FC236}">
                <a16:creationId xmlns:a16="http://schemas.microsoft.com/office/drawing/2014/main" id="{5875CF6F-F9EA-4247-CCE3-EDF5272D5570}"/>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rcRect/>
          <a:stretch/>
        </p:blipFill>
        <p:spPr>
          <a:xfrm>
            <a:off x="75303" y="2302136"/>
            <a:ext cx="5895191" cy="3894269"/>
          </a:xfrm>
          <a:prstGeom prst="rect">
            <a:avLst/>
          </a:prstGeom>
        </p:spPr>
      </p:pic>
      <p:pic>
        <p:nvPicPr>
          <p:cNvPr id="7" name="Bilde 6" descr="Et bilde som inneholder diagram, sirkel, skjermbilde, tekst&#10;&#10;KI-generert innhold kan være feil.">
            <a:extLst>
              <a:ext uri="{FF2B5EF4-FFF2-40B4-BE49-F238E27FC236}">
                <a16:creationId xmlns:a16="http://schemas.microsoft.com/office/drawing/2014/main" id="{BEA8C9B5-B4F8-5733-4240-2A93BE112363}"/>
              </a:ext>
            </a:extLst>
          </p:cNvPr>
          <p:cNvPicPr>
            <a:picLocks noChangeAspect="1"/>
          </p:cNvPicPr>
          <p:nvPr/>
        </p:nvPicPr>
        <p:blipFill>
          <a:blip r:embed="rId4" cstate="email">
            <a:extLst>
              <a:ext uri="{28A0092B-C50C-407E-A947-70E740481C1C}">
                <a14:useLocalDpi xmlns:a14="http://schemas.microsoft.com/office/drawing/2010/main"/>
              </a:ext>
            </a:extLst>
          </a:blip>
          <a:srcRect t="-3841" r="-4278"/>
          <a:stretch/>
        </p:blipFill>
        <p:spPr>
          <a:xfrm>
            <a:off x="5791199" y="2017486"/>
            <a:ext cx="7329715" cy="4840514"/>
          </a:xfrm>
          <a:prstGeom prst="ellipse">
            <a:avLst/>
          </a:prstGeom>
        </p:spPr>
      </p:pic>
    </p:spTree>
    <p:extLst>
      <p:ext uri="{BB962C8B-B14F-4D97-AF65-F5344CB8AC3E}">
        <p14:creationId xmlns:p14="http://schemas.microsoft.com/office/powerpoint/2010/main" val="1803210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a:extLst>
              <a:ext uri="{FF2B5EF4-FFF2-40B4-BE49-F238E27FC236}">
                <a16:creationId xmlns:a16="http://schemas.microsoft.com/office/drawing/2014/main" id="{E4AF6CBD-603C-DE4E-A381-69EE12C45048}"/>
              </a:ext>
            </a:extLst>
          </p:cNvPr>
          <p:cNvSpPr txBox="1">
            <a:spLocks/>
          </p:cNvSpPr>
          <p:nvPr/>
        </p:nvSpPr>
        <p:spPr>
          <a:xfrm>
            <a:off x="339995" y="181645"/>
            <a:ext cx="11715477" cy="13795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Display" panose="02110004020202020204"/>
                <a:ea typeface="+mj-lt"/>
                <a:cs typeface="+mj-lt"/>
              </a:rPr>
              <a:t>Understanding the context of the organization where </a:t>
            </a:r>
            <a:br>
              <a:rPr kumimoji="0" lang="en-US" sz="3600" b="1" i="0" u="none" strike="noStrike" kern="1200" cap="none" spc="0" normalizeH="0" baseline="0" noProof="0">
                <a:ln>
                  <a:noFill/>
                </a:ln>
                <a:solidFill>
                  <a:prstClr val="black"/>
                </a:solidFill>
                <a:effectLst/>
                <a:uLnTx/>
                <a:uFillTx/>
                <a:latin typeface="Aptos Display" panose="02110004020202020204"/>
                <a:ea typeface="+mj-lt"/>
                <a:cs typeface="+mj-lt"/>
              </a:rPr>
            </a:br>
            <a:r>
              <a:rPr kumimoji="0" lang="en-US" sz="3600" b="1" i="0" u="none" strike="noStrike" kern="1200" cap="none" spc="0" normalizeH="0" baseline="0" noProof="0">
                <a:ln>
                  <a:noFill/>
                </a:ln>
                <a:solidFill>
                  <a:prstClr val="black"/>
                </a:solidFill>
                <a:effectLst/>
                <a:uLnTx/>
                <a:uFillTx/>
                <a:latin typeface="Aptos Display" panose="02110004020202020204"/>
                <a:ea typeface="+mj-lt"/>
                <a:cs typeface="+mj-lt"/>
              </a:rPr>
              <a:t>you’re implementing something is crucial for success.</a:t>
            </a:r>
            <a:endParaRPr kumimoji="0" lang="en-US" sz="3600"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3" name="Content Placeholder 10" descr="Puzzle Piece Puzzles · Image gratuite sur Pixabay">
            <a:extLst>
              <a:ext uri="{FF2B5EF4-FFF2-40B4-BE49-F238E27FC236}">
                <a16:creationId xmlns:a16="http://schemas.microsoft.com/office/drawing/2014/main" id="{D63E4838-0E85-9268-0017-8AEC1B12567A}"/>
              </a:ext>
            </a:extLst>
          </p:cNvPr>
          <p:cNvPicPr>
            <a:picLocks noChangeAspect="1"/>
          </p:cNvPicPr>
          <p:nvPr/>
        </p:nvPicPr>
        <p:blipFill>
          <a:blip r:embed="rId3" cstate="email">
            <a:extLst>
              <a:ext uri="{28A0092B-C50C-407E-A947-70E740481C1C}">
                <a14:useLocalDpi xmlns:a14="http://schemas.microsoft.com/office/drawing/2010/main"/>
              </a:ext>
            </a:extLst>
          </a:blip>
          <a:srcRect l="-104" r="-206" b="-5139"/>
          <a:stretch>
            <a:fillRect/>
          </a:stretch>
        </p:blipFill>
        <p:spPr>
          <a:xfrm>
            <a:off x="678562" y="1563885"/>
            <a:ext cx="7210423" cy="5268267"/>
          </a:xfrm>
          <a:prstGeom prst="rect">
            <a:avLst/>
          </a:prstGeom>
        </p:spPr>
      </p:pic>
      <p:sp>
        <p:nvSpPr>
          <p:cNvPr id="4" name="TextBox 14">
            <a:extLst>
              <a:ext uri="{FF2B5EF4-FFF2-40B4-BE49-F238E27FC236}">
                <a16:creationId xmlns:a16="http://schemas.microsoft.com/office/drawing/2014/main" id="{1D5F4A10-DB65-BBE9-6769-E0DD7F062365}"/>
              </a:ext>
            </a:extLst>
          </p:cNvPr>
          <p:cNvSpPr txBox="1"/>
          <p:nvPr/>
        </p:nvSpPr>
        <p:spPr>
          <a:xfrm>
            <a:off x="7887484" y="3472955"/>
            <a:ext cx="38677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All the units have different sizes, dynamics, culture and traditions.</a:t>
            </a:r>
          </a:p>
        </p:txBody>
      </p:sp>
    </p:spTree>
    <p:extLst>
      <p:ext uri="{BB962C8B-B14F-4D97-AF65-F5344CB8AC3E}">
        <p14:creationId xmlns:p14="http://schemas.microsoft.com/office/powerpoint/2010/main" val="3802205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Mobiltelefon, Bærbar kommunikasjonsenhet, duppeditt, Kommunikasjonsenhet&#10;&#10;KI-generert innhold kan være feil.">
            <a:extLst>
              <a:ext uri="{FF2B5EF4-FFF2-40B4-BE49-F238E27FC236}">
                <a16:creationId xmlns:a16="http://schemas.microsoft.com/office/drawing/2014/main" id="{A4613DC6-8543-FBBF-5C80-A4CA2677199F}"/>
              </a:ext>
            </a:extLst>
          </p:cNvPr>
          <p:cNvPicPr>
            <a:picLocks noChangeAspect="1"/>
          </p:cNvPicPr>
          <p:nvPr/>
        </p:nvPicPr>
        <p:blipFill>
          <a:blip r:embed="rId3"/>
          <a:stretch>
            <a:fillRect/>
          </a:stretch>
        </p:blipFill>
        <p:spPr>
          <a:xfrm>
            <a:off x="333400" y="4784225"/>
            <a:ext cx="2895126" cy="1930084"/>
          </a:xfrm>
          <a:prstGeom prst="rect">
            <a:avLst/>
          </a:prstGeom>
        </p:spPr>
      </p:pic>
      <p:sp>
        <p:nvSpPr>
          <p:cNvPr id="2" name="Tittel 1">
            <a:extLst>
              <a:ext uri="{FF2B5EF4-FFF2-40B4-BE49-F238E27FC236}">
                <a16:creationId xmlns:a16="http://schemas.microsoft.com/office/drawing/2014/main" id="{5FA3CFBA-A33B-6FF1-A56D-238C3CB2A5E8}"/>
              </a:ext>
            </a:extLst>
          </p:cNvPr>
          <p:cNvSpPr>
            <a:spLocks noGrp="1"/>
          </p:cNvSpPr>
          <p:nvPr>
            <p:ph type="title"/>
          </p:nvPr>
        </p:nvSpPr>
        <p:spPr>
          <a:xfrm>
            <a:off x="838200" y="165462"/>
            <a:ext cx="10558732" cy="1312384"/>
          </a:xfrm>
        </p:spPr>
        <p:txBody>
          <a:bodyPr>
            <a:normAutofit/>
          </a:bodyPr>
          <a:lstStyle/>
          <a:p>
            <a:r>
              <a:rPr lang="en-US" sz="3600" b="1"/>
              <a:t>Tailoring strategies to fit the context. </a:t>
            </a:r>
            <a:br>
              <a:rPr lang="en-US" sz="3600" b="1"/>
            </a:br>
            <a:endParaRPr lang="nb-NO" sz="3600"/>
          </a:p>
        </p:txBody>
      </p:sp>
      <p:sp>
        <p:nvSpPr>
          <p:cNvPr id="3" name="Plassholder for innhold 2">
            <a:extLst>
              <a:ext uri="{FF2B5EF4-FFF2-40B4-BE49-F238E27FC236}">
                <a16:creationId xmlns:a16="http://schemas.microsoft.com/office/drawing/2014/main" id="{43650C2D-23DB-A6E9-CE7F-4528E3AA53E2}"/>
              </a:ext>
            </a:extLst>
          </p:cNvPr>
          <p:cNvSpPr>
            <a:spLocks noGrp="1"/>
          </p:cNvSpPr>
          <p:nvPr>
            <p:ph idx="1"/>
          </p:nvPr>
        </p:nvSpPr>
        <p:spPr>
          <a:xfrm>
            <a:off x="495946" y="1343966"/>
            <a:ext cx="10909978" cy="5365563"/>
          </a:xfrm>
        </p:spPr>
        <p:txBody>
          <a:bodyPr vert="horz" lIns="91440" tIns="45720" rIns="91440" bIns="45720" rtlCol="0" anchor="t">
            <a:normAutofit/>
          </a:bodyPr>
          <a:lstStyle/>
          <a:p>
            <a:pPr marL="0" indent="0">
              <a:buNone/>
            </a:pPr>
            <a:r>
              <a:rPr lang="en-US" sz="2400" b="1"/>
              <a:t>Three key strategies</a:t>
            </a:r>
            <a:endParaRPr lang="en-US" sz="2400"/>
          </a:p>
          <a:p>
            <a:pPr marL="0" indent="0">
              <a:buNone/>
            </a:pPr>
            <a:endParaRPr lang="en-US" sz="2400" b="1"/>
          </a:p>
          <a:p>
            <a:r>
              <a:rPr lang="en-US" sz="2400"/>
              <a:t>Engage both leaders and clinicians</a:t>
            </a:r>
          </a:p>
          <a:p>
            <a:pPr marL="742950" lvl="1" indent="-285750"/>
            <a:endParaRPr lang="en-US" sz="2000"/>
          </a:p>
          <a:p>
            <a:r>
              <a:rPr lang="en-US" sz="2400"/>
              <a:t>Informal trust-building through relational approaches</a:t>
            </a:r>
          </a:p>
          <a:p>
            <a:pPr marL="742950" lvl="1" indent="-285750">
              <a:buFont typeface="Arial" panose="020B0604020202020204" pitchFamily="34" charset="0"/>
              <a:buChar char="•"/>
            </a:pPr>
            <a:endParaRPr lang="en-US" sz="2000"/>
          </a:p>
          <a:p>
            <a:r>
              <a:rPr lang="en-US" sz="2400" err="1"/>
              <a:t>Tayloring</a:t>
            </a:r>
            <a:r>
              <a:rPr lang="en-US" sz="2400"/>
              <a:t> and customization for each ICU and </a:t>
            </a:r>
            <a:r>
              <a:rPr lang="en-US" sz="2400" err="1"/>
              <a:t>physiounit</a:t>
            </a:r>
            <a:endParaRPr lang="en-US" sz="2400"/>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endParaRPr lang="nb-NO" sz="2400"/>
          </a:p>
        </p:txBody>
      </p:sp>
      <p:pic>
        <p:nvPicPr>
          <p:cNvPr id="9" name="Bilde 8" descr="Et bilde som inneholder mat, dessert, ovnsbakt mat, Snack&#10;&#10;KI-generert innhold kan være feil.">
            <a:extLst>
              <a:ext uri="{FF2B5EF4-FFF2-40B4-BE49-F238E27FC236}">
                <a16:creationId xmlns:a16="http://schemas.microsoft.com/office/drawing/2014/main" id="{CFAD4B6E-4D3F-F639-E7E0-16C62CB939D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594491" y="165226"/>
            <a:ext cx="2597461" cy="1930083"/>
          </a:xfrm>
          <a:prstGeom prst="rect">
            <a:avLst/>
          </a:prstGeom>
        </p:spPr>
      </p:pic>
      <p:pic>
        <p:nvPicPr>
          <p:cNvPr id="19" name="Bilde 18" descr="Et bilde som inneholder klær, person, innendørs, Menneskeansikt&#10;&#10;KI-generert innhold kan være feil.">
            <a:extLst>
              <a:ext uri="{FF2B5EF4-FFF2-40B4-BE49-F238E27FC236}">
                <a16:creationId xmlns:a16="http://schemas.microsoft.com/office/drawing/2014/main" id="{59FABF2F-9381-2EEC-0431-0BC12C709E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3896" y="4789026"/>
            <a:ext cx="2895128" cy="1930085"/>
          </a:xfrm>
          <a:prstGeom prst="rect">
            <a:avLst/>
          </a:prstGeom>
        </p:spPr>
      </p:pic>
      <p:pic>
        <p:nvPicPr>
          <p:cNvPr id="20" name="Bilde 19" descr="Et bilde som inneholder klær, vegg, person, Menneskeansikt&#10;&#10;KI-generert innhold kan være feil.">
            <a:extLst>
              <a:ext uri="{FF2B5EF4-FFF2-40B4-BE49-F238E27FC236}">
                <a16:creationId xmlns:a16="http://schemas.microsoft.com/office/drawing/2014/main" id="{6941351A-7372-FEB4-7EBA-EA78A8A5EB71}"/>
              </a:ext>
            </a:extLst>
          </p:cNvPr>
          <p:cNvPicPr>
            <a:picLocks noChangeAspect="1"/>
          </p:cNvPicPr>
          <p:nvPr/>
        </p:nvPicPr>
        <p:blipFill>
          <a:blip r:embed="rId6"/>
          <a:stretch>
            <a:fillRect/>
          </a:stretch>
        </p:blipFill>
        <p:spPr>
          <a:xfrm>
            <a:off x="6448159" y="1123367"/>
            <a:ext cx="2895126" cy="1930084"/>
          </a:xfrm>
          <a:prstGeom prst="rect">
            <a:avLst/>
          </a:prstGeom>
        </p:spPr>
      </p:pic>
    </p:spTree>
    <p:extLst>
      <p:ext uri="{BB962C8B-B14F-4D97-AF65-F5344CB8AC3E}">
        <p14:creationId xmlns:p14="http://schemas.microsoft.com/office/powerpoint/2010/main" val="40398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98FFB10-5D11-38F1-588D-3B56D742AFA9}"/>
              </a:ext>
            </a:extLst>
          </p:cNvPr>
          <p:cNvSpPr txBox="1">
            <a:spLocks/>
          </p:cNvSpPr>
          <p:nvPr/>
        </p:nvSpPr>
        <p:spPr>
          <a:xfrm>
            <a:off x="416011" y="2"/>
            <a:ext cx="11524734" cy="120650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1" i="1"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en-US" sz="3600" b="1" i="0" u="none" strike="noStrike" kern="1200" cap="none" spc="0" normalizeH="0" baseline="0" noProof="0" dirty="0">
                <a:ln>
                  <a:noFill/>
                </a:ln>
                <a:solidFill>
                  <a:prstClr val="black"/>
                </a:solidFill>
                <a:effectLst/>
                <a:uLnTx/>
                <a:uFillTx/>
                <a:latin typeface="Aptos Display" panose="02110004020202020204"/>
                <a:ea typeface="+mj-lt"/>
                <a:cs typeface="+mj-lt"/>
              </a:rPr>
              <a:t>Securing buy-in requires tailoring strategies to leadership style, organizational context, and local norms.</a:t>
            </a:r>
            <a:endParaRPr kumimoji="0" lang="nb-NO" sz="36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5" name="Plassholder for innhold 2">
            <a:extLst>
              <a:ext uri="{FF2B5EF4-FFF2-40B4-BE49-F238E27FC236}">
                <a16:creationId xmlns:a16="http://schemas.microsoft.com/office/drawing/2014/main" id="{BF71C9FB-CA1E-E8C6-A810-7E8450904238}"/>
              </a:ext>
            </a:extLst>
          </p:cNvPr>
          <p:cNvSpPr txBox="1">
            <a:spLocks/>
          </p:cNvSpPr>
          <p:nvPr/>
        </p:nvSpPr>
        <p:spPr>
          <a:xfrm>
            <a:off x="838200" y="2014038"/>
            <a:ext cx="10515600" cy="41629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Understand leadership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Customize engagement accordingly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Respect local norms = stronger buy-in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8CDED82A-307A-D493-F91C-0821FDF7C4BD}"/>
              </a:ext>
            </a:extLst>
          </p:cNvPr>
          <p:cNvPicPr>
            <a:picLocks noChangeAspect="1"/>
          </p:cNvPicPr>
          <p:nvPr/>
        </p:nvPicPr>
        <p:blipFill>
          <a:blip r:embed="rId3"/>
          <a:stretch>
            <a:fillRect/>
          </a:stretch>
        </p:blipFill>
        <p:spPr>
          <a:xfrm>
            <a:off x="1316123" y="4421273"/>
            <a:ext cx="2619375" cy="1743075"/>
          </a:xfrm>
          <a:prstGeom prst="rect">
            <a:avLst/>
          </a:prstGeom>
        </p:spPr>
      </p:pic>
      <p:pic>
        <p:nvPicPr>
          <p:cNvPr id="7" name="Bilde 6" descr="Et bilde som inneholder klær, person, skjorte, mann&#10;&#10;KI-generert innhold kan være feil.">
            <a:extLst>
              <a:ext uri="{FF2B5EF4-FFF2-40B4-BE49-F238E27FC236}">
                <a16:creationId xmlns:a16="http://schemas.microsoft.com/office/drawing/2014/main" id="{B9C77754-A0C3-225F-4897-DA915AF9F0C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85194" y="930496"/>
            <a:ext cx="3135972" cy="4162926"/>
          </a:xfrm>
          <a:prstGeom prst="rect">
            <a:avLst/>
          </a:prstGeom>
          <a:ln>
            <a:noFill/>
          </a:ln>
          <a:effectLst>
            <a:outerShdw blurRad="292100" dist="139700" dir="2700000" algn="tl" rotWithShape="0">
              <a:srgbClr val="333333">
                <a:alpha val="65000"/>
              </a:srgbClr>
            </a:outerShdw>
          </a:effectLst>
        </p:spPr>
      </p:pic>
      <p:sp>
        <p:nvSpPr>
          <p:cNvPr id="8" name="Snakkeboble: rektangel med avrundede hjørner 14">
            <a:extLst>
              <a:ext uri="{FF2B5EF4-FFF2-40B4-BE49-F238E27FC236}">
                <a16:creationId xmlns:a16="http://schemas.microsoft.com/office/drawing/2014/main" id="{13B9F0C0-57DD-933D-022A-22C4F222F119}"/>
              </a:ext>
            </a:extLst>
          </p:cNvPr>
          <p:cNvSpPr/>
          <p:nvPr/>
        </p:nvSpPr>
        <p:spPr>
          <a:xfrm>
            <a:off x="9380214" y="1175258"/>
            <a:ext cx="2291833" cy="1206500"/>
          </a:xfrm>
          <a:prstGeom prst="wedgeRoundRect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nb-NO" sz="2000" b="0" i="1" u="none" strike="noStrike" kern="1200" cap="none" spc="0" normalizeH="0" baseline="0" noProof="0" dirty="0" err="1">
                <a:ln>
                  <a:noFill/>
                </a:ln>
                <a:solidFill>
                  <a:prstClr val="black"/>
                </a:solidFill>
                <a:effectLst/>
                <a:uLnTx/>
                <a:uFillTx/>
                <a:latin typeface="Aptos" panose="02110004020202020204"/>
                <a:ea typeface="+mn-ea"/>
                <a:cs typeface="+mn-cs"/>
              </a:rPr>
              <a:t>We</a:t>
            </a:r>
            <a:r>
              <a:rPr kumimoji="0" lang="nb-NO" sz="2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b-NO" sz="2000" b="0" i="1" u="none" strike="noStrike" kern="1200" cap="none" spc="0" normalizeH="0" baseline="0" noProof="0" dirty="0" err="1">
                <a:ln>
                  <a:noFill/>
                </a:ln>
                <a:solidFill>
                  <a:prstClr val="black"/>
                </a:solidFill>
                <a:effectLst/>
                <a:uLnTx/>
                <a:uFillTx/>
                <a:latin typeface="Aptos" panose="02110004020202020204"/>
                <a:ea typeface="+mn-ea"/>
                <a:cs typeface="+mn-cs"/>
              </a:rPr>
              <a:t>don`t</a:t>
            </a:r>
            <a:r>
              <a:rPr kumimoji="0" lang="nb-NO" sz="2000" b="0" i="1" u="none" strike="noStrike" kern="1200" cap="none" spc="0" normalizeH="0" baseline="0" noProof="0" dirty="0">
                <a:ln>
                  <a:noFill/>
                </a:ln>
                <a:solidFill>
                  <a:prstClr val="black"/>
                </a:solidFill>
                <a:effectLst/>
                <a:uLnTx/>
                <a:uFillTx/>
                <a:latin typeface="Aptos" panose="02110004020202020204"/>
                <a:ea typeface="+mn-ea"/>
                <a:cs typeface="+mn-cs"/>
              </a:rPr>
              <a:t> do </a:t>
            </a:r>
            <a:r>
              <a:rPr kumimoji="0" lang="nb-NO" sz="2000" b="0" i="1" u="none" strike="noStrike" kern="1200" cap="none" spc="0" normalizeH="0" baseline="0" noProof="0" dirty="0" err="1">
                <a:ln>
                  <a:noFill/>
                </a:ln>
                <a:solidFill>
                  <a:prstClr val="black"/>
                </a:solidFill>
                <a:effectLst/>
                <a:uLnTx/>
                <a:uFillTx/>
                <a:latin typeface="Aptos" panose="02110004020202020204"/>
                <a:ea typeface="+mn-ea"/>
                <a:cs typeface="+mn-cs"/>
              </a:rPr>
              <a:t>that</a:t>
            </a:r>
            <a:r>
              <a:rPr kumimoji="0" lang="nb-NO" sz="2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b-NO" sz="2000" b="0" i="1" u="none" strike="noStrike" kern="1200" cap="none" spc="0" normalizeH="0" baseline="0" noProof="0" dirty="0" err="1">
                <a:ln>
                  <a:noFill/>
                </a:ln>
                <a:solidFill>
                  <a:prstClr val="black"/>
                </a:solidFill>
                <a:effectLst/>
                <a:uLnTx/>
                <a:uFillTx/>
                <a:latin typeface="Aptos" panose="02110004020202020204"/>
                <a:ea typeface="+mn-ea"/>
                <a:cs typeface="+mn-cs"/>
              </a:rPr>
              <a:t>here</a:t>
            </a:r>
            <a:r>
              <a:rPr kumimoji="0" lang="nb-NO" sz="2000" b="0" i="1"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Bilde 8" descr="Et bilde som inneholder Font&#10;&#10;KI-generert innhold kan være feil.">
            <a:extLst>
              <a:ext uri="{FF2B5EF4-FFF2-40B4-BE49-F238E27FC236}">
                <a16:creationId xmlns:a16="http://schemas.microsoft.com/office/drawing/2014/main" id="{97E85D46-E95A-06D8-F94F-EDB2F81AAB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2600" y="4580987"/>
            <a:ext cx="5571162" cy="2277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6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smil, himmel, person, Menneskeansikt&#10;&#10;KI-generert innhold kan være feil.">
            <a:extLst>
              <a:ext uri="{FF2B5EF4-FFF2-40B4-BE49-F238E27FC236}">
                <a16:creationId xmlns:a16="http://schemas.microsoft.com/office/drawing/2014/main" id="{E16DBBFE-FE8C-416A-4EC0-5B4C8FA4ADD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916" y="0"/>
            <a:ext cx="13225220" cy="6858000"/>
          </a:xfrm>
          <a:prstGeom prst="rect">
            <a:avLst/>
          </a:prstGeom>
        </p:spPr>
      </p:pic>
      <p:sp>
        <p:nvSpPr>
          <p:cNvPr id="2" name="Tittel 1">
            <a:extLst>
              <a:ext uri="{FF2B5EF4-FFF2-40B4-BE49-F238E27FC236}">
                <a16:creationId xmlns:a16="http://schemas.microsoft.com/office/drawing/2014/main" id="{E63A2F2D-0531-F5D7-61D4-A1BF30D07FD1}"/>
              </a:ext>
            </a:extLst>
          </p:cNvPr>
          <p:cNvSpPr>
            <a:spLocks noGrp="1"/>
          </p:cNvSpPr>
          <p:nvPr>
            <p:ph type="title"/>
          </p:nvPr>
        </p:nvSpPr>
        <p:spPr>
          <a:xfrm>
            <a:off x="838200" y="365125"/>
            <a:ext cx="10515600" cy="1060719"/>
          </a:xfrm>
        </p:spPr>
        <p:txBody>
          <a:bodyPr>
            <a:normAutofit fontScale="90000"/>
          </a:bodyPr>
          <a:lstStyle/>
          <a:p>
            <a:br>
              <a:rPr lang="en-US"/>
            </a:br>
            <a:br>
              <a:rPr lang="en-US"/>
            </a:br>
            <a:endParaRPr lang="nb-NO"/>
          </a:p>
        </p:txBody>
      </p:sp>
      <p:sp>
        <p:nvSpPr>
          <p:cNvPr id="3" name="Plassholder for innhold 2">
            <a:extLst>
              <a:ext uri="{FF2B5EF4-FFF2-40B4-BE49-F238E27FC236}">
                <a16:creationId xmlns:a16="http://schemas.microsoft.com/office/drawing/2014/main" id="{830E59C7-9325-C637-6BFB-4A6D473FEBF7}"/>
              </a:ext>
            </a:extLst>
          </p:cNvPr>
          <p:cNvSpPr>
            <a:spLocks noGrp="1"/>
          </p:cNvSpPr>
          <p:nvPr>
            <p:ph idx="1"/>
          </p:nvPr>
        </p:nvSpPr>
        <p:spPr>
          <a:xfrm>
            <a:off x="341313" y="1438758"/>
            <a:ext cx="10999572" cy="4845047"/>
          </a:xfrm>
        </p:spPr>
        <p:txBody>
          <a:bodyPr vert="horz" lIns="91440" tIns="45720" rIns="91440" bIns="45720" rtlCol="0" anchor="t">
            <a:normAutofit/>
          </a:bodyPr>
          <a:lstStyle/>
          <a:p>
            <a:pPr marL="0" indent="0">
              <a:buNone/>
            </a:pPr>
            <a:r>
              <a:rPr lang="en-US" sz="3200" b="1">
                <a:latin typeface="Aptos Display"/>
              </a:rPr>
              <a:t>     </a:t>
            </a:r>
            <a:endParaRPr lang="en-US" sz="3200">
              <a:latin typeface="Aptos" panose="02110004020202020204"/>
            </a:endParaRPr>
          </a:p>
          <a:p>
            <a:pPr marL="0" indent="0">
              <a:buNone/>
            </a:pPr>
            <a:r>
              <a:rPr lang="en-US" sz="3200" b="1">
                <a:latin typeface="Aptos Display"/>
              </a:rPr>
              <a:t>“Seeing it through their lens”</a:t>
            </a:r>
            <a:endParaRPr lang="en-US" sz="3200">
              <a:latin typeface="Aptos" panose="02110004020202020204"/>
            </a:endParaRPr>
          </a:p>
          <a:p>
            <a:pPr marL="0" indent="0">
              <a:buNone/>
            </a:pPr>
            <a:endParaRPr lang="en-US" sz="3200" b="1">
              <a:latin typeface="Aptos Display"/>
            </a:endParaRPr>
          </a:p>
          <a:p>
            <a:pPr lvl="2">
              <a:buFont typeface="Wingdings" panose="020B0604020202020204" pitchFamily="34" charset="0"/>
              <a:buChar char="§"/>
            </a:pPr>
            <a:r>
              <a:rPr lang="en-US" sz="2400"/>
              <a:t>Understand daily routines and challenges</a:t>
            </a:r>
          </a:p>
          <a:p>
            <a:pPr lvl="2">
              <a:buFont typeface="Wingdings" panose="020B0604020202020204" pitchFamily="34" charset="0"/>
              <a:buChar char="§"/>
            </a:pPr>
            <a:r>
              <a:rPr lang="en-US" sz="2400"/>
              <a:t>Frame </a:t>
            </a:r>
            <a:r>
              <a:rPr lang="en-US" sz="2400" err="1"/>
              <a:t>CPAx</a:t>
            </a:r>
            <a:r>
              <a:rPr lang="en-US" sz="2400"/>
              <a:t> around clinical relevance</a:t>
            </a:r>
          </a:p>
          <a:p>
            <a:pPr lvl="2">
              <a:buFont typeface="Wingdings" panose="020B0604020202020204" pitchFamily="34" charset="0"/>
              <a:buChar char="§"/>
            </a:pPr>
            <a:r>
              <a:rPr lang="en-US" sz="2400"/>
              <a:t>When people feel seen, they engage</a:t>
            </a:r>
          </a:p>
          <a:p>
            <a:endParaRPr lang="nb-NO"/>
          </a:p>
        </p:txBody>
      </p:sp>
      <p:sp>
        <p:nvSpPr>
          <p:cNvPr id="14" name="Snakkeboble: rektangel med avrundede hjørner 13">
            <a:extLst>
              <a:ext uri="{FF2B5EF4-FFF2-40B4-BE49-F238E27FC236}">
                <a16:creationId xmlns:a16="http://schemas.microsoft.com/office/drawing/2014/main" id="{87984E31-3BB0-6B12-15D9-B6A9FBCF4C44}"/>
              </a:ext>
            </a:extLst>
          </p:cNvPr>
          <p:cNvSpPr/>
          <p:nvPr/>
        </p:nvSpPr>
        <p:spPr>
          <a:xfrm>
            <a:off x="484115" y="4651859"/>
            <a:ext cx="2565400" cy="948196"/>
          </a:xfrm>
          <a:prstGeom prst="wedgeRoundRect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“Will this help my patient today?”</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Snakkeboble: rektangel med avrundede hjørner 14">
            <a:extLst>
              <a:ext uri="{FF2B5EF4-FFF2-40B4-BE49-F238E27FC236}">
                <a16:creationId xmlns:a16="http://schemas.microsoft.com/office/drawing/2014/main" id="{7699CE8E-9098-317C-E18E-5EFF62611DE8}"/>
              </a:ext>
            </a:extLst>
          </p:cNvPr>
          <p:cNvSpPr/>
          <p:nvPr/>
        </p:nvSpPr>
        <p:spPr>
          <a:xfrm>
            <a:off x="4557992" y="5078063"/>
            <a:ext cx="2565400" cy="986941"/>
          </a:xfrm>
          <a:prstGeom prst="wedgeRoundRect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“Will this work with our routines?”</a:t>
            </a:r>
          </a:p>
        </p:txBody>
      </p:sp>
      <p:sp>
        <p:nvSpPr>
          <p:cNvPr id="16" name="Snakkeboble: rektangel med avrundede hjørner 15">
            <a:extLst>
              <a:ext uri="{FF2B5EF4-FFF2-40B4-BE49-F238E27FC236}">
                <a16:creationId xmlns:a16="http://schemas.microsoft.com/office/drawing/2014/main" id="{345FF421-6AED-56D1-E0E2-C175D160D4E9}"/>
              </a:ext>
            </a:extLst>
          </p:cNvPr>
          <p:cNvSpPr/>
          <p:nvPr/>
        </p:nvSpPr>
        <p:spPr>
          <a:xfrm>
            <a:off x="9960602" y="1422025"/>
            <a:ext cx="2565400" cy="986941"/>
          </a:xfrm>
          <a:prstGeom prst="wedgeRoundRect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“How will this impact my clinical practice?”</a:t>
            </a:r>
          </a:p>
        </p:txBody>
      </p:sp>
      <p:sp>
        <p:nvSpPr>
          <p:cNvPr id="5" name="TextBox 4">
            <a:extLst>
              <a:ext uri="{FF2B5EF4-FFF2-40B4-BE49-F238E27FC236}">
                <a16:creationId xmlns:a16="http://schemas.microsoft.com/office/drawing/2014/main" id="{71853E6E-75F5-5551-AA5E-B15A540FB5F8}"/>
              </a:ext>
            </a:extLst>
          </p:cNvPr>
          <p:cNvSpPr txBox="1"/>
          <p:nvPr/>
        </p:nvSpPr>
        <p:spPr>
          <a:xfrm>
            <a:off x="343514" y="362709"/>
            <a:ext cx="122020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Securing clinician buy-in starts with recognizing </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that they are the experts.</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30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6"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7"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tel 1">
            <a:extLst>
              <a:ext uri="{FF2B5EF4-FFF2-40B4-BE49-F238E27FC236}">
                <a16:creationId xmlns:a16="http://schemas.microsoft.com/office/drawing/2014/main" id="{716E897D-7141-6DAD-1B99-4CA7964251C7}"/>
              </a:ext>
            </a:extLst>
          </p:cNvPr>
          <p:cNvSpPr>
            <a:spLocks noGrp="1"/>
          </p:cNvSpPr>
          <p:nvPr>
            <p:ph type="title"/>
          </p:nvPr>
        </p:nvSpPr>
        <p:spPr>
          <a:xfrm>
            <a:off x="1935135" y="4744032"/>
            <a:ext cx="6281612" cy="1303817"/>
          </a:xfrm>
        </p:spPr>
        <p:txBody>
          <a:bodyPr anchor="b">
            <a:normAutofit fontScale="90000"/>
          </a:bodyPr>
          <a:lstStyle/>
          <a:p>
            <a:br>
              <a:rPr lang="en-US" sz="4800" b="1" dirty="0"/>
            </a:br>
            <a:endParaRPr lang="nb-NO" sz="4800">
              <a:solidFill>
                <a:schemeClr val="bg1"/>
              </a:solidFill>
            </a:endParaRPr>
          </a:p>
        </p:txBody>
      </p:sp>
      <p:sp>
        <p:nvSpPr>
          <p:cNvPr id="3" name="Plassholder for innhold 2">
            <a:extLst>
              <a:ext uri="{FF2B5EF4-FFF2-40B4-BE49-F238E27FC236}">
                <a16:creationId xmlns:a16="http://schemas.microsoft.com/office/drawing/2014/main" id="{9DCAFC35-E6B0-FA8E-2216-77E6C92CC854}"/>
              </a:ext>
            </a:extLst>
          </p:cNvPr>
          <p:cNvSpPr>
            <a:spLocks noGrp="1"/>
          </p:cNvSpPr>
          <p:nvPr>
            <p:ph idx="1"/>
          </p:nvPr>
        </p:nvSpPr>
        <p:spPr>
          <a:xfrm>
            <a:off x="1014984" y="3442089"/>
            <a:ext cx="5821537" cy="2596896"/>
          </a:xfrm>
        </p:spPr>
        <p:txBody>
          <a:bodyPr vert="horz" lIns="91440" tIns="45720" rIns="91440" bIns="45720" rtlCol="0" anchor="t">
            <a:normAutofit/>
          </a:bodyPr>
          <a:lstStyle/>
          <a:p>
            <a:pPr marL="0" indent="0">
              <a:buNone/>
            </a:pPr>
            <a:endParaRPr lang="en-US" sz="1800">
              <a:solidFill>
                <a:schemeClr val="bg1"/>
              </a:solidFill>
            </a:endParaRPr>
          </a:p>
          <a:p>
            <a:pPr marL="0" indent="0">
              <a:buNone/>
            </a:pPr>
            <a:endParaRPr lang="en-US" sz="1800">
              <a:solidFill>
                <a:schemeClr val="bg1"/>
              </a:solidFill>
            </a:endParaRPr>
          </a:p>
          <a:p>
            <a:pPr>
              <a:buFont typeface="Arial" panose="020B0604020202020204" pitchFamily="34" charset="0"/>
              <a:buChar char="•"/>
            </a:pPr>
            <a:endParaRPr lang="en-US" sz="1800">
              <a:solidFill>
                <a:schemeClr val="bg1"/>
              </a:solidFill>
            </a:endParaRPr>
          </a:p>
          <a:p>
            <a:pPr>
              <a:buFont typeface="Arial" panose="020B0604020202020204" pitchFamily="34" charset="0"/>
              <a:buChar char="•"/>
            </a:pPr>
            <a:endParaRPr lang="en-US" sz="1800">
              <a:solidFill>
                <a:schemeClr val="bg1"/>
              </a:solidFill>
            </a:endParaRPr>
          </a:p>
          <a:p>
            <a:endParaRPr lang="nb-NO" sz="1800">
              <a:solidFill>
                <a:schemeClr val="bg1"/>
              </a:solidFill>
            </a:endParaRPr>
          </a:p>
        </p:txBody>
      </p:sp>
      <p:sp>
        <p:nvSpPr>
          <p:cNvPr id="6" name="TextBox 5">
            <a:extLst>
              <a:ext uri="{FF2B5EF4-FFF2-40B4-BE49-F238E27FC236}">
                <a16:creationId xmlns:a16="http://schemas.microsoft.com/office/drawing/2014/main" id="{EFF682BF-14E8-B0CE-BCAF-6E9EB2928A42}"/>
              </a:ext>
            </a:extLst>
          </p:cNvPr>
          <p:cNvSpPr txBox="1"/>
          <p:nvPr/>
        </p:nvSpPr>
        <p:spPr>
          <a:xfrm>
            <a:off x="1051988" y="1678141"/>
            <a:ext cx="622895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Opening the black box of activities in pre-implementation.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What did we actually do in this period? </a:t>
            </a:r>
          </a:p>
        </p:txBody>
      </p:sp>
      <p:sp>
        <p:nvSpPr>
          <p:cNvPr id="7" name="TextBox 6">
            <a:extLst>
              <a:ext uri="{FF2B5EF4-FFF2-40B4-BE49-F238E27FC236}">
                <a16:creationId xmlns:a16="http://schemas.microsoft.com/office/drawing/2014/main" id="{8F082923-8805-5EDC-9BD2-96A79C1670D2}"/>
              </a:ext>
            </a:extLst>
          </p:cNvPr>
          <p:cNvSpPr txBox="1"/>
          <p:nvPr/>
        </p:nvSpPr>
        <p:spPr>
          <a:xfrm>
            <a:off x="1057865" y="4384765"/>
            <a:ext cx="54796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mn-ea"/>
                <a:cs typeface="+mn-cs"/>
              </a:rPr>
              <a:t>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Bilde 8" descr="Et bilde som inneholder design, sekskant, origami&#10;&#10;KI-generert innhold kan være feil.">
            <a:extLst>
              <a:ext uri="{FF2B5EF4-FFF2-40B4-BE49-F238E27FC236}">
                <a16:creationId xmlns:a16="http://schemas.microsoft.com/office/drawing/2014/main" id="{DDC60ED0-46B5-0645-D8AE-CAB9A06B018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67647" y="1480104"/>
            <a:ext cx="5907505" cy="4752474"/>
          </a:xfrm>
          <a:prstGeom prst="rect">
            <a:avLst/>
          </a:prstGeom>
        </p:spPr>
      </p:pic>
      <p:pic>
        <p:nvPicPr>
          <p:cNvPr id="10" name="Bilde 9" descr="Et bilde som inneholder design, sekskant, origami&#10;&#10;KI-generert innhold kan være feil.">
            <a:extLst>
              <a:ext uri="{FF2B5EF4-FFF2-40B4-BE49-F238E27FC236}">
                <a16:creationId xmlns:a16="http://schemas.microsoft.com/office/drawing/2014/main" id="{9B2986E1-FD44-2E12-F809-1638AA440A51}"/>
              </a:ext>
            </a:extLst>
          </p:cNvPr>
          <p:cNvPicPr>
            <a:picLocks noChangeAspect="1"/>
          </p:cNvPicPr>
          <p:nvPr/>
        </p:nvPicPr>
        <p:blipFill>
          <a:blip r:embed="rId4" cstate="email">
            <a:extLst>
              <a:ext uri="{28A0092B-C50C-407E-A947-70E740481C1C}">
                <a14:useLocalDpi xmlns:a14="http://schemas.microsoft.com/office/drawing/2010/main"/>
              </a:ext>
            </a:extLst>
          </a:blip>
          <a:srcRect t="-11664"/>
          <a:stretch/>
        </p:blipFill>
        <p:spPr>
          <a:xfrm>
            <a:off x="4886186" y="313041"/>
            <a:ext cx="7182852" cy="5835316"/>
          </a:xfrm>
          <a:prstGeom prst="rect">
            <a:avLst/>
          </a:prstGeom>
        </p:spPr>
      </p:pic>
    </p:spTree>
    <p:extLst>
      <p:ext uri="{BB962C8B-B14F-4D97-AF65-F5344CB8AC3E}">
        <p14:creationId xmlns:p14="http://schemas.microsoft.com/office/powerpoint/2010/main" val="179457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200A-58E2-BFA7-E57B-AB3B54E8D991}"/>
              </a:ext>
            </a:extLst>
          </p:cNvPr>
          <p:cNvSpPr>
            <a:spLocks noGrp="1"/>
          </p:cNvSpPr>
          <p:nvPr>
            <p:ph type="title"/>
          </p:nvPr>
        </p:nvSpPr>
        <p:spPr>
          <a:xfrm>
            <a:off x="838200" y="365125"/>
            <a:ext cx="10515600" cy="741363"/>
          </a:xfrm>
        </p:spPr>
        <p:txBody>
          <a:bodyPr/>
          <a:lstStyle/>
          <a:p>
            <a:r>
              <a:rPr lang="en-US" dirty="0"/>
              <a:t>Pre-implementation activities</a:t>
            </a:r>
          </a:p>
        </p:txBody>
      </p:sp>
      <p:sp>
        <p:nvSpPr>
          <p:cNvPr id="3" name="Content Placeholder 2">
            <a:extLst>
              <a:ext uri="{FF2B5EF4-FFF2-40B4-BE49-F238E27FC236}">
                <a16:creationId xmlns:a16="http://schemas.microsoft.com/office/drawing/2014/main" id="{3DB72E81-9658-ADA2-FBA2-3C3DA82EFBB7}"/>
              </a:ext>
            </a:extLst>
          </p:cNvPr>
          <p:cNvSpPr>
            <a:spLocks noGrp="1"/>
          </p:cNvSpPr>
          <p:nvPr>
            <p:ph idx="1"/>
          </p:nvPr>
        </p:nvSpPr>
        <p:spPr>
          <a:xfrm>
            <a:off x="838200" y="1368425"/>
            <a:ext cx="4076700" cy="5164138"/>
          </a:xfrm>
        </p:spPr>
        <p:txBody>
          <a:bodyPr vert="horz" lIns="91440" tIns="45720" rIns="91440" bIns="45720" rtlCol="0" anchor="t">
            <a:normAutofit/>
          </a:bodyPr>
          <a:lstStyle/>
          <a:p>
            <a:pPr marL="0" indent="0">
              <a:lnSpc>
                <a:spcPct val="100000"/>
              </a:lnSpc>
              <a:spcBef>
                <a:spcPts val="0"/>
              </a:spcBef>
              <a:buNone/>
            </a:pPr>
            <a:r>
              <a:rPr lang="nb-NO" sz="2000" b="1" dirty="0"/>
              <a:t>📌 </a:t>
            </a:r>
            <a:r>
              <a:rPr lang="nb-NO" sz="2000" b="1" dirty="0" err="1"/>
              <a:t>Aug</a:t>
            </a:r>
            <a:r>
              <a:rPr lang="nb-NO" sz="2000" b="1" dirty="0"/>
              <a:t> – </a:t>
            </a:r>
            <a:r>
              <a:rPr lang="nb-NO" sz="2000" b="1" dirty="0" err="1"/>
              <a:t>Sep</a:t>
            </a:r>
            <a:r>
              <a:rPr lang="nb-NO" sz="2000" b="1" dirty="0"/>
              <a:t> 2023</a:t>
            </a:r>
            <a:endParaRPr lang="en-US" sz="2000">
              <a:solidFill>
                <a:srgbClr val="444444"/>
              </a:solidFill>
            </a:endParaRPr>
          </a:p>
          <a:p>
            <a:pPr marL="285750" indent="-285750">
              <a:buFont typeface="Arial,Sans-Serif" panose="020B0604020202020204" pitchFamily="34" charset="0"/>
            </a:pPr>
            <a:r>
              <a:rPr lang="nb-NO" sz="2000" dirty="0"/>
              <a:t>Initial </a:t>
            </a:r>
            <a:r>
              <a:rPr lang="nb-NO" sz="2000" dirty="0" err="1"/>
              <a:t>engagement</a:t>
            </a:r>
            <a:r>
              <a:rPr lang="nb-NO" sz="2000" dirty="0"/>
              <a:t> &amp; </a:t>
            </a:r>
            <a:r>
              <a:rPr lang="nb-NO" sz="2000" dirty="0" err="1"/>
              <a:t>groundwork</a:t>
            </a:r>
            <a:r>
              <a:rPr lang="nb-NO" sz="2000" dirty="0"/>
              <a:t> </a:t>
            </a:r>
            <a:endParaRPr lang="nb-NO" sz="2000">
              <a:solidFill>
                <a:srgbClr val="000000"/>
              </a:solidFill>
            </a:endParaRPr>
          </a:p>
          <a:p>
            <a:pPr marL="285750" indent="-285750">
              <a:buFont typeface="Arial,Sans-Serif" panose="020B0604020202020204" pitchFamily="34" charset="0"/>
            </a:pPr>
            <a:r>
              <a:rPr lang="nb-NO" sz="2000" dirty="0"/>
              <a:t>Meetings </a:t>
            </a:r>
            <a:r>
              <a:rPr lang="nb-NO" sz="2000" dirty="0" err="1"/>
              <a:t>with</a:t>
            </a:r>
            <a:r>
              <a:rPr lang="nb-NO" sz="2000" dirty="0"/>
              <a:t> </a:t>
            </a:r>
            <a:r>
              <a:rPr lang="nb-NO" sz="2000" dirty="0" err="1"/>
              <a:t>physio</a:t>
            </a:r>
            <a:r>
              <a:rPr lang="nb-NO" sz="2000" dirty="0"/>
              <a:t> and ICU leaders and </a:t>
            </a:r>
            <a:r>
              <a:rPr lang="nb-NO" sz="2000" dirty="0" err="1"/>
              <a:t>key</a:t>
            </a:r>
            <a:r>
              <a:rPr lang="nb-NO" sz="2000" dirty="0"/>
              <a:t> </a:t>
            </a:r>
            <a:r>
              <a:rPr lang="nb-NO" sz="2000" dirty="0" err="1"/>
              <a:t>clinicians</a:t>
            </a:r>
            <a:endParaRPr lang="nb-NO" sz="2000" dirty="0">
              <a:solidFill>
                <a:srgbClr val="444444"/>
              </a:solidFill>
            </a:endParaRPr>
          </a:p>
          <a:p>
            <a:pPr marL="285750" indent="-285750">
              <a:buFont typeface="Arial,Sans-Serif" panose="020B0604020202020204" pitchFamily="34" charset="0"/>
            </a:pPr>
            <a:r>
              <a:rPr lang="nb-NO" sz="2000" dirty="0" err="1"/>
              <a:t>Follow</a:t>
            </a:r>
            <a:r>
              <a:rPr lang="nb-NO" sz="2000" dirty="0"/>
              <a:t>-up emails, </a:t>
            </a:r>
            <a:r>
              <a:rPr lang="nb-NO" sz="2000" dirty="0" err="1"/>
              <a:t>phone</a:t>
            </a:r>
            <a:r>
              <a:rPr lang="nb-NO" sz="2000" dirty="0"/>
              <a:t> </a:t>
            </a:r>
            <a:r>
              <a:rPr lang="nb-NO" sz="2000" dirty="0" err="1"/>
              <a:t>calls</a:t>
            </a:r>
            <a:r>
              <a:rPr lang="nb-NO" sz="2000" dirty="0"/>
              <a:t>, </a:t>
            </a:r>
            <a:r>
              <a:rPr lang="nb-NO" sz="2000" dirty="0" err="1"/>
              <a:t>informal</a:t>
            </a:r>
            <a:r>
              <a:rPr lang="nb-NO" sz="2000" dirty="0"/>
              <a:t> chats </a:t>
            </a:r>
            <a:endParaRPr lang="en-US" sz="2000">
              <a:solidFill>
                <a:srgbClr val="444444"/>
              </a:solidFill>
            </a:endParaRPr>
          </a:p>
          <a:p>
            <a:pPr marL="285750" indent="-285750">
              <a:buFont typeface="Arial,Sans-Serif" panose="020B0604020202020204" pitchFamily="34" charset="0"/>
            </a:pPr>
            <a:r>
              <a:rPr lang="nb-NO" sz="2000" dirty="0"/>
              <a:t>Application for </a:t>
            </a:r>
            <a:r>
              <a:rPr lang="nb-NO" sz="2000" dirty="0" err="1"/>
              <a:t>funding</a:t>
            </a:r>
            <a:r>
              <a:rPr lang="nb-NO" sz="2000" dirty="0"/>
              <a:t> </a:t>
            </a:r>
            <a:endParaRPr lang="en-US" sz="2000">
              <a:solidFill>
                <a:srgbClr val="444444"/>
              </a:solidFill>
            </a:endParaRPr>
          </a:p>
          <a:p>
            <a:endParaRPr lang="nb-NO" sz="2000" dirty="0">
              <a:solidFill>
                <a:srgbClr val="444444"/>
              </a:solidFill>
            </a:endParaRPr>
          </a:p>
          <a:p>
            <a:pPr marL="0" indent="0">
              <a:buNone/>
            </a:pPr>
            <a:r>
              <a:rPr lang="en-US" sz="2000" b="1" dirty="0"/>
              <a:t>📌 Oct – Nov 2023</a:t>
            </a:r>
            <a:endParaRPr lang="nb-NO" sz="2000" dirty="0">
              <a:solidFill>
                <a:srgbClr val="444444"/>
              </a:solidFill>
            </a:endParaRPr>
          </a:p>
          <a:p>
            <a:pPr marL="285750" indent="-285750">
              <a:buFont typeface="Arial,Sans-Serif" panose="020B0604020202020204" pitchFamily="34" charset="0"/>
            </a:pPr>
            <a:r>
              <a:rPr lang="en-US" sz="2000" dirty="0"/>
              <a:t>Education &amp; knowledge sharing with clinicians</a:t>
            </a:r>
            <a:endParaRPr lang="en-US" sz="2000">
              <a:solidFill>
                <a:srgbClr val="444444"/>
              </a:solidFill>
            </a:endParaRPr>
          </a:p>
          <a:p>
            <a:pPr marL="285750" indent="-285750">
              <a:buFont typeface="Arial,Sans-Serif" panose="020B0604020202020204" pitchFamily="34" charset="0"/>
            </a:pPr>
            <a:r>
              <a:rPr lang="en-US" sz="2000" dirty="0"/>
              <a:t>Meetings to discuss </a:t>
            </a:r>
            <a:r>
              <a:rPr lang="en-US" sz="2000" dirty="0" err="1"/>
              <a:t>CPAx</a:t>
            </a:r>
            <a:r>
              <a:rPr lang="en-US" sz="2000" dirty="0"/>
              <a:t>: what, why, how </a:t>
            </a:r>
            <a:endParaRPr lang="en-US" sz="1200" dirty="0">
              <a:solidFill>
                <a:srgbClr val="444444"/>
              </a:solidFill>
            </a:endParaRPr>
          </a:p>
          <a:p>
            <a:pPr marL="0" indent="0">
              <a:buNone/>
            </a:pPr>
            <a:endParaRPr lang="en-US" sz="1200" dirty="0">
              <a:solidFill>
                <a:srgbClr val="000000"/>
              </a:solidFill>
            </a:endParaRPr>
          </a:p>
          <a:p>
            <a:pPr>
              <a:lnSpc>
                <a:spcPct val="100000"/>
              </a:lnSpc>
              <a:spcBef>
                <a:spcPct val="0"/>
              </a:spcBef>
              <a:spcAft>
                <a:spcPct val="0"/>
              </a:spcAft>
              <a:buFont typeface="Arial,Sans-Serif" panose="020B0604020202020204" pitchFamily="34" charset="0"/>
              <a:buChar char="•"/>
            </a:pPr>
            <a:endParaRPr lang="nb-NO" sz="1200" dirty="0">
              <a:solidFill>
                <a:srgbClr val="444444"/>
              </a:solidFill>
            </a:endParaRPr>
          </a:p>
          <a:p>
            <a:pPr marL="0" indent="0">
              <a:lnSpc>
                <a:spcPct val="100000"/>
              </a:lnSpc>
              <a:spcBef>
                <a:spcPct val="0"/>
              </a:spcBef>
              <a:spcAft>
                <a:spcPct val="0"/>
              </a:spcAft>
              <a:buNone/>
            </a:pPr>
            <a:endParaRPr lang="en-US" sz="1200" b="1" dirty="0">
              <a:solidFill>
                <a:srgbClr val="000000"/>
              </a:solidFill>
            </a:endParaRPr>
          </a:p>
          <a:p>
            <a:endParaRPr lang="en-US" dirty="0"/>
          </a:p>
        </p:txBody>
      </p:sp>
      <p:sp>
        <p:nvSpPr>
          <p:cNvPr id="6" name="TextBox 5">
            <a:extLst>
              <a:ext uri="{FF2B5EF4-FFF2-40B4-BE49-F238E27FC236}">
                <a16:creationId xmlns:a16="http://schemas.microsoft.com/office/drawing/2014/main" id="{21A25D8B-203A-BC7D-670B-C6575F0192DD}"/>
              </a:ext>
            </a:extLst>
          </p:cNvPr>
          <p:cNvSpPr txBox="1"/>
          <p:nvPr/>
        </p:nvSpPr>
        <p:spPr>
          <a:xfrm>
            <a:off x="6096000" y="1390170"/>
            <a:ext cx="4702354" cy="3387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Dec 2023</a:t>
            </a:r>
            <a:endParaRPr kumimoji="0" lang="nb-NO"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Funding application declined</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Leaders reaffirmed their commitment to implement </a:t>
            </a:r>
            <a:r>
              <a:rPr kumimoji="0" lang="en-US" sz="2000" b="0" i="0" u="none" strike="noStrike" kern="1200" cap="none" spc="0" normalizeH="0" baseline="0" noProof="0" err="1">
                <a:ln>
                  <a:noFill/>
                </a:ln>
                <a:solidFill>
                  <a:prstClr val="black"/>
                </a:solidFill>
                <a:effectLst/>
                <a:uLnTx/>
                <a:uFillTx/>
                <a:latin typeface="Aptos" panose="02110004020202020204"/>
                <a:ea typeface="+mn-ea"/>
                <a:cs typeface="+mn-cs"/>
              </a:rPr>
              <a:t>CPAx</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Jan – Feb 2024</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Practical workshops with clinicians </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Ongoing communication with stakeholders </a:t>
            </a:r>
          </a:p>
        </p:txBody>
      </p:sp>
    </p:spTree>
    <p:extLst>
      <p:ext uri="{BB962C8B-B14F-4D97-AF65-F5344CB8AC3E}">
        <p14:creationId xmlns:p14="http://schemas.microsoft.com/office/powerpoint/2010/main" val="489413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00928"/>
            <a:ext cx="10869018" cy="1771948"/>
          </a:xfrm>
          <a:prstGeom prst="rect">
            <a:avLst/>
          </a:prstGeom>
          <a:noFill/>
          <a:ln/>
        </p:spPr>
        <p:txBody>
          <a:bodyPr wrap="square" lIns="0" tIns="0" rIns="0" bIns="0" rtlCol="0" anchor="t"/>
          <a:lstStyle/>
          <a:p>
            <a:pPr marL="0" marR="0" lvl="0" indent="0" algn="ctr" defTabSz="914400" rtl="0" eaLnBrk="1" fontAlgn="auto" latinLnBrk="0" hangingPunct="1">
              <a:lnSpc>
                <a:spcPts val="4625"/>
              </a:lnSpc>
              <a:spcBef>
                <a:spcPts val="0"/>
              </a:spcBef>
              <a:spcAft>
                <a:spcPts val="0"/>
              </a:spcAft>
              <a:buClrTx/>
              <a:buSzTx/>
              <a:buFontTx/>
              <a:buNone/>
              <a:tabLst/>
              <a:defRPr/>
            </a:pPr>
            <a:r>
              <a:rPr kumimoji="0" lang="en-US" sz="3708" b="0" i="0" u="none" strike="noStrike" kern="1200" cap="none" spc="0" normalizeH="0" baseline="0" noProof="0">
                <a:ln>
                  <a:noFill/>
                </a:ln>
                <a:solidFill>
                  <a:srgbClr val="1B1B27"/>
                </a:solidFill>
                <a:effectLst/>
                <a:uLnTx/>
                <a:uFillTx/>
                <a:latin typeface="Calibri Light" panose="020F0302020204030204"/>
                <a:ea typeface="Raleway" pitchFamily="34" charset="-122"/>
                <a:cs typeface="Raleway" pitchFamily="34" charset="-120"/>
              </a:rPr>
              <a:t>Most implementation efforts fail before the practice is offered to a patient.</a:t>
            </a:r>
            <a:endParaRPr kumimoji="0" lang="en-US" sz="3708"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Text 1"/>
          <p:cNvSpPr/>
          <p:nvPr/>
        </p:nvSpPr>
        <p:spPr>
          <a:xfrm>
            <a:off x="661492" y="3819461"/>
            <a:ext cx="3433961" cy="623689"/>
          </a:xfrm>
          <a:prstGeom prst="rect">
            <a:avLst/>
          </a:prstGeom>
          <a:noFill/>
          <a:ln/>
        </p:spPr>
        <p:txBody>
          <a:bodyPr wrap="none" lIns="0" tIns="0" rIns="0" bIns="0" rtlCol="0" anchor="t"/>
          <a:lstStyle/>
          <a:p>
            <a:pPr marL="0" marR="0" lvl="0" indent="0" algn="ctr" defTabSz="914400" rtl="0" eaLnBrk="1" fontAlgn="auto" latinLnBrk="0" hangingPunct="1">
              <a:lnSpc>
                <a:spcPts val="4875"/>
              </a:lnSpc>
              <a:spcBef>
                <a:spcPts val="0"/>
              </a:spcBef>
              <a:spcAft>
                <a:spcPts val="0"/>
              </a:spcAft>
              <a:buClrTx/>
              <a:buSzTx/>
              <a:buFontTx/>
              <a:buNone/>
              <a:tabLst/>
              <a:defRPr/>
            </a:pPr>
            <a:r>
              <a:rPr kumimoji="0" lang="en-US" sz="60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100%</a:t>
            </a:r>
            <a:endParaRPr kumimoji="0" lang="en-US" sz="6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 name="Text 2"/>
          <p:cNvSpPr/>
          <p:nvPr/>
        </p:nvSpPr>
        <p:spPr>
          <a:xfrm>
            <a:off x="1197075" y="4679290"/>
            <a:ext cx="2362696" cy="295275"/>
          </a:xfrm>
          <a:prstGeom prst="rect">
            <a:avLst/>
          </a:prstGeom>
          <a:noFill/>
          <a:ln/>
        </p:spPr>
        <p:txBody>
          <a:bodyPr wrap="none" lIns="0" tIns="0" rIns="0" bIns="0" rtlCol="0" anchor="t"/>
          <a:lstStyle/>
          <a:p>
            <a:pPr marL="0" marR="0" lvl="0" indent="0" algn="ctr" defTabSz="914400" rtl="0" eaLnBrk="1" fontAlgn="auto" latinLnBrk="0" hangingPunct="1">
              <a:lnSpc>
                <a:spcPts val="2292"/>
              </a:lnSpc>
              <a:spcBef>
                <a:spcPts val="0"/>
              </a:spcBef>
              <a:spcAft>
                <a:spcPts val="0"/>
              </a:spcAft>
              <a:buClrTx/>
              <a:buSzTx/>
              <a:buFontTx/>
              <a:buNone/>
              <a:tabLst/>
              <a:defRPr/>
            </a:pPr>
            <a:r>
              <a:rPr kumimoji="0" lang="en-US" sz="24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Initial Projects</a:t>
            </a: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 name="Text 3"/>
          <p:cNvSpPr/>
          <p:nvPr/>
        </p:nvSpPr>
        <p:spPr>
          <a:xfrm>
            <a:off x="4378920" y="3819461"/>
            <a:ext cx="3434060" cy="623689"/>
          </a:xfrm>
          <a:prstGeom prst="rect">
            <a:avLst/>
          </a:prstGeom>
          <a:noFill/>
          <a:ln/>
        </p:spPr>
        <p:txBody>
          <a:bodyPr wrap="none" lIns="0" tIns="0" rIns="0" bIns="0" rtlCol="0" anchor="t"/>
          <a:lstStyle/>
          <a:p>
            <a:pPr marL="0" marR="0" lvl="0" indent="0" algn="ctr" defTabSz="914400" rtl="0" eaLnBrk="1" fontAlgn="auto" latinLnBrk="0" hangingPunct="1">
              <a:lnSpc>
                <a:spcPts val="4875"/>
              </a:lnSpc>
              <a:spcBef>
                <a:spcPts val="0"/>
              </a:spcBef>
              <a:spcAft>
                <a:spcPts val="0"/>
              </a:spcAft>
              <a:buClrTx/>
              <a:buSzTx/>
              <a:buFontTx/>
              <a:buNone/>
              <a:tabLst/>
              <a:defRPr/>
            </a:pPr>
            <a:r>
              <a:rPr kumimoji="0" lang="en-US" sz="60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35%</a:t>
            </a:r>
            <a:endParaRPr kumimoji="0" lang="en-US" sz="6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 name="Text 4"/>
          <p:cNvSpPr/>
          <p:nvPr/>
        </p:nvSpPr>
        <p:spPr>
          <a:xfrm>
            <a:off x="4857354" y="4679290"/>
            <a:ext cx="2477194" cy="295275"/>
          </a:xfrm>
          <a:prstGeom prst="rect">
            <a:avLst/>
          </a:prstGeom>
          <a:noFill/>
          <a:ln/>
        </p:spPr>
        <p:txBody>
          <a:bodyPr wrap="none" lIns="0" tIns="0" rIns="0" bIns="0" rtlCol="0" anchor="t"/>
          <a:lstStyle/>
          <a:p>
            <a:pPr marL="0" marR="0" lvl="0" indent="0" algn="ctr" defTabSz="914400" rtl="0" eaLnBrk="1" fontAlgn="auto" latinLnBrk="0" hangingPunct="1">
              <a:lnSpc>
                <a:spcPts val="2292"/>
              </a:lnSpc>
              <a:spcBef>
                <a:spcPts val="0"/>
              </a:spcBef>
              <a:spcAft>
                <a:spcPts val="0"/>
              </a:spcAft>
              <a:buClrTx/>
              <a:buSzTx/>
              <a:buFontTx/>
              <a:buNone/>
              <a:tabLst/>
              <a:defRPr/>
            </a:pPr>
            <a:r>
              <a:rPr kumimoji="0" lang="en-US" sz="24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Reach Implementation</a:t>
            </a: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7" name="Text 5"/>
          <p:cNvSpPr/>
          <p:nvPr/>
        </p:nvSpPr>
        <p:spPr>
          <a:xfrm>
            <a:off x="4378920" y="5087973"/>
            <a:ext cx="3434060" cy="302419"/>
          </a:xfrm>
          <a:prstGeom prst="rect">
            <a:avLst/>
          </a:prstGeom>
          <a:noFill/>
          <a:ln/>
        </p:spPr>
        <p:txBody>
          <a:bodyPr wrap="none" lIns="0" tIns="0" rIns="0" bIns="0" rtlCol="0" anchor="t"/>
          <a:lstStyle/>
          <a:p>
            <a:pPr marL="0" marR="0" lvl="0" indent="0" algn="ctr" defTabSz="914400" rtl="0" eaLnBrk="1" fontAlgn="auto" latinLnBrk="0" hangingPunct="1">
              <a:lnSpc>
                <a:spcPts val="2375"/>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 name="Text 6"/>
          <p:cNvSpPr/>
          <p:nvPr/>
        </p:nvSpPr>
        <p:spPr>
          <a:xfrm>
            <a:off x="8096449" y="3819461"/>
            <a:ext cx="3433961" cy="623689"/>
          </a:xfrm>
          <a:prstGeom prst="rect">
            <a:avLst/>
          </a:prstGeom>
          <a:noFill/>
          <a:ln/>
        </p:spPr>
        <p:txBody>
          <a:bodyPr wrap="none" lIns="0" tIns="0" rIns="0" bIns="0" rtlCol="0" anchor="t"/>
          <a:lstStyle/>
          <a:p>
            <a:pPr marL="0" marR="0" lvl="0" indent="0" algn="ctr" defTabSz="914400" rtl="0" eaLnBrk="1" fontAlgn="auto" latinLnBrk="0" hangingPunct="1">
              <a:lnSpc>
                <a:spcPts val="4875"/>
              </a:lnSpc>
              <a:spcBef>
                <a:spcPts val="0"/>
              </a:spcBef>
              <a:spcAft>
                <a:spcPts val="0"/>
              </a:spcAft>
              <a:buClrTx/>
              <a:buSzTx/>
              <a:buFontTx/>
              <a:buNone/>
              <a:tabLst/>
              <a:defRPr/>
            </a:pPr>
            <a:r>
              <a:rPr kumimoji="0" lang="en-US" sz="60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15%</a:t>
            </a:r>
            <a:endParaRPr kumimoji="0" lang="en-US" sz="6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9" name="Text 7"/>
          <p:cNvSpPr/>
          <p:nvPr/>
        </p:nvSpPr>
        <p:spPr>
          <a:xfrm>
            <a:off x="8602960" y="4679290"/>
            <a:ext cx="2420938" cy="295275"/>
          </a:xfrm>
          <a:prstGeom prst="rect">
            <a:avLst/>
          </a:prstGeom>
          <a:noFill/>
          <a:ln/>
        </p:spPr>
        <p:txBody>
          <a:bodyPr wrap="none" lIns="0" tIns="0" rIns="0" bIns="0" rtlCol="0" anchor="t"/>
          <a:lstStyle/>
          <a:p>
            <a:pPr marL="0" marR="0" lvl="0" indent="0" algn="ctr" defTabSz="914400" rtl="0" eaLnBrk="1" fontAlgn="auto" latinLnBrk="0" hangingPunct="1">
              <a:lnSpc>
                <a:spcPts val="2292"/>
              </a:lnSpc>
              <a:spcBef>
                <a:spcPts val="0"/>
              </a:spcBef>
              <a:spcAft>
                <a:spcPts val="0"/>
              </a:spcAft>
              <a:buClrTx/>
              <a:buSzTx/>
              <a:buFontTx/>
              <a:buNone/>
              <a:tabLst/>
              <a:defRPr/>
            </a:pPr>
            <a:r>
              <a:rPr kumimoji="0" lang="en-US" sz="2400" b="0" i="0" u="none" strike="noStrike" kern="1200" cap="none" spc="0" normalizeH="0" baseline="0" noProof="0">
                <a:ln>
                  <a:noFill/>
                </a:ln>
                <a:solidFill>
                  <a:srgbClr val="3C3939"/>
                </a:solidFill>
                <a:effectLst/>
                <a:uLnTx/>
                <a:uFillTx/>
                <a:latin typeface="Calibri Light" panose="020F0302020204030204"/>
                <a:ea typeface="Raleway" pitchFamily="34" charset="-122"/>
                <a:cs typeface="Raleway" pitchFamily="34" charset="-120"/>
              </a:rPr>
              <a:t>Delivered with Fidelity</a:t>
            </a: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cxnSp>
        <p:nvCxnSpPr>
          <p:cNvPr id="12" name="Straight Arrow Connector 11">
            <a:extLst>
              <a:ext uri="{FF2B5EF4-FFF2-40B4-BE49-F238E27FC236}">
                <a16:creationId xmlns:a16="http://schemas.microsoft.com/office/drawing/2014/main" id="{70A100FC-31F2-EB0E-200A-A150B7D7554D}"/>
              </a:ext>
            </a:extLst>
          </p:cNvPr>
          <p:cNvCxnSpPr>
            <a:cxnSpLocks/>
          </p:cNvCxnSpPr>
          <p:nvPr/>
        </p:nvCxnSpPr>
        <p:spPr>
          <a:xfrm>
            <a:off x="3559771" y="4131305"/>
            <a:ext cx="1297583" cy="0"/>
          </a:xfrm>
          <a:prstGeom prst="straightConnector1">
            <a:avLst/>
          </a:prstGeom>
          <a:ln w="762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BC052E3-C7CE-9567-3ED0-DA93C5A39FA7}"/>
              </a:ext>
            </a:extLst>
          </p:cNvPr>
          <p:cNvCxnSpPr>
            <a:cxnSpLocks/>
          </p:cNvCxnSpPr>
          <p:nvPr/>
        </p:nvCxnSpPr>
        <p:spPr>
          <a:xfrm>
            <a:off x="7392263" y="4131305"/>
            <a:ext cx="1297583" cy="0"/>
          </a:xfrm>
          <a:prstGeom prst="straightConnector1">
            <a:avLst/>
          </a:prstGeom>
          <a:ln w="762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8FB6FC4-D1A3-54CF-551F-2238EEFA1A87}"/>
              </a:ext>
            </a:extLst>
          </p:cNvPr>
          <p:cNvSpPr txBox="1"/>
          <p:nvPr/>
        </p:nvSpPr>
        <p:spPr>
          <a:xfrm>
            <a:off x="2235200" y="6457690"/>
            <a:ext cx="99568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Chamberlain, Brown and Saldana, 2011; Saldana et al, 2012; Alley et al, 2023) </a:t>
            </a:r>
          </a:p>
        </p:txBody>
      </p:sp>
      <p:sp>
        <p:nvSpPr>
          <p:cNvPr id="10" name="Text 0">
            <a:extLst>
              <a:ext uri="{FF2B5EF4-FFF2-40B4-BE49-F238E27FC236}">
                <a16:creationId xmlns:a16="http://schemas.microsoft.com/office/drawing/2014/main" id="{7D0C1073-3DC2-6197-B280-361B3700B84F}"/>
              </a:ext>
            </a:extLst>
          </p:cNvPr>
          <p:cNvSpPr/>
          <p:nvPr/>
        </p:nvSpPr>
        <p:spPr>
          <a:xfrm>
            <a:off x="661392" y="1762707"/>
            <a:ext cx="10869018" cy="1119103"/>
          </a:xfrm>
          <a:prstGeom prst="rect">
            <a:avLst/>
          </a:prstGeom>
          <a:noFill/>
          <a:ln/>
        </p:spPr>
        <p:txBody>
          <a:bodyPr wrap="square" lIns="0" tIns="0" rIns="0" bIns="0" rtlCol="0" anchor="t"/>
          <a:lstStyle/>
          <a:p>
            <a:pPr marL="0" marR="0" lvl="0" indent="0" algn="ctr" defTabSz="914400" rtl="0" eaLnBrk="1" fontAlgn="auto" latinLnBrk="0" hangingPunct="1">
              <a:lnSpc>
                <a:spcPts val="4625"/>
              </a:lnSpc>
              <a:spcBef>
                <a:spcPts val="0"/>
              </a:spcBef>
              <a:spcAft>
                <a:spcPts val="0"/>
              </a:spcAft>
              <a:buClrTx/>
              <a:buSzTx/>
              <a:buFontTx/>
              <a:buNone/>
              <a:tabLst/>
              <a:defRPr/>
            </a:pPr>
            <a:r>
              <a:rPr kumimoji="0" lang="en-US" sz="3708" b="0" i="0" u="none" strike="noStrike" kern="1200" cap="none" spc="0" normalizeH="0" baseline="0" noProof="0">
                <a:ln>
                  <a:noFill/>
                </a:ln>
                <a:solidFill>
                  <a:srgbClr val="1B1B27"/>
                </a:solidFill>
                <a:effectLst/>
                <a:uLnTx/>
                <a:uFillTx/>
                <a:latin typeface="Calibri Light" panose="020F0302020204030204"/>
                <a:ea typeface="Raleway" pitchFamily="34" charset="-122"/>
                <a:cs typeface="Raleway" pitchFamily="34" charset="-120"/>
              </a:rPr>
              <a:t>Rigorous </a:t>
            </a:r>
            <a:r>
              <a:rPr kumimoji="0" lang="en-US" sz="3708" b="1" i="0" u="none" strike="noStrike" kern="1200" cap="none" spc="0" normalizeH="0" baseline="0" noProof="0">
                <a:ln>
                  <a:noFill/>
                </a:ln>
                <a:solidFill>
                  <a:srgbClr val="1B1B27"/>
                </a:solidFill>
                <a:effectLst/>
                <a:uLnTx/>
                <a:uFillTx/>
                <a:latin typeface="Calibri Light" panose="020F0302020204030204"/>
                <a:ea typeface="Raleway" pitchFamily="34" charset="-122"/>
                <a:cs typeface="Raleway" pitchFamily="34" charset="-120"/>
              </a:rPr>
              <a:t>pre-implementation</a:t>
            </a:r>
            <a:r>
              <a:rPr kumimoji="0" lang="en-US" sz="3708" b="0" i="0" u="none" strike="noStrike" kern="1200" cap="none" spc="0" normalizeH="0" baseline="0" noProof="0">
                <a:ln>
                  <a:noFill/>
                </a:ln>
                <a:solidFill>
                  <a:srgbClr val="1B1B27"/>
                </a:solidFill>
                <a:effectLst/>
                <a:uLnTx/>
                <a:uFillTx/>
                <a:latin typeface="Calibri Light" panose="020F0302020204030204"/>
                <a:ea typeface="Raleway" pitchFamily="34" charset="-122"/>
                <a:cs typeface="Raleway" pitchFamily="34" charset="-120"/>
              </a:rPr>
              <a:t> improves the odds of success.</a:t>
            </a:r>
            <a:endParaRPr kumimoji="0" lang="en-US" sz="3708"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A64B-BC42-F769-B919-F7FB70D01B70}"/>
              </a:ext>
            </a:extLst>
          </p:cNvPr>
          <p:cNvSpPr>
            <a:spLocks noGrp="1"/>
          </p:cNvSpPr>
          <p:nvPr>
            <p:ph type="title"/>
          </p:nvPr>
        </p:nvSpPr>
        <p:spPr>
          <a:xfrm>
            <a:off x="566353" y="1199220"/>
            <a:ext cx="3962076" cy="4683422"/>
          </a:xfrm>
        </p:spPr>
        <p:txBody>
          <a:bodyPr vert="horz" lIns="91440" tIns="45720" rIns="91440" bIns="45720" rtlCol="0" anchor="t">
            <a:normAutofit/>
          </a:bodyPr>
          <a:lstStyle/>
          <a:p>
            <a:r>
              <a:rPr lang="en-US" sz="3600" b="1" dirty="0">
                <a:latin typeface="Aptos Display"/>
              </a:rPr>
              <a:t>After approximately 8 months,</a:t>
            </a:r>
            <a:r>
              <a:rPr lang="en-US" sz="3600" dirty="0">
                <a:latin typeface="Aptos Display"/>
              </a:rPr>
              <a:t> </a:t>
            </a:r>
            <a:r>
              <a:rPr lang="en-US" sz="3600" b="1" dirty="0">
                <a:latin typeface="Aptos Display"/>
              </a:rPr>
              <a:t>clinicians and leaders started </a:t>
            </a:r>
            <a:r>
              <a:rPr lang="en-US" sz="3600" b="1" kern="1200" dirty="0">
                <a:latin typeface="Aptos Display"/>
              </a:rPr>
              <a:t>to take </a:t>
            </a:r>
            <a:r>
              <a:rPr lang="en-US" sz="3600" b="1" dirty="0">
                <a:latin typeface="Aptos Display"/>
              </a:rPr>
              <a:t>ownership of their own implementation plans</a:t>
            </a:r>
            <a:r>
              <a:rPr lang="en-US" sz="3600" b="1" kern="1200" dirty="0">
                <a:latin typeface="Aptos Display"/>
              </a:rPr>
              <a:t>.</a:t>
            </a:r>
            <a:endParaRPr lang="en-US" sz="3600" dirty="0">
              <a:latin typeface="Aptos Display"/>
            </a:endParaRPr>
          </a:p>
        </p:txBody>
      </p:sp>
      <p:cxnSp>
        <p:nvCxnSpPr>
          <p:cNvPr id="14" name="Straight Connector 13">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Bilde 5" descr="Et bilde som inneholder person, finger, negl, tommel&#10;&#10;KI-generert innhold kan være feil.">
            <a:extLst>
              <a:ext uri="{FF2B5EF4-FFF2-40B4-BE49-F238E27FC236}">
                <a16:creationId xmlns:a16="http://schemas.microsoft.com/office/drawing/2014/main" id="{A9E7A6CE-A230-44C7-5306-C8936667B7C2}"/>
              </a:ext>
            </a:extLst>
          </p:cNvPr>
          <p:cNvPicPr>
            <a:picLocks noChangeAspect="1"/>
          </p:cNvPicPr>
          <p:nvPr/>
        </p:nvPicPr>
        <p:blipFill>
          <a:blip r:embed="rId3"/>
          <a:stretch>
            <a:fillRect/>
          </a:stretch>
        </p:blipFill>
        <p:spPr>
          <a:xfrm>
            <a:off x="5917402" y="1358628"/>
            <a:ext cx="6091120" cy="4124147"/>
          </a:xfrm>
          <a:prstGeom prst="rect">
            <a:avLst/>
          </a:prstGeom>
          <a:ln>
            <a:noFill/>
          </a:ln>
          <a:effectLst>
            <a:softEdge rad="112500"/>
          </a:effectLst>
        </p:spPr>
      </p:pic>
    </p:spTree>
    <p:extLst>
      <p:ext uri="{BB962C8B-B14F-4D97-AF65-F5344CB8AC3E}">
        <p14:creationId xmlns:p14="http://schemas.microsoft.com/office/powerpoint/2010/main" val="319315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hvit, innendørs, lett, tak&#10;&#10;KI-generert innhold kan være feil.">
            <a:extLst>
              <a:ext uri="{FF2B5EF4-FFF2-40B4-BE49-F238E27FC236}">
                <a16:creationId xmlns:a16="http://schemas.microsoft.com/office/drawing/2014/main" id="{6CE92375-6870-1488-0827-54D2C5D48DF9}"/>
              </a:ext>
            </a:extLst>
          </p:cNvPr>
          <p:cNvPicPr>
            <a:picLocks noChangeAspect="1"/>
          </p:cNvPicPr>
          <p:nvPr/>
        </p:nvPicPr>
        <p:blipFill>
          <a:blip r:embed="rId3">
            <a:alphaModFix amt="70000"/>
          </a:blip>
          <a:srcRect t="15625"/>
          <a:stretch/>
        </p:blipFill>
        <p:spPr>
          <a:xfrm>
            <a:off x="0" y="0"/>
            <a:ext cx="12192000" cy="6858000"/>
          </a:xfrm>
          <a:prstGeom prst="rect">
            <a:avLst/>
          </a:prstGeom>
        </p:spPr>
      </p:pic>
      <p:sp>
        <p:nvSpPr>
          <p:cNvPr id="2" name="Tittel 1">
            <a:extLst>
              <a:ext uri="{FF2B5EF4-FFF2-40B4-BE49-F238E27FC236}">
                <a16:creationId xmlns:a16="http://schemas.microsoft.com/office/drawing/2014/main" id="{AF5353E0-40B4-0F58-510C-1FADE4339150}"/>
              </a:ext>
            </a:extLst>
          </p:cNvPr>
          <p:cNvSpPr>
            <a:spLocks noGrp="1"/>
          </p:cNvSpPr>
          <p:nvPr>
            <p:ph type="title"/>
          </p:nvPr>
        </p:nvSpPr>
        <p:spPr>
          <a:xfrm>
            <a:off x="333517" y="0"/>
            <a:ext cx="11024274" cy="1418939"/>
          </a:xfrm>
        </p:spPr>
        <p:txBody>
          <a:bodyPr>
            <a:noAutofit/>
          </a:bodyPr>
          <a:lstStyle/>
          <a:p>
            <a:br>
              <a:rPr lang="en-US" sz="3600" i="1" dirty="0"/>
            </a:br>
            <a:r>
              <a:rPr lang="en-US" sz="3600" b="1" i="1" dirty="0">
                <a:latin typeface="Aptos"/>
              </a:rPr>
              <a:t>  Before we change practice, we must change </a:t>
            </a:r>
            <a:br>
              <a:rPr lang="en-US" sz="3600" b="1" i="1" dirty="0">
                <a:latin typeface="Aptos"/>
              </a:rPr>
            </a:br>
            <a:r>
              <a:rPr lang="en-US" sz="3600" b="1" i="1" dirty="0">
                <a:latin typeface="Aptos"/>
              </a:rPr>
              <a:t>  the conditions for change.</a:t>
            </a:r>
            <a:br>
              <a:rPr lang="en-US" sz="3600" b="1" dirty="0"/>
            </a:br>
            <a:endParaRPr lang="nb-NO" sz="3600" dirty="0"/>
          </a:p>
        </p:txBody>
      </p:sp>
      <p:sp>
        <p:nvSpPr>
          <p:cNvPr id="3" name="Plassholder for innhold 2">
            <a:extLst>
              <a:ext uri="{FF2B5EF4-FFF2-40B4-BE49-F238E27FC236}">
                <a16:creationId xmlns:a16="http://schemas.microsoft.com/office/drawing/2014/main" id="{43BA6C05-B160-008C-90CB-D656999D79AA}"/>
              </a:ext>
            </a:extLst>
          </p:cNvPr>
          <p:cNvSpPr>
            <a:spLocks noGrp="1"/>
          </p:cNvSpPr>
          <p:nvPr>
            <p:ph idx="1"/>
          </p:nvPr>
        </p:nvSpPr>
        <p:spPr>
          <a:xfrm>
            <a:off x="312094" y="1090662"/>
            <a:ext cx="11574649" cy="5129775"/>
          </a:xfrm>
        </p:spPr>
        <p:txBody>
          <a:bodyPr vert="horz" lIns="91440" tIns="45720" rIns="91440" bIns="45720" rtlCol="0" anchor="t">
            <a:normAutofit/>
          </a:bodyPr>
          <a:lstStyle/>
          <a:p>
            <a:pPr marL="0" indent="0">
              <a:buNone/>
            </a:pPr>
            <a:endParaRPr lang="en-US" b="1"/>
          </a:p>
          <a:p>
            <a:pPr marL="457200" lvl="1" indent="0">
              <a:buNone/>
            </a:pPr>
            <a:endParaRPr lang="en-US" sz="2800"/>
          </a:p>
          <a:p>
            <a:pPr marL="914400" lvl="1" indent="-457200">
              <a:buFont typeface="Wingdings" panose="020B0604020202020204" pitchFamily="34" charset="0"/>
              <a:buChar char="ü"/>
            </a:pPr>
            <a:r>
              <a:rPr lang="en-US" sz="3200"/>
              <a:t>Context matters—one size never fits all.</a:t>
            </a:r>
          </a:p>
          <a:p>
            <a:pPr marL="914400" lvl="1" indent="-457200">
              <a:buFont typeface="Wingdings" panose="020B0604020202020204" pitchFamily="34" charset="0"/>
              <a:buChar char="ü"/>
            </a:pPr>
            <a:endParaRPr lang="en-US" sz="3200"/>
          </a:p>
          <a:p>
            <a:pPr marL="914400" lvl="1" indent="-457200">
              <a:buFont typeface="Wingdings" panose="020B0604020202020204" pitchFamily="34" charset="0"/>
              <a:buChar char="ü"/>
            </a:pPr>
            <a:r>
              <a:rPr lang="en-US" sz="3200"/>
              <a:t>Relationships and trust precede change.</a:t>
            </a:r>
            <a:endParaRPr lang="en-US"/>
          </a:p>
          <a:p>
            <a:pPr marL="457200" lvl="1" indent="0">
              <a:buNone/>
            </a:pPr>
            <a:endParaRPr lang="en-US" sz="3200"/>
          </a:p>
          <a:p>
            <a:pPr marL="914400" lvl="1" indent="-457200">
              <a:buFont typeface="Wingdings" panose="020B0604020202020204" pitchFamily="34" charset="0"/>
              <a:buChar char="ü"/>
            </a:pPr>
            <a:r>
              <a:rPr lang="en-US" sz="3200"/>
              <a:t>Ownership grows from involvement and when people feel heard and supported. </a:t>
            </a:r>
            <a:endParaRPr lang="en-US"/>
          </a:p>
        </p:txBody>
      </p:sp>
    </p:spTree>
    <p:extLst>
      <p:ext uri="{BB962C8B-B14F-4D97-AF65-F5344CB8AC3E}">
        <p14:creationId xmlns:p14="http://schemas.microsoft.com/office/powerpoint/2010/main" val="38391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F5A2517-C3DB-31D2-F05E-6C6581EF29E3}"/>
              </a:ext>
            </a:extLst>
          </p:cNvPr>
          <p:cNvSpPr>
            <a:spLocks noGrp="1"/>
          </p:cNvSpPr>
          <p:nvPr>
            <p:ph type="title"/>
          </p:nvPr>
        </p:nvSpPr>
        <p:spPr>
          <a:xfrm>
            <a:off x="6392583" y="501651"/>
            <a:ext cx="4414848" cy="1716255"/>
          </a:xfrm>
        </p:spPr>
        <p:txBody>
          <a:bodyPr anchor="b">
            <a:normAutofit/>
          </a:bodyPr>
          <a:lstStyle/>
          <a:p>
            <a:r>
              <a:rPr lang="nb-NO" sz="5600" b="1">
                <a:latin typeface="Calibri" panose="020F0502020204030204" pitchFamily="34" charset="0"/>
                <a:ea typeface="Calibri" panose="020F0502020204030204" pitchFamily="34" charset="0"/>
                <a:cs typeface="Calibri" panose="020F0502020204030204" pitchFamily="34" charset="0"/>
              </a:rPr>
              <a:t>«THE CRAWL» </a:t>
            </a:r>
          </a:p>
        </p:txBody>
      </p:sp>
      <p:sp>
        <p:nvSpPr>
          <p:cNvPr id="32"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3BEC8D8E-BCF1-00F2-B568-3ED3AF7E2605}"/>
              </a:ext>
            </a:extLst>
          </p:cNvPr>
          <p:cNvSpPr>
            <a:spLocks noGrp="1"/>
          </p:cNvSpPr>
          <p:nvPr>
            <p:ph idx="1"/>
          </p:nvPr>
        </p:nvSpPr>
        <p:spPr>
          <a:xfrm>
            <a:off x="6392583" y="2588979"/>
            <a:ext cx="4434721" cy="3710427"/>
          </a:xfrm>
        </p:spPr>
        <p:txBody>
          <a:bodyPr anchor="t">
            <a:normAutofit/>
          </a:bodyPr>
          <a:lstStyle/>
          <a:p>
            <a:pPr marL="0" indent="0">
              <a:buNone/>
            </a:pPr>
            <a:endParaRPr lang="en-US" sz="2000">
              <a:solidFill>
                <a:schemeClr val="tx1">
                  <a:alpha val="80000"/>
                </a:schemeClr>
              </a:solidFill>
            </a:endParaRPr>
          </a:p>
          <a:p>
            <a:pPr marL="0" indent="0">
              <a:buNone/>
            </a:pPr>
            <a:endParaRPr lang="en-US" sz="2000">
              <a:solidFill>
                <a:schemeClr val="tx1">
                  <a:alpha val="80000"/>
                </a:schemeClr>
              </a:solidFill>
            </a:endParaRPr>
          </a:p>
          <a:p>
            <a:pPr marL="0" indent="0">
              <a:buNone/>
            </a:pPr>
            <a:endParaRPr lang="en-US" sz="2000">
              <a:solidFill>
                <a:schemeClr val="tx1">
                  <a:alpha val="80000"/>
                </a:schemeClr>
              </a:solidFill>
            </a:endParaRPr>
          </a:p>
          <a:p>
            <a:pPr marL="0" indent="0">
              <a:buNone/>
            </a:pPr>
            <a:r>
              <a:rPr lang="en-US" sz="2400">
                <a:solidFill>
                  <a:schemeClr val="tx1">
                    <a:alpha val="80000"/>
                  </a:schemeClr>
                </a:solidFill>
                <a:latin typeface="Calibri" panose="020F0502020204030204" pitchFamily="34" charset="0"/>
                <a:ea typeface="Calibri" panose="020F0502020204030204" pitchFamily="34" charset="0"/>
                <a:cs typeface="Calibri" panose="020F0502020204030204" pitchFamily="34" charset="0"/>
              </a:rPr>
              <a:t>Have You heard about Sian Welch and Wendy Ingraham?</a:t>
            </a:r>
            <a:endParaRPr lang="nb-NO" sz="2400">
              <a:solidFill>
                <a:schemeClr val="tx1">
                  <a:alpha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a:solidFill>
                <a:schemeClr val="tx1">
                  <a:alpha val="80000"/>
                </a:schemeClr>
              </a:solidFill>
              <a:hlinkClick r:id="rId3"/>
            </a:endParaRPr>
          </a:p>
          <a:p>
            <a:endParaRPr lang="en-US" sz="2000">
              <a:solidFill>
                <a:schemeClr val="tx1">
                  <a:alpha val="80000"/>
                </a:schemeClr>
              </a:solidFill>
              <a:hlinkClick r:id="rId3"/>
            </a:endParaRPr>
          </a:p>
          <a:p>
            <a:pPr marL="0" indent="0">
              <a:buNone/>
            </a:pPr>
            <a:endParaRPr lang="en-US" sz="2000">
              <a:solidFill>
                <a:schemeClr val="tx1">
                  <a:alpha val="80000"/>
                </a:schemeClr>
              </a:solidFill>
            </a:endParaRPr>
          </a:p>
        </p:txBody>
      </p:sp>
      <p:cxnSp>
        <p:nvCxnSpPr>
          <p:cNvPr id="3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E5B3A13A-9FF4-80EB-7CFD-658223E930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147" y="977974"/>
            <a:ext cx="5462578" cy="491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1612-F39F-9535-0C7C-3901C5AD8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363D5-8A59-7939-7098-10A7B912A31A}"/>
              </a:ext>
            </a:extLst>
          </p:cNvPr>
          <p:cNvSpPr>
            <a:spLocks noGrp="1"/>
          </p:cNvSpPr>
          <p:nvPr>
            <p:ph type="ctrTitle"/>
          </p:nvPr>
        </p:nvSpPr>
        <p:spPr>
          <a:xfrm>
            <a:off x="741406" y="1122363"/>
            <a:ext cx="5016844" cy="2387600"/>
          </a:xfrm>
        </p:spPr>
        <p:txBody>
          <a:bodyPr>
            <a:normAutofit/>
          </a:bodyPr>
          <a:lstStyle/>
          <a:p>
            <a:r>
              <a:rPr lang="nb-NO" sz="3600" dirty="0">
                <a:latin typeface="Calibri" panose="020F0502020204030204" pitchFamily="34" charset="0"/>
                <a:ea typeface="Calibri" panose="020F0502020204030204" pitchFamily="34" charset="0"/>
                <a:cs typeface="Calibri" panose="020F0502020204030204" pitchFamily="34" charset="0"/>
              </a:rPr>
              <a:t>The </a:t>
            </a:r>
            <a:r>
              <a:rPr lang="nb-NO" sz="3600" dirty="0" err="1">
                <a:latin typeface="Calibri" panose="020F0502020204030204" pitchFamily="34" charset="0"/>
                <a:ea typeface="Calibri" panose="020F0502020204030204" pitchFamily="34" charset="0"/>
                <a:cs typeface="Calibri" panose="020F0502020204030204" pitchFamily="34" charset="0"/>
              </a:rPr>
              <a:t>Impact</a:t>
            </a:r>
            <a:r>
              <a:rPr lang="nb-NO" sz="3600" dirty="0">
                <a:latin typeface="Calibri" panose="020F0502020204030204" pitchFamily="34" charset="0"/>
                <a:ea typeface="Calibri" panose="020F0502020204030204" pitchFamily="34" charset="0"/>
                <a:cs typeface="Calibri" panose="020F0502020204030204" pitchFamily="34" charset="0"/>
              </a:rPr>
              <a:t> </a:t>
            </a:r>
            <a:r>
              <a:rPr lang="nb-NO" sz="3600" dirty="0" err="1">
                <a:latin typeface="Calibri" panose="020F0502020204030204" pitchFamily="34" charset="0"/>
                <a:ea typeface="Calibri" panose="020F0502020204030204" pitchFamily="34" charset="0"/>
                <a:cs typeface="Calibri" panose="020F0502020204030204" pitchFamily="34" charset="0"/>
              </a:rPr>
              <a:t>of</a:t>
            </a:r>
            <a:r>
              <a:rPr lang="nb-NO" sz="3600" dirty="0">
                <a:latin typeface="Calibri" panose="020F0502020204030204" pitchFamily="34" charset="0"/>
                <a:ea typeface="Calibri" panose="020F0502020204030204" pitchFamily="34" charset="0"/>
                <a:cs typeface="Calibri" panose="020F0502020204030204" pitchFamily="34" charset="0"/>
              </a:rPr>
              <a:t> Pre-</a:t>
            </a:r>
            <a:r>
              <a:rPr lang="nb-NO" sz="3600" dirty="0" err="1">
                <a:latin typeface="Calibri" panose="020F0502020204030204" pitchFamily="34" charset="0"/>
                <a:ea typeface="Calibri" panose="020F0502020204030204" pitchFamily="34" charset="0"/>
                <a:cs typeface="Calibri" panose="020F0502020204030204" pitchFamily="34" charset="0"/>
              </a:rPr>
              <a:t>implementation</a:t>
            </a:r>
            <a:r>
              <a:rPr lang="nb-NO" sz="3600" dirty="0">
                <a:latin typeface="Calibri" panose="020F0502020204030204" pitchFamily="34" charset="0"/>
                <a:ea typeface="Calibri" panose="020F0502020204030204" pitchFamily="34" charset="0"/>
                <a:cs typeface="Calibri" panose="020F0502020204030204" pitchFamily="34" charset="0"/>
              </a:rPr>
              <a:t> </a:t>
            </a:r>
            <a:r>
              <a:rPr lang="nb-NO" sz="3600" dirty="0" err="1">
                <a:latin typeface="Calibri" panose="020F0502020204030204" pitchFamily="34" charset="0"/>
                <a:ea typeface="Calibri" panose="020F0502020204030204" pitchFamily="34" charset="0"/>
                <a:cs typeface="Calibri" panose="020F0502020204030204" pitchFamily="34" charset="0"/>
              </a:rPr>
              <a:t>Activities</a:t>
            </a:r>
            <a:r>
              <a:rPr lang="nb-NO" sz="3600" dirty="0">
                <a:latin typeface="Calibri" panose="020F0502020204030204" pitchFamily="34" charset="0"/>
                <a:ea typeface="Calibri" panose="020F0502020204030204" pitchFamily="34" charset="0"/>
                <a:cs typeface="Calibri" panose="020F0502020204030204" pitchFamily="34" charset="0"/>
              </a:rPr>
              <a:t> in </a:t>
            </a:r>
            <a:r>
              <a:rPr lang="nb-NO" sz="3600" dirty="0" err="1">
                <a:latin typeface="Calibri" panose="020F0502020204030204" pitchFamily="34" charset="0"/>
                <a:ea typeface="Calibri" panose="020F0502020204030204" pitchFamily="34" charset="0"/>
                <a:cs typeface="Calibri" panose="020F0502020204030204" pitchFamily="34" charset="0"/>
              </a:rPr>
              <a:t>Concussion</a:t>
            </a:r>
            <a:r>
              <a:rPr lang="nb-NO" sz="3600" dirty="0">
                <a:latin typeface="Calibri" panose="020F0502020204030204" pitchFamily="34" charset="0"/>
                <a:ea typeface="Calibri" panose="020F0502020204030204" pitchFamily="34" charset="0"/>
                <a:cs typeface="Calibri" panose="020F0502020204030204" pitchFamily="34" charset="0"/>
              </a:rPr>
              <a:t> </a:t>
            </a:r>
            <a:r>
              <a:rPr lang="nb-NO" sz="3600" dirty="0" err="1">
                <a:latin typeface="Calibri" panose="020F0502020204030204" pitchFamily="34" charset="0"/>
                <a:ea typeface="Calibri" panose="020F0502020204030204" pitchFamily="34" charset="0"/>
                <a:cs typeface="Calibri" panose="020F0502020204030204" pitchFamily="34" charset="0"/>
              </a:rPr>
              <a:t>Rehabilitation</a:t>
            </a:r>
            <a:endParaRPr lang="en-US" sz="3600" dirty="0"/>
          </a:p>
        </p:txBody>
      </p:sp>
      <p:sp>
        <p:nvSpPr>
          <p:cNvPr id="3" name="Subtitle 2">
            <a:extLst>
              <a:ext uri="{FF2B5EF4-FFF2-40B4-BE49-F238E27FC236}">
                <a16:creationId xmlns:a16="http://schemas.microsoft.com/office/drawing/2014/main" id="{FE3C4D46-AC08-3261-718D-F331D09B20EE}"/>
              </a:ext>
            </a:extLst>
          </p:cNvPr>
          <p:cNvSpPr>
            <a:spLocks noGrp="1"/>
          </p:cNvSpPr>
          <p:nvPr>
            <p:ph type="subTitle" idx="1"/>
          </p:nvPr>
        </p:nvSpPr>
        <p:spPr>
          <a:xfrm>
            <a:off x="469557" y="3900701"/>
            <a:ext cx="5498757" cy="1993472"/>
          </a:xfrm>
        </p:spPr>
        <p:txBody>
          <a:bodyPr>
            <a:normAutofit/>
          </a:bodyPr>
          <a:lstStyle/>
          <a:p>
            <a:r>
              <a:rPr lang="nb-NO" sz="2400" dirty="0"/>
              <a:t>Elisabeth Sætre</a:t>
            </a:r>
            <a:endParaRPr lang="nb-NO" sz="2400" strike="sngStrike" dirty="0"/>
          </a:p>
        </p:txBody>
      </p:sp>
      <p:pic>
        <p:nvPicPr>
          <p:cNvPr id="9" name="Bilde 8" descr="Et bilde som inneholder tekst, Font, skjermbilde, Grafikk&#10;&#10;KI-generert innhold kan være feil.">
            <a:extLst>
              <a:ext uri="{FF2B5EF4-FFF2-40B4-BE49-F238E27FC236}">
                <a16:creationId xmlns:a16="http://schemas.microsoft.com/office/drawing/2014/main" id="{0E7FCD54-FFE7-D2BB-B077-1A060395D2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3" y="6077880"/>
            <a:ext cx="2888658" cy="677029"/>
          </a:xfrm>
          <a:prstGeom prst="rect">
            <a:avLst/>
          </a:prstGeom>
        </p:spPr>
      </p:pic>
      <p:pic>
        <p:nvPicPr>
          <p:cNvPr id="8" name="Bilde 7" descr="Et bilde som inneholder person, klær, vindu, Menneskeansikt&#10;&#10;KI-generert innhold kan være feil.">
            <a:extLst>
              <a:ext uri="{FF2B5EF4-FFF2-40B4-BE49-F238E27FC236}">
                <a16:creationId xmlns:a16="http://schemas.microsoft.com/office/drawing/2014/main" id="{D4D3B99F-D78F-A426-E46C-E0A84BD5F0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6781817" y="1143516"/>
            <a:ext cx="2847168" cy="3543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924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5F6513-8494-B051-73CA-F4D02C286650}"/>
              </a:ext>
            </a:extLst>
          </p:cNvPr>
          <p:cNvSpPr>
            <a:spLocks noGrp="1"/>
          </p:cNvSpPr>
          <p:nvPr>
            <p:ph type="title"/>
          </p:nvPr>
        </p:nvSpPr>
        <p:spPr>
          <a:xfrm>
            <a:off x="838200" y="122375"/>
            <a:ext cx="10515600" cy="1950734"/>
          </a:xfrm>
        </p:spPr>
        <p:txBody>
          <a:bodyPr>
            <a:no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This project aims to implement measurement tools for concussion patients across three departments in a rehabilitation hospital</a:t>
            </a:r>
            <a:br>
              <a:rPr lang="en-US" sz="3600" b="1" dirty="0">
                <a:latin typeface="Calibri" panose="020F0502020204030204" pitchFamily="34" charset="0"/>
                <a:ea typeface="Calibri" panose="020F0502020204030204" pitchFamily="34" charset="0"/>
                <a:cs typeface="Calibri" panose="020F0502020204030204" pitchFamily="34" charset="0"/>
              </a:rPr>
            </a:br>
            <a:endParaRPr lang="nb-NO"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Bilde 7">
            <a:extLst>
              <a:ext uri="{FF2B5EF4-FFF2-40B4-BE49-F238E27FC236}">
                <a16:creationId xmlns:a16="http://schemas.microsoft.com/office/drawing/2014/main" id="{86A18AE6-7758-D61A-BA77-9C29D81C7D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1368" y="2698937"/>
            <a:ext cx="3054398" cy="2181298"/>
          </a:xfrm>
          <a:prstGeom prst="rect">
            <a:avLst/>
          </a:prstGeom>
          <a:ln>
            <a:noFill/>
          </a:ln>
          <a:effectLst>
            <a:outerShdw blurRad="292100" dist="139700" dir="2700000" algn="tl" rotWithShape="0">
              <a:srgbClr val="333333">
                <a:alpha val="65000"/>
              </a:srgbClr>
            </a:outerShdw>
          </a:effectLst>
        </p:spPr>
      </p:pic>
      <p:pic>
        <p:nvPicPr>
          <p:cNvPr id="15" name="Bilde 14" descr="Et bilde som inneholder person, klær, vindu, Menneskeansikt&#10;&#10;KI-generert innhold kan være feil.">
            <a:extLst>
              <a:ext uri="{FF2B5EF4-FFF2-40B4-BE49-F238E27FC236}">
                <a16:creationId xmlns:a16="http://schemas.microsoft.com/office/drawing/2014/main" id="{62B8FB29-6794-9DA4-E895-1BEF37523B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7819908" y="2036070"/>
            <a:ext cx="3295737" cy="2392593"/>
          </a:xfrm>
          <a:prstGeom prst="rect">
            <a:avLst/>
          </a:prstGeom>
          <a:ln>
            <a:noFill/>
          </a:ln>
          <a:effectLst>
            <a:outerShdw blurRad="292100" dist="139700" dir="2700000" algn="tl" rotWithShape="0">
              <a:srgbClr val="333333">
                <a:alpha val="65000"/>
              </a:srgbClr>
            </a:outerShdw>
          </a:effectLst>
        </p:spPr>
      </p:pic>
      <p:pic>
        <p:nvPicPr>
          <p:cNvPr id="17" name="Bilde 16" descr="Et bilde som inneholder vegg, klær, person, sko&#10;&#10;KI-generert innhold kan være feil.">
            <a:extLst>
              <a:ext uri="{FF2B5EF4-FFF2-40B4-BE49-F238E27FC236}">
                <a16:creationId xmlns:a16="http://schemas.microsoft.com/office/drawing/2014/main" id="{9A0CBD10-F016-9342-AB22-6AA953C0BB2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5400000">
            <a:off x="4220085" y="2730695"/>
            <a:ext cx="4017076" cy="2701904"/>
          </a:xfrm>
          <a:prstGeom prst="rect">
            <a:avLst/>
          </a:prstGeom>
          <a:ln>
            <a:noFill/>
          </a:ln>
          <a:effectLst>
            <a:outerShdw blurRad="292100" dist="139700" dir="2700000" algn="tl" rotWithShape="0">
              <a:srgbClr val="333333">
                <a:alpha val="65000"/>
              </a:srgbClr>
            </a:outerShdw>
          </a:effectLst>
        </p:spPr>
      </p:pic>
      <p:sp>
        <p:nvSpPr>
          <p:cNvPr id="3" name="TekstSylinder 2">
            <a:extLst>
              <a:ext uri="{FF2B5EF4-FFF2-40B4-BE49-F238E27FC236}">
                <a16:creationId xmlns:a16="http://schemas.microsoft.com/office/drawing/2014/main" id="{1E66240A-B14C-7970-AFF2-CDB26458BE03}"/>
              </a:ext>
            </a:extLst>
          </p:cNvPr>
          <p:cNvSpPr txBox="1"/>
          <p:nvPr/>
        </p:nvSpPr>
        <p:spPr>
          <a:xfrm>
            <a:off x="5568323" y="6550223"/>
            <a:ext cx="7798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(Jacobsen &amp; Newman, 1990, </a:t>
            </a:r>
            <a:r>
              <a:rPr kumimoji="0" lang="nb-NO" sz="14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Tamber</a:t>
            </a: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et.al., 2009, </a:t>
            </a:r>
            <a:r>
              <a:rPr kumimoji="0" lang="nb-NO" sz="14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Wrisley</a:t>
            </a: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al., 2004, </a:t>
            </a:r>
            <a:r>
              <a:rPr kumimoji="0" lang="nb-NO" sz="14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Mucha</a:t>
            </a: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et.al., 2014)</a:t>
            </a:r>
          </a:p>
        </p:txBody>
      </p:sp>
    </p:spTree>
    <p:extLst>
      <p:ext uri="{BB962C8B-B14F-4D97-AF65-F5344CB8AC3E}">
        <p14:creationId xmlns:p14="http://schemas.microsoft.com/office/powerpoint/2010/main" val="24417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1">
            <a:extLst>
              <a:ext uri="{FF2B5EF4-FFF2-40B4-BE49-F238E27FC236}">
                <a16:creationId xmlns:a16="http://schemas.microsoft.com/office/drawing/2014/main" id="{62359353-9139-A8E9-9E32-9F15BB88832B}"/>
              </a:ext>
            </a:extLst>
          </p:cNvPr>
          <p:cNvSpPr>
            <a:spLocks noChangeShapeType="1"/>
          </p:cNvSpPr>
          <p:nvPr/>
        </p:nvSpPr>
        <p:spPr bwMode="auto">
          <a:xfrm flipH="1">
            <a:off x="4709252" y="2265100"/>
            <a:ext cx="0" cy="37257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3" name="Line 11">
            <a:extLst>
              <a:ext uri="{FF2B5EF4-FFF2-40B4-BE49-F238E27FC236}">
                <a16:creationId xmlns:a16="http://schemas.microsoft.com/office/drawing/2014/main" id="{E7921B9B-23EE-DE4A-F2F7-7B9E7A41FB89}"/>
              </a:ext>
            </a:extLst>
          </p:cNvPr>
          <p:cNvSpPr>
            <a:spLocks noChangeShapeType="1"/>
          </p:cNvSpPr>
          <p:nvPr/>
        </p:nvSpPr>
        <p:spPr bwMode="auto">
          <a:xfrm flipH="1">
            <a:off x="4780645" y="5773233"/>
            <a:ext cx="0" cy="158304"/>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 name="Line 11">
            <a:extLst>
              <a:ext uri="{FF2B5EF4-FFF2-40B4-BE49-F238E27FC236}">
                <a16:creationId xmlns:a16="http://schemas.microsoft.com/office/drawing/2014/main" id="{C588B86D-256B-A18E-0377-68AED6AF3401}"/>
              </a:ext>
            </a:extLst>
          </p:cNvPr>
          <p:cNvSpPr>
            <a:spLocks noChangeShapeType="1"/>
          </p:cNvSpPr>
          <p:nvPr/>
        </p:nvSpPr>
        <p:spPr bwMode="auto">
          <a:xfrm>
            <a:off x="6012507" y="5773232"/>
            <a:ext cx="0" cy="1598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 name="Line 11">
            <a:extLst>
              <a:ext uri="{FF2B5EF4-FFF2-40B4-BE49-F238E27FC236}">
                <a16:creationId xmlns:a16="http://schemas.microsoft.com/office/drawing/2014/main" id="{BA167DF6-C18E-04C1-4627-C28B3205FF12}"/>
              </a:ext>
            </a:extLst>
          </p:cNvPr>
          <p:cNvSpPr>
            <a:spLocks noChangeShapeType="1"/>
          </p:cNvSpPr>
          <p:nvPr/>
        </p:nvSpPr>
        <p:spPr bwMode="auto">
          <a:xfrm>
            <a:off x="7326556" y="5760806"/>
            <a:ext cx="1" cy="125711"/>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 name="Line 11">
            <a:extLst>
              <a:ext uri="{FF2B5EF4-FFF2-40B4-BE49-F238E27FC236}">
                <a16:creationId xmlns:a16="http://schemas.microsoft.com/office/drawing/2014/main" id="{9923439D-9FA6-929B-0AA2-5104E783E277}"/>
              </a:ext>
            </a:extLst>
          </p:cNvPr>
          <p:cNvSpPr>
            <a:spLocks noChangeShapeType="1"/>
          </p:cNvSpPr>
          <p:nvPr/>
        </p:nvSpPr>
        <p:spPr bwMode="auto">
          <a:xfrm flipH="1">
            <a:off x="522728" y="5760805"/>
            <a:ext cx="1" cy="157048"/>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7" name="Line 11">
            <a:extLst>
              <a:ext uri="{FF2B5EF4-FFF2-40B4-BE49-F238E27FC236}">
                <a16:creationId xmlns:a16="http://schemas.microsoft.com/office/drawing/2014/main" id="{5A89D049-F9BA-9935-E2CF-85DEA4B1FC3F}"/>
              </a:ext>
            </a:extLst>
          </p:cNvPr>
          <p:cNvSpPr>
            <a:spLocks noChangeShapeType="1"/>
          </p:cNvSpPr>
          <p:nvPr/>
        </p:nvSpPr>
        <p:spPr bwMode="auto">
          <a:xfrm flipH="1">
            <a:off x="4209082" y="3087256"/>
            <a:ext cx="13857" cy="268597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8" name="Line 18">
            <a:extLst>
              <a:ext uri="{FF2B5EF4-FFF2-40B4-BE49-F238E27FC236}">
                <a16:creationId xmlns:a16="http://schemas.microsoft.com/office/drawing/2014/main" id="{0C7275F8-DE63-48F1-6895-2E163D162210}"/>
              </a:ext>
            </a:extLst>
          </p:cNvPr>
          <p:cNvSpPr>
            <a:spLocks noChangeShapeType="1"/>
          </p:cNvSpPr>
          <p:nvPr/>
        </p:nvSpPr>
        <p:spPr bwMode="auto">
          <a:xfrm flipH="1" flipV="1">
            <a:off x="6473073" y="3190168"/>
            <a:ext cx="13857" cy="1936275"/>
          </a:xfrm>
          <a:prstGeom prst="line">
            <a:avLst/>
          </a:prstGeom>
          <a:solidFill>
            <a:srgbClr val="81A9E1"/>
          </a:solidFill>
          <a:ln w="9525">
            <a:solidFill>
              <a:schemeClr val="tx1"/>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9" name="AutoShape 4">
            <a:extLst>
              <a:ext uri="{FF2B5EF4-FFF2-40B4-BE49-F238E27FC236}">
                <a16:creationId xmlns:a16="http://schemas.microsoft.com/office/drawing/2014/main" id="{4CF02EB0-075D-8B8D-9072-7038085FC32C}"/>
              </a:ext>
            </a:extLst>
          </p:cNvPr>
          <p:cNvSpPr>
            <a:spLocks noChangeArrowheads="1"/>
          </p:cNvSpPr>
          <p:nvPr/>
        </p:nvSpPr>
        <p:spPr bwMode="auto">
          <a:xfrm>
            <a:off x="4397686" y="4176152"/>
            <a:ext cx="1399375" cy="618781"/>
          </a:xfrm>
          <a:prstGeom prst="roundRect">
            <a:avLst>
              <a:gd name="adj" fmla="val 16667"/>
            </a:avLst>
          </a:prstGeom>
          <a:solidFill>
            <a:schemeClr val="bg1">
              <a:lumMod val="85000"/>
            </a:schemeClr>
          </a:solidFill>
          <a:ln w="9525">
            <a:solidFill>
              <a:schemeClr val="tx1"/>
            </a:solidFill>
            <a:round/>
            <a:headEnd/>
            <a:tailEnd/>
          </a:ln>
        </p:spPr>
        <p:txBody>
          <a:bodyPr wrap="none"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Clinical</a:t>
            </a:r>
            <a:r>
              <a:rPr kumimoji="0" lang="nb-NO" sz="1200" b="0" i="0" u="none" strike="noStrike" kern="1200" cap="none" spc="0" normalizeH="0" baseline="0" noProof="0">
                <a:ln>
                  <a:noFill/>
                </a:ln>
                <a:solidFill>
                  <a:srgbClr val="002060"/>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Management Support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and </a:t>
            </a:r>
            <a:r>
              <a:rPr kumimoji="0" lang="nb-NO" sz="1200" b="0" i="0" u="none" strike="noStrike" kern="1200" cap="none" spc="0" normalizeH="0" baseline="0" noProof="0" err="1">
                <a:ln>
                  <a:noFill/>
                </a:ln>
                <a:solidFill>
                  <a:srgbClr val="002060"/>
                </a:solidFill>
                <a:effectLst/>
                <a:uLnTx/>
                <a:uFillTx/>
                <a:latin typeface="Calibri"/>
                <a:ea typeface="+mn-ea"/>
                <a:cs typeface="+mn-cs"/>
              </a:rPr>
              <a:t>Night</a:t>
            </a:r>
            <a:r>
              <a:rPr kumimoji="0" lang="nb-NO" sz="1200" b="0" i="0" u="none" strike="noStrike" kern="1200" cap="none" spc="0" normalizeH="0" baseline="0" noProof="0">
                <a:ln>
                  <a:noFill/>
                </a:ln>
                <a:solidFill>
                  <a:srgbClr val="002060"/>
                </a:solidFill>
                <a:effectLst/>
                <a:uLnTx/>
                <a:uFillTx/>
                <a:latin typeface="Calibri"/>
                <a:ea typeface="+mn-ea"/>
                <a:cs typeface="+mn-cs"/>
              </a:rPr>
              <a:t> Team</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002060"/>
              </a:solidFill>
              <a:effectLst/>
              <a:uLnTx/>
              <a:uFillTx/>
              <a:latin typeface="Calibri"/>
              <a:ea typeface="+mn-ea"/>
              <a:cs typeface="+mn-cs"/>
            </a:endParaRPr>
          </a:p>
        </p:txBody>
      </p:sp>
      <p:sp>
        <p:nvSpPr>
          <p:cNvPr id="10" name="AutoShape 6">
            <a:extLst>
              <a:ext uri="{FF2B5EF4-FFF2-40B4-BE49-F238E27FC236}">
                <a16:creationId xmlns:a16="http://schemas.microsoft.com/office/drawing/2014/main" id="{DE2BEFE7-F4EF-3B40-8812-F1910B07949F}"/>
              </a:ext>
            </a:extLst>
          </p:cNvPr>
          <p:cNvSpPr>
            <a:spLocks noChangeArrowheads="1"/>
          </p:cNvSpPr>
          <p:nvPr/>
        </p:nvSpPr>
        <p:spPr bwMode="auto">
          <a:xfrm>
            <a:off x="4386045" y="3707494"/>
            <a:ext cx="1389499" cy="375481"/>
          </a:xfrm>
          <a:prstGeom prst="roundRect">
            <a:avLst>
              <a:gd name="adj" fmla="val 16667"/>
            </a:avLst>
          </a:prstGeom>
          <a:solidFill>
            <a:schemeClr val="bg1">
              <a:lumMod val="85000"/>
            </a:schemeClr>
          </a:solidFill>
          <a:ln w="9525">
            <a:solidFill>
              <a:schemeClr val="tx1"/>
            </a:solidFill>
            <a:round/>
            <a:headEnd/>
            <a:tailEnd/>
          </a:ln>
        </p:spPr>
        <p:txBody>
          <a:bodyPr wrap="none"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Professional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Education</a:t>
            </a:r>
            <a:r>
              <a:rPr kumimoji="0" lang="nb-NO" sz="1200" b="0" i="0" u="none" strike="noStrike" kern="1200" cap="none" spc="0" normalizeH="0" baseline="0" noProof="0">
                <a:ln>
                  <a:noFill/>
                </a:ln>
                <a:solidFill>
                  <a:srgbClr val="002060"/>
                </a:solidFill>
                <a:effectLst/>
                <a:uLnTx/>
                <a:uFillTx/>
                <a:latin typeface="Calibri"/>
                <a:ea typeface="+mn-ea"/>
                <a:cs typeface="+mn-cs"/>
              </a:rPr>
              <a:t> </a:t>
            </a:r>
            <a:endParaRPr kumimoji="0" lang="nb-NO" sz="1333"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002060"/>
              </a:solidFill>
              <a:effectLst/>
              <a:uLnTx/>
              <a:uFillTx/>
              <a:latin typeface="Calibri"/>
              <a:ea typeface="+mn-ea"/>
              <a:cs typeface="+mn-cs"/>
            </a:endParaRPr>
          </a:p>
        </p:txBody>
      </p:sp>
      <p:sp>
        <p:nvSpPr>
          <p:cNvPr id="11" name="AutoShape 3">
            <a:extLst>
              <a:ext uri="{FF2B5EF4-FFF2-40B4-BE49-F238E27FC236}">
                <a16:creationId xmlns:a16="http://schemas.microsoft.com/office/drawing/2014/main" id="{E0BDB007-33B7-B380-0FEC-7537F393FD18}"/>
              </a:ext>
            </a:extLst>
          </p:cNvPr>
          <p:cNvSpPr>
            <a:spLocks noChangeArrowheads="1"/>
          </p:cNvSpPr>
          <p:nvPr/>
        </p:nvSpPr>
        <p:spPr bwMode="auto">
          <a:xfrm>
            <a:off x="3786041" y="2623883"/>
            <a:ext cx="1833201" cy="551643"/>
          </a:xfrm>
          <a:prstGeom prst="roundRect">
            <a:avLst>
              <a:gd name="adj" fmla="val 16667"/>
            </a:avLst>
          </a:prstGeom>
          <a:solidFill>
            <a:schemeClr val="bg1">
              <a:lumMod val="85000"/>
            </a:schemeClr>
          </a:solidFill>
          <a:ln w="9525">
            <a:solidFill>
              <a:schemeClr val="tx1"/>
            </a:solidFill>
            <a:round/>
            <a:headEnd/>
            <a:tailEnd/>
          </a:ln>
        </p:spPr>
        <p:txBody>
          <a:bodyPr wrap="none"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002060"/>
                </a:solidFill>
                <a:effectLst/>
                <a:uLnTx/>
                <a:uFillTx/>
                <a:latin typeface="Calibri"/>
                <a:ea typeface="+mn-ea"/>
                <a:cs typeface="+mn-cs"/>
              </a:rPr>
              <a:t>Clinic</a:t>
            </a:r>
            <a:endParaRPr kumimoji="0" lang="nb-NO" sz="1400"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srgbClr val="002060"/>
              </a:solidFill>
              <a:effectLst/>
              <a:uLnTx/>
              <a:uFillTx/>
              <a:latin typeface="Calibri"/>
              <a:ea typeface="+mn-ea"/>
              <a:cs typeface="+mn-cs"/>
            </a:endParaRPr>
          </a:p>
        </p:txBody>
      </p:sp>
      <p:sp>
        <p:nvSpPr>
          <p:cNvPr id="12" name="AutoShape 6">
            <a:extLst>
              <a:ext uri="{FF2B5EF4-FFF2-40B4-BE49-F238E27FC236}">
                <a16:creationId xmlns:a16="http://schemas.microsoft.com/office/drawing/2014/main" id="{569ED9DC-B7DB-4CA1-26CD-963D672C6071}"/>
              </a:ext>
            </a:extLst>
          </p:cNvPr>
          <p:cNvSpPr>
            <a:spLocks noChangeArrowheads="1"/>
          </p:cNvSpPr>
          <p:nvPr/>
        </p:nvSpPr>
        <p:spPr bwMode="auto">
          <a:xfrm>
            <a:off x="4394811" y="3363087"/>
            <a:ext cx="1380733" cy="251229"/>
          </a:xfrm>
          <a:prstGeom prst="roundRect">
            <a:avLst>
              <a:gd name="adj" fmla="val 16667"/>
            </a:avLst>
          </a:prstGeom>
          <a:solidFill>
            <a:schemeClr val="bg1">
              <a:lumMod val="85000"/>
            </a:schemeClr>
          </a:solidFill>
          <a:ln w="9525">
            <a:solidFill>
              <a:schemeClr val="tx1"/>
            </a:solidFill>
            <a:round/>
            <a:headEnd/>
            <a:tailEnd/>
          </a:ln>
        </p:spPr>
        <p:txBody>
          <a:bodyPr wrap="none"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Physicians</a:t>
            </a:r>
            <a:endParaRPr kumimoji="0" lang="nb-NO" sz="1200" b="0"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b-NO" sz="1333" b="1" i="0" u="none" strike="noStrike" kern="1200" cap="none" spc="0" normalizeH="0" baseline="0" noProof="0">
              <a:ln>
                <a:noFill/>
              </a:ln>
              <a:solidFill>
                <a:srgbClr val="002060"/>
              </a:solidFill>
              <a:effectLst/>
              <a:uLnTx/>
              <a:uFillTx/>
              <a:latin typeface="Calibri"/>
              <a:ea typeface="+mn-ea"/>
              <a:cs typeface="+mn-cs"/>
            </a:endParaRPr>
          </a:p>
        </p:txBody>
      </p:sp>
      <p:sp>
        <p:nvSpPr>
          <p:cNvPr id="13" name="Line 18">
            <a:extLst>
              <a:ext uri="{FF2B5EF4-FFF2-40B4-BE49-F238E27FC236}">
                <a16:creationId xmlns:a16="http://schemas.microsoft.com/office/drawing/2014/main" id="{103CD64C-7A2B-4E5C-C2BF-82CA56AF02D6}"/>
              </a:ext>
            </a:extLst>
          </p:cNvPr>
          <p:cNvSpPr>
            <a:spLocks noChangeShapeType="1"/>
          </p:cNvSpPr>
          <p:nvPr/>
        </p:nvSpPr>
        <p:spPr bwMode="auto">
          <a:xfrm flipV="1">
            <a:off x="6473073" y="4031411"/>
            <a:ext cx="234604"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14" name="AutoShape 7">
            <a:extLst>
              <a:ext uri="{FF2B5EF4-FFF2-40B4-BE49-F238E27FC236}">
                <a16:creationId xmlns:a16="http://schemas.microsoft.com/office/drawing/2014/main" id="{666CB10A-A01C-5D1A-0D5A-5D7D7948AA30}"/>
              </a:ext>
            </a:extLst>
          </p:cNvPr>
          <p:cNvSpPr>
            <a:spLocks noChangeArrowheads="1"/>
          </p:cNvSpPr>
          <p:nvPr/>
        </p:nvSpPr>
        <p:spPr bwMode="auto">
          <a:xfrm>
            <a:off x="127447" y="5933099"/>
            <a:ext cx="1201664" cy="875136"/>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002060"/>
                </a:solidFill>
                <a:effectLst/>
                <a:uLnTx/>
                <a:uFillTx/>
                <a:latin typeface="Calibri"/>
                <a:ea typeface="+mn-ea"/>
                <a:cs typeface="+mn-cs"/>
              </a:rPr>
            </a:br>
            <a:r>
              <a:rPr kumimoji="0" lang="en-US" sz="1200" b="0" i="0" u="none" strike="noStrike" kern="1200" cap="none" spc="0" normalizeH="0" baseline="0" noProof="0">
                <a:ln>
                  <a:noFill/>
                </a:ln>
                <a:solidFill>
                  <a:srgbClr val="002060"/>
                </a:solidFill>
                <a:effectLst/>
                <a:uLnTx/>
                <a:uFillTx/>
                <a:latin typeface="Calibri"/>
                <a:ea typeface="+mn-ea"/>
                <a:cs typeface="+mn-cs"/>
              </a:rPr>
              <a:t>Spinal Cord Injury </a:t>
            </a:r>
            <a:br>
              <a:rPr kumimoji="0" lang="en-US" sz="1200" b="0" i="0" u="none" strike="noStrike" kern="1200" cap="none" spc="0" normalizeH="0" baseline="0" noProof="0">
                <a:ln>
                  <a:noFill/>
                </a:ln>
                <a:solidFill>
                  <a:srgbClr val="002060"/>
                </a:solidFill>
                <a:effectLst/>
                <a:uLnTx/>
                <a:uFillTx/>
                <a:latin typeface="Calibri"/>
                <a:ea typeface="+mn-ea"/>
                <a:cs typeface="+mn-cs"/>
              </a:rPr>
            </a:br>
            <a:r>
              <a:rPr kumimoji="0" lang="en-US" sz="1200" b="0" i="0" u="none" strike="noStrike" kern="1200" cap="none" spc="0" normalizeH="0" baseline="0" noProof="0">
                <a:ln>
                  <a:noFill/>
                </a:ln>
                <a:solidFill>
                  <a:srgbClr val="002060"/>
                </a:solidFill>
                <a:effectLst/>
                <a:uLnTx/>
                <a:uFillTx/>
                <a:latin typeface="Calibri"/>
                <a:ea typeface="+mn-ea"/>
                <a:cs typeface="+mn-cs"/>
              </a:rPr>
              <a:t>with Children 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Calibri"/>
                <a:ea typeface="+mn-ea"/>
                <a:cs typeface="+mn-cs"/>
              </a:rPr>
              <a:t>Adolescents Unit</a:t>
            </a:r>
          </a:p>
        </p:txBody>
      </p:sp>
      <p:sp>
        <p:nvSpPr>
          <p:cNvPr id="15" name="Line 11">
            <a:extLst>
              <a:ext uri="{FF2B5EF4-FFF2-40B4-BE49-F238E27FC236}">
                <a16:creationId xmlns:a16="http://schemas.microsoft.com/office/drawing/2014/main" id="{6CF29E8E-9A26-8DD2-285A-B7D4AD307AB4}"/>
              </a:ext>
            </a:extLst>
          </p:cNvPr>
          <p:cNvSpPr>
            <a:spLocks noChangeShapeType="1"/>
          </p:cNvSpPr>
          <p:nvPr/>
        </p:nvSpPr>
        <p:spPr bwMode="auto">
          <a:xfrm flipH="1">
            <a:off x="1861978" y="3087256"/>
            <a:ext cx="21677" cy="2039187"/>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16" name="Line 11">
            <a:extLst>
              <a:ext uri="{FF2B5EF4-FFF2-40B4-BE49-F238E27FC236}">
                <a16:creationId xmlns:a16="http://schemas.microsoft.com/office/drawing/2014/main" id="{EB7CA772-E6C0-F3C6-ECF6-6E8828399423}"/>
              </a:ext>
            </a:extLst>
          </p:cNvPr>
          <p:cNvSpPr>
            <a:spLocks noChangeShapeType="1"/>
          </p:cNvSpPr>
          <p:nvPr/>
        </p:nvSpPr>
        <p:spPr bwMode="auto">
          <a:xfrm flipH="1">
            <a:off x="2388811" y="2261107"/>
            <a:ext cx="0" cy="4086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17" name="_s1033">
            <a:extLst>
              <a:ext uri="{FF2B5EF4-FFF2-40B4-BE49-F238E27FC236}">
                <a16:creationId xmlns:a16="http://schemas.microsoft.com/office/drawing/2014/main" id="{8C2EB11E-7298-9C6B-2536-BB4657008CBC}"/>
              </a:ext>
            </a:extLst>
          </p:cNvPr>
          <p:cNvSpPr>
            <a:spLocks noChangeArrowheads="1"/>
          </p:cNvSpPr>
          <p:nvPr/>
        </p:nvSpPr>
        <p:spPr bwMode="auto">
          <a:xfrm>
            <a:off x="3718094" y="993989"/>
            <a:ext cx="2057453" cy="443633"/>
          </a:xfrm>
          <a:prstGeom prst="roundRect">
            <a:avLst>
              <a:gd name="adj" fmla="val 16667"/>
            </a:avLst>
          </a:prstGeom>
          <a:solidFill>
            <a:schemeClr val="bg2">
              <a:lumMod val="75000"/>
              <a:alpha val="24706"/>
            </a:schemeClr>
          </a:solidFill>
          <a:ln w="9525">
            <a:solidFill>
              <a:schemeClr val="accent1"/>
            </a:solidFill>
            <a:round/>
            <a:headEnd/>
            <a:tailEnd/>
          </a:ln>
        </p:spPr>
        <p:txBody>
          <a:bodyPr wrap="none" lIns="100161" tIns="50080" rIns="100161" bIns="5008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Administration 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002060"/>
                </a:solidFill>
                <a:effectLst/>
                <a:uLnTx/>
                <a:uFillTx/>
                <a:latin typeface="Calibri"/>
                <a:ea typeface="+mn-ea"/>
                <a:cs typeface="+mn-cs"/>
              </a:rPr>
              <a:t>Organisation</a:t>
            </a:r>
            <a:endParaRPr kumimoji="0" lang="nb-NO" sz="1400" b="1" i="0" u="none" strike="noStrike" kern="1200" cap="none" spc="0" normalizeH="0" baseline="0" noProof="0">
              <a:ln>
                <a:noFill/>
              </a:ln>
              <a:solidFill>
                <a:srgbClr val="002060"/>
              </a:solidFill>
              <a:effectLst/>
              <a:uLnTx/>
              <a:uFillTx/>
              <a:latin typeface="Calibri"/>
              <a:ea typeface="+mn-ea"/>
              <a:cs typeface="+mn-cs"/>
            </a:endParaRPr>
          </a:p>
        </p:txBody>
      </p:sp>
      <p:sp>
        <p:nvSpPr>
          <p:cNvPr id="18" name="Line 11">
            <a:extLst>
              <a:ext uri="{FF2B5EF4-FFF2-40B4-BE49-F238E27FC236}">
                <a16:creationId xmlns:a16="http://schemas.microsoft.com/office/drawing/2014/main" id="{5D017854-B233-486C-DCEC-D20BFA5BF914}"/>
              </a:ext>
            </a:extLst>
          </p:cNvPr>
          <p:cNvSpPr>
            <a:spLocks noChangeShapeType="1"/>
          </p:cNvSpPr>
          <p:nvPr/>
        </p:nvSpPr>
        <p:spPr bwMode="auto">
          <a:xfrm flipH="1">
            <a:off x="5979799" y="792065"/>
            <a:ext cx="0" cy="147303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19" name="_s113679">
            <a:extLst>
              <a:ext uri="{FF2B5EF4-FFF2-40B4-BE49-F238E27FC236}">
                <a16:creationId xmlns:a16="http://schemas.microsoft.com/office/drawing/2014/main" id="{4D767589-24E7-E005-61B4-20B5453CC500}"/>
              </a:ext>
            </a:extLst>
          </p:cNvPr>
          <p:cNvSpPr>
            <a:spLocks noChangeArrowheads="1"/>
          </p:cNvSpPr>
          <p:nvPr/>
        </p:nvSpPr>
        <p:spPr bwMode="auto">
          <a:xfrm>
            <a:off x="1559938" y="2591814"/>
            <a:ext cx="1840189" cy="551644"/>
          </a:xfrm>
          <a:prstGeom prst="roundRect">
            <a:avLst>
              <a:gd name="adj" fmla="val 16667"/>
            </a:avLst>
          </a:prstGeom>
          <a:solidFill>
            <a:schemeClr val="bg2">
              <a:lumMod val="85000"/>
            </a:schemeClr>
          </a:solidFill>
          <a:ln w="9525">
            <a:solidFill>
              <a:schemeClr val="accent1">
                <a:lumMod val="50000"/>
              </a:schemeClr>
            </a:solidFill>
            <a:round/>
            <a:headEnd/>
            <a:tailEnd/>
          </a:ln>
        </p:spPr>
        <p:txBody>
          <a:bodyPr vert="horz" wrap="none" lIns="74892" tIns="37445" rIns="74892" bIns="37445" numCol="1" anchor="ctr" anchorCtr="0" compatLnSpc="1">
            <a:prstTxWarp prst="textNoShape">
              <a:avLst/>
            </a:prstTxWarp>
          </a:bodyPr>
          <a:lstStyle/>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Arial" pitchFamily="34" charset="0"/>
              </a:rPr>
              <a:t>Research and </a:t>
            </a:r>
            <a:br>
              <a:rPr kumimoji="0" lang="nb-NO" sz="1400" b="1" i="0" u="none" strike="noStrike" kern="1200" cap="none" spc="0" normalizeH="0" baseline="0" noProof="0">
                <a:ln>
                  <a:noFill/>
                </a:ln>
                <a:solidFill>
                  <a:srgbClr val="002060"/>
                </a:solidFill>
                <a:effectLst/>
                <a:uLnTx/>
                <a:uFillTx/>
                <a:latin typeface="Calibri"/>
                <a:ea typeface="+mn-ea"/>
                <a:cs typeface="Arial" pitchFamily="34" charset="0"/>
              </a:rPr>
            </a:br>
            <a:r>
              <a:rPr kumimoji="0" lang="nb-NO" sz="1400" b="1" i="0" u="none" strike="noStrike" kern="1200" cap="none" spc="0" normalizeH="0" baseline="0" noProof="0" err="1">
                <a:ln>
                  <a:noFill/>
                </a:ln>
                <a:solidFill>
                  <a:srgbClr val="002060"/>
                </a:solidFill>
                <a:effectLst/>
                <a:uLnTx/>
                <a:uFillTx/>
                <a:latin typeface="Calibri"/>
                <a:ea typeface="+mn-ea"/>
                <a:cs typeface="Arial" pitchFamily="34" charset="0"/>
              </a:rPr>
              <a:t>Education</a:t>
            </a:r>
            <a:endParaRPr kumimoji="0" lang="nb-NO" sz="1400" b="1" i="0" u="none" strike="noStrike" kern="1200" cap="none" spc="0" normalizeH="0" baseline="0" noProof="0">
              <a:ln>
                <a:noFill/>
              </a:ln>
              <a:solidFill>
                <a:srgbClr val="002060"/>
              </a:solidFill>
              <a:effectLst/>
              <a:uLnTx/>
              <a:uFillTx/>
              <a:latin typeface="Calibri"/>
              <a:ea typeface="+mn-ea"/>
              <a:cs typeface="Arial" pitchFamily="34" charset="0"/>
            </a:endParaRPr>
          </a:p>
        </p:txBody>
      </p:sp>
      <p:sp>
        <p:nvSpPr>
          <p:cNvPr id="20" name="_s113680">
            <a:extLst>
              <a:ext uri="{FF2B5EF4-FFF2-40B4-BE49-F238E27FC236}">
                <a16:creationId xmlns:a16="http://schemas.microsoft.com/office/drawing/2014/main" id="{57F47B92-1414-C19A-852F-CCDD92DDB55E}"/>
              </a:ext>
            </a:extLst>
          </p:cNvPr>
          <p:cNvSpPr>
            <a:spLocks noChangeArrowheads="1"/>
          </p:cNvSpPr>
          <p:nvPr/>
        </p:nvSpPr>
        <p:spPr bwMode="auto">
          <a:xfrm>
            <a:off x="2042959" y="3725585"/>
            <a:ext cx="1330504" cy="339987"/>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vert="horz" wrap="none" lIns="74901" tIns="37451" rIns="74901" bIns="37451" numCol="1" anchor="ctr" anchorCtr="0" compatLnSpc="1">
            <a:prstTxWarp prst="textNoShape">
              <a:avLst/>
            </a:prstTxWarp>
          </a:bodyPr>
          <a:lstStyle/>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srgbClr val="002060"/>
              </a:solidFill>
              <a:effectLst/>
              <a:uLnTx/>
              <a:uFillTx/>
              <a:latin typeface="Calibri"/>
              <a:ea typeface="+mn-ea"/>
              <a:cs typeface="Arial" pitchFamily="34" charset="0"/>
            </a:endParaRP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Rehabilitation</a:t>
            </a:r>
            <a:r>
              <a:rPr kumimoji="0" lang="nb-NO" sz="1200" b="0" i="0" u="none" strike="noStrike" kern="1200" cap="none" spc="0" normalizeH="0" baseline="0" noProof="0">
                <a:ln>
                  <a:noFill/>
                </a:ln>
                <a:solidFill>
                  <a:srgbClr val="002060"/>
                </a:solidFill>
                <a:effectLst/>
                <a:uLnTx/>
                <a:uFillTx/>
                <a:latin typeface="Calibri"/>
                <a:ea typeface="+mn-ea"/>
                <a:cs typeface="+mn-cs"/>
              </a:rPr>
              <a:t> </a:t>
            </a: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Technology</a:t>
            </a:r>
          </a:p>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2060"/>
              </a:solidFill>
              <a:effectLst/>
              <a:uLnTx/>
              <a:uFillTx/>
              <a:latin typeface="Calibri"/>
              <a:ea typeface="+mn-ea"/>
              <a:cs typeface="Arial" pitchFamily="34" charset="0"/>
            </a:endParaRPr>
          </a:p>
        </p:txBody>
      </p:sp>
      <p:sp>
        <p:nvSpPr>
          <p:cNvPr id="21" name="Line 14">
            <a:extLst>
              <a:ext uri="{FF2B5EF4-FFF2-40B4-BE49-F238E27FC236}">
                <a16:creationId xmlns:a16="http://schemas.microsoft.com/office/drawing/2014/main" id="{18F42BC8-7E78-065D-75C1-D51D22C33BF8}"/>
              </a:ext>
            </a:extLst>
          </p:cNvPr>
          <p:cNvSpPr>
            <a:spLocks noChangeShapeType="1"/>
          </p:cNvSpPr>
          <p:nvPr/>
        </p:nvSpPr>
        <p:spPr bwMode="auto">
          <a:xfrm>
            <a:off x="5522720" y="4316144"/>
            <a:ext cx="0"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2" name="Line 14">
            <a:extLst>
              <a:ext uri="{FF2B5EF4-FFF2-40B4-BE49-F238E27FC236}">
                <a16:creationId xmlns:a16="http://schemas.microsoft.com/office/drawing/2014/main" id="{BB769F64-ECC0-6B9E-F5EC-917CE286EE3F}"/>
              </a:ext>
            </a:extLst>
          </p:cNvPr>
          <p:cNvSpPr>
            <a:spLocks noChangeShapeType="1"/>
          </p:cNvSpPr>
          <p:nvPr/>
        </p:nvSpPr>
        <p:spPr bwMode="auto">
          <a:xfrm>
            <a:off x="5522720" y="4316144"/>
            <a:ext cx="0"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3" name="Line 14">
            <a:extLst>
              <a:ext uri="{FF2B5EF4-FFF2-40B4-BE49-F238E27FC236}">
                <a16:creationId xmlns:a16="http://schemas.microsoft.com/office/drawing/2014/main" id="{0F4A3E7C-631C-D18F-4A59-A9E67E0E0717}"/>
              </a:ext>
            </a:extLst>
          </p:cNvPr>
          <p:cNvSpPr>
            <a:spLocks noChangeShapeType="1"/>
          </p:cNvSpPr>
          <p:nvPr/>
        </p:nvSpPr>
        <p:spPr bwMode="auto">
          <a:xfrm>
            <a:off x="2909431" y="3490500"/>
            <a:ext cx="0"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4" name="Line 11">
            <a:extLst>
              <a:ext uri="{FF2B5EF4-FFF2-40B4-BE49-F238E27FC236}">
                <a16:creationId xmlns:a16="http://schemas.microsoft.com/office/drawing/2014/main" id="{457E72BD-1614-8AAD-DE73-C99A920A1315}"/>
              </a:ext>
            </a:extLst>
          </p:cNvPr>
          <p:cNvSpPr>
            <a:spLocks noChangeShapeType="1"/>
          </p:cNvSpPr>
          <p:nvPr/>
        </p:nvSpPr>
        <p:spPr bwMode="auto">
          <a:xfrm flipH="1">
            <a:off x="9711068" y="2276945"/>
            <a:ext cx="1893" cy="346937"/>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5" name="Line 11">
            <a:extLst>
              <a:ext uri="{FF2B5EF4-FFF2-40B4-BE49-F238E27FC236}">
                <a16:creationId xmlns:a16="http://schemas.microsoft.com/office/drawing/2014/main" id="{E5D5885D-50CD-C90D-37F2-83F723292C41}"/>
              </a:ext>
            </a:extLst>
          </p:cNvPr>
          <p:cNvSpPr>
            <a:spLocks noChangeShapeType="1"/>
          </p:cNvSpPr>
          <p:nvPr/>
        </p:nvSpPr>
        <p:spPr bwMode="auto">
          <a:xfrm>
            <a:off x="7421253" y="2276945"/>
            <a:ext cx="0" cy="4086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6" name="AutoShape 3">
            <a:extLst>
              <a:ext uri="{FF2B5EF4-FFF2-40B4-BE49-F238E27FC236}">
                <a16:creationId xmlns:a16="http://schemas.microsoft.com/office/drawing/2014/main" id="{277B4952-BD5C-588D-0E60-6770E24CD18A}"/>
              </a:ext>
            </a:extLst>
          </p:cNvPr>
          <p:cNvSpPr>
            <a:spLocks noChangeArrowheads="1"/>
          </p:cNvSpPr>
          <p:nvPr/>
        </p:nvSpPr>
        <p:spPr bwMode="auto">
          <a:xfrm>
            <a:off x="6002654" y="2621021"/>
            <a:ext cx="2702333" cy="548720"/>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002060"/>
                </a:solidFill>
                <a:effectLst/>
                <a:uLnTx/>
                <a:uFillTx/>
                <a:latin typeface="Calibri"/>
                <a:ea typeface="+mn-ea"/>
                <a:cs typeface="+mn-cs"/>
              </a:rPr>
              <a:t>Medicine</a:t>
            </a:r>
            <a:r>
              <a:rPr kumimoji="0" lang="nb-NO" sz="1400" b="1" i="0" u="none" strike="noStrike" kern="1200" cap="none" spc="0" normalizeH="0" baseline="0" noProof="0">
                <a:ln>
                  <a:noFill/>
                </a:ln>
                <a:solidFill>
                  <a:srgbClr val="002060"/>
                </a:solidFill>
                <a:effectLst/>
                <a:uLnTx/>
                <a:uFillTx/>
                <a:latin typeface="Calibri"/>
                <a:ea typeface="+mn-ea"/>
                <a:cs typeface="+mn-cs"/>
              </a:rPr>
              <a:t> and </a:t>
            </a:r>
            <a:br>
              <a:rPr kumimoji="0" lang="nb-NO" sz="1400" b="1" i="0" u="none" strike="noStrike" kern="1200" cap="none" spc="0" normalizeH="0" baseline="0" noProof="0">
                <a:ln>
                  <a:noFill/>
                </a:ln>
                <a:solidFill>
                  <a:srgbClr val="002060"/>
                </a:solidFill>
                <a:effectLst/>
                <a:uLnTx/>
                <a:uFillTx/>
                <a:latin typeface="Calibri"/>
                <a:ea typeface="+mn-ea"/>
                <a:cs typeface="+mn-cs"/>
              </a:rPr>
            </a:br>
            <a:r>
              <a:rPr kumimoji="0" lang="nb-NO" sz="1400" b="1" i="0" u="none" strike="noStrike" kern="1200" cap="none" spc="0" normalizeH="0" baseline="0" noProof="0">
                <a:ln>
                  <a:noFill/>
                </a:ln>
                <a:solidFill>
                  <a:srgbClr val="002060"/>
                </a:solidFill>
                <a:effectLst/>
                <a:uLnTx/>
                <a:uFillTx/>
                <a:latin typeface="Calibri"/>
                <a:ea typeface="+mn-ea"/>
                <a:cs typeface="+mn-cs"/>
              </a:rPr>
              <a:t>Health Science</a:t>
            </a:r>
          </a:p>
        </p:txBody>
      </p:sp>
      <p:sp>
        <p:nvSpPr>
          <p:cNvPr id="27" name="AutoShape 7">
            <a:extLst>
              <a:ext uri="{FF2B5EF4-FFF2-40B4-BE49-F238E27FC236}">
                <a16:creationId xmlns:a16="http://schemas.microsoft.com/office/drawing/2014/main" id="{531A7B7C-7823-5D34-A9A0-E55E4E5DDBC5}"/>
              </a:ext>
            </a:extLst>
          </p:cNvPr>
          <p:cNvSpPr>
            <a:spLocks noChangeArrowheads="1"/>
          </p:cNvSpPr>
          <p:nvPr/>
        </p:nvSpPr>
        <p:spPr bwMode="auto">
          <a:xfrm>
            <a:off x="6712812" y="4957605"/>
            <a:ext cx="1539117" cy="399859"/>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Regional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Coordination</a:t>
            </a:r>
            <a:r>
              <a:rPr kumimoji="0" lang="nb-NO" sz="1200" b="0" i="0" u="none" strike="noStrike" kern="1200" cap="none" spc="0" normalizeH="0" baseline="0" noProof="0">
                <a:ln>
                  <a:noFill/>
                </a:ln>
                <a:solidFill>
                  <a:srgbClr val="002060"/>
                </a:solidFill>
                <a:effectLst/>
                <a:uLnTx/>
                <a:uFillTx/>
                <a:latin typeface="Calibri"/>
                <a:ea typeface="+mn-ea"/>
                <a:cs typeface="+mn-cs"/>
              </a:rPr>
              <a:t> Unit</a:t>
            </a:r>
          </a:p>
        </p:txBody>
      </p:sp>
      <p:sp>
        <p:nvSpPr>
          <p:cNvPr id="28" name="Line 12">
            <a:extLst>
              <a:ext uri="{FF2B5EF4-FFF2-40B4-BE49-F238E27FC236}">
                <a16:creationId xmlns:a16="http://schemas.microsoft.com/office/drawing/2014/main" id="{533130F0-4783-9F11-795A-88FCDDB07A32}"/>
              </a:ext>
            </a:extLst>
          </p:cNvPr>
          <p:cNvSpPr>
            <a:spLocks noChangeShapeType="1"/>
          </p:cNvSpPr>
          <p:nvPr/>
        </p:nvSpPr>
        <p:spPr bwMode="auto">
          <a:xfrm>
            <a:off x="2388812" y="2261107"/>
            <a:ext cx="7324149" cy="15839"/>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29" name="AutoShape 7">
            <a:extLst>
              <a:ext uri="{FF2B5EF4-FFF2-40B4-BE49-F238E27FC236}">
                <a16:creationId xmlns:a16="http://schemas.microsoft.com/office/drawing/2014/main" id="{7E126A0A-6EB1-E75B-CC34-AC2A8A7EDC23}"/>
              </a:ext>
            </a:extLst>
          </p:cNvPr>
          <p:cNvSpPr>
            <a:spLocks noChangeArrowheads="1"/>
          </p:cNvSpPr>
          <p:nvPr/>
        </p:nvSpPr>
        <p:spPr bwMode="auto">
          <a:xfrm>
            <a:off x="6712812" y="4394449"/>
            <a:ext cx="1539117" cy="458108"/>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Regional </a:t>
            </a:r>
            <a:r>
              <a:rPr kumimoji="0" lang="nb-NO" sz="1200" b="0" i="0" u="none" strike="noStrike" kern="1200" cap="none" spc="0" normalizeH="0" baseline="0" noProof="0" err="1">
                <a:ln>
                  <a:noFill/>
                </a:ln>
                <a:solidFill>
                  <a:srgbClr val="002060"/>
                </a:solidFill>
                <a:effectLst/>
                <a:uLnTx/>
                <a:uFillTx/>
                <a:latin typeface="Calibri"/>
                <a:ea typeface="+mn-ea"/>
                <a:cs typeface="+mn-cs"/>
              </a:rPr>
              <a:t>Rehabilitation</a:t>
            </a:r>
            <a:r>
              <a:rPr kumimoji="0" lang="nb-NO" sz="1200" b="0" i="0" u="none" strike="noStrike" kern="1200" cap="none" spc="0" normalizeH="0" baseline="0" noProof="0">
                <a:ln>
                  <a:noFill/>
                </a:ln>
                <a:solidFill>
                  <a:srgbClr val="002060"/>
                </a:solidFill>
                <a:effectLst/>
                <a:uLnTx/>
                <a:uFillTx/>
                <a:latin typeface="Calibri"/>
                <a:ea typeface="+mn-ea"/>
                <a:cs typeface="+mn-cs"/>
              </a:rPr>
              <a:t> </a:t>
            </a: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a:ln>
                  <a:noFill/>
                </a:ln>
                <a:solidFill>
                  <a:srgbClr val="002060"/>
                </a:solidFill>
                <a:effectLst/>
                <a:uLnTx/>
                <a:uFillTx/>
                <a:latin typeface="Calibri"/>
                <a:ea typeface="+mn-ea"/>
                <a:cs typeface="+mn-cs"/>
              </a:rPr>
              <a:t>Knowledge Center</a:t>
            </a:r>
          </a:p>
        </p:txBody>
      </p:sp>
      <p:sp>
        <p:nvSpPr>
          <p:cNvPr id="30" name="AutoShape 7">
            <a:extLst>
              <a:ext uri="{FF2B5EF4-FFF2-40B4-BE49-F238E27FC236}">
                <a16:creationId xmlns:a16="http://schemas.microsoft.com/office/drawing/2014/main" id="{6D24EEBB-CA25-F23A-0FBF-BED09319CCE5}"/>
              </a:ext>
            </a:extLst>
          </p:cNvPr>
          <p:cNvSpPr>
            <a:spLocks noChangeArrowheads="1"/>
          </p:cNvSpPr>
          <p:nvPr/>
        </p:nvSpPr>
        <p:spPr bwMode="auto">
          <a:xfrm>
            <a:off x="4194913" y="5936505"/>
            <a:ext cx="1201664" cy="881937"/>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Calibri"/>
                <a:ea typeface="+mn-ea"/>
                <a:cs typeface="+mn-cs"/>
              </a:rPr>
              <a:t>Traumatic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Calibri"/>
                <a:ea typeface="+mn-ea"/>
                <a:cs typeface="+mn-cs"/>
              </a:rPr>
              <a:t>Brain Injury </a:t>
            </a:r>
          </a:p>
        </p:txBody>
      </p:sp>
      <p:sp>
        <p:nvSpPr>
          <p:cNvPr id="31" name="AutoShape 8">
            <a:extLst>
              <a:ext uri="{FF2B5EF4-FFF2-40B4-BE49-F238E27FC236}">
                <a16:creationId xmlns:a16="http://schemas.microsoft.com/office/drawing/2014/main" id="{4059016D-BA91-915B-C61D-B19D0A219194}"/>
              </a:ext>
            </a:extLst>
          </p:cNvPr>
          <p:cNvSpPr>
            <a:spLocks noChangeArrowheads="1"/>
          </p:cNvSpPr>
          <p:nvPr/>
        </p:nvSpPr>
        <p:spPr bwMode="auto">
          <a:xfrm>
            <a:off x="9373424" y="5922760"/>
            <a:ext cx="1201664" cy="878565"/>
          </a:xfrm>
          <a:prstGeom prst="roundRect">
            <a:avLst>
              <a:gd name="adj" fmla="val 16667"/>
            </a:avLst>
          </a:prstGeom>
          <a:solidFill>
            <a:srgbClr val="FFC845"/>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err="1">
                <a:ln>
                  <a:noFill/>
                </a:ln>
                <a:solidFill>
                  <a:srgbClr val="002060"/>
                </a:solidFill>
                <a:effectLst/>
                <a:uLnTx/>
                <a:uFillTx/>
                <a:latin typeface="Calibri"/>
                <a:ea typeface="+mn-ea"/>
                <a:cs typeface="+mn-cs"/>
              </a:rPr>
              <a:t>Functional</a:t>
            </a:r>
            <a:r>
              <a:rPr kumimoji="0" lang="nb-NO" sz="1200" b="0" i="0" u="none" strike="noStrike" kern="1200" cap="none" spc="0" normalizeH="0" baseline="0" noProof="0">
                <a:ln>
                  <a:noFill/>
                </a:ln>
                <a:solidFill>
                  <a:srgbClr val="002060"/>
                </a:solidFill>
                <a:effectLst/>
                <a:uLnTx/>
                <a:uFillTx/>
                <a:latin typeface="Calibri"/>
                <a:ea typeface="+mn-ea"/>
                <a:cs typeface="+mn-cs"/>
              </a:rPr>
              <a:t> </a:t>
            </a: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err="1">
                <a:ln>
                  <a:noFill/>
                </a:ln>
                <a:solidFill>
                  <a:srgbClr val="002060"/>
                </a:solidFill>
                <a:effectLst/>
                <a:uLnTx/>
                <a:uFillTx/>
                <a:latin typeface="Calibri"/>
                <a:ea typeface="+mn-ea"/>
                <a:cs typeface="+mn-cs"/>
              </a:rPr>
              <a:t>Assessment</a:t>
            </a:r>
            <a:r>
              <a:rPr kumimoji="0" lang="nb-NO" sz="1200" b="0" i="0" u="none" strike="noStrike" kern="1200" cap="none" spc="0" normalizeH="0" baseline="0" noProof="0">
                <a:ln>
                  <a:noFill/>
                </a:ln>
                <a:solidFill>
                  <a:srgbClr val="002060"/>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Services </a:t>
            </a:r>
            <a:br>
              <a:rPr kumimoji="0" lang="nb-NO" sz="1200" b="1" i="0" u="none" strike="noStrike" kern="1200" cap="none" spc="0" normalizeH="0" baseline="0" noProof="0">
                <a:ln>
                  <a:noFill/>
                </a:ln>
                <a:solidFill>
                  <a:srgbClr val="002060"/>
                </a:solidFill>
                <a:effectLst/>
                <a:uLnTx/>
                <a:uFillTx/>
                <a:latin typeface="Calibri"/>
                <a:ea typeface="+mn-ea"/>
                <a:cs typeface="+mn-cs"/>
              </a:rPr>
            </a:br>
            <a:endParaRPr kumimoji="0" lang="nb-NO" sz="1200" b="0" i="0" u="none" strike="noStrike" kern="1200" cap="none" spc="0" normalizeH="0" baseline="0" noProof="0">
              <a:ln>
                <a:noFill/>
              </a:ln>
              <a:solidFill>
                <a:srgbClr val="002060"/>
              </a:solidFill>
              <a:effectLst/>
              <a:uLnTx/>
              <a:uFillTx/>
              <a:latin typeface="Calibri"/>
              <a:ea typeface="+mn-ea"/>
              <a:cs typeface="+mn-cs"/>
            </a:endParaRPr>
          </a:p>
        </p:txBody>
      </p:sp>
      <p:sp>
        <p:nvSpPr>
          <p:cNvPr id="32" name="AutoShape 9">
            <a:extLst>
              <a:ext uri="{FF2B5EF4-FFF2-40B4-BE49-F238E27FC236}">
                <a16:creationId xmlns:a16="http://schemas.microsoft.com/office/drawing/2014/main" id="{DF9B2FF3-5860-E78F-739C-11CB68B0D558}"/>
              </a:ext>
            </a:extLst>
          </p:cNvPr>
          <p:cNvSpPr>
            <a:spLocks noChangeArrowheads="1"/>
          </p:cNvSpPr>
          <p:nvPr/>
        </p:nvSpPr>
        <p:spPr bwMode="auto">
          <a:xfrm>
            <a:off x="5499044" y="5923354"/>
            <a:ext cx="1201664" cy="902561"/>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Stroke </a:t>
            </a:r>
          </a:p>
        </p:txBody>
      </p:sp>
      <p:sp>
        <p:nvSpPr>
          <p:cNvPr id="33" name="Line 12">
            <a:extLst>
              <a:ext uri="{FF2B5EF4-FFF2-40B4-BE49-F238E27FC236}">
                <a16:creationId xmlns:a16="http://schemas.microsoft.com/office/drawing/2014/main" id="{132F9824-FCC6-633E-6410-D47BA76FFA40}"/>
              </a:ext>
            </a:extLst>
          </p:cNvPr>
          <p:cNvSpPr>
            <a:spLocks noChangeShapeType="1"/>
          </p:cNvSpPr>
          <p:nvPr/>
        </p:nvSpPr>
        <p:spPr bwMode="auto">
          <a:xfrm>
            <a:off x="530529" y="5751137"/>
            <a:ext cx="10794628" cy="16239"/>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34" name="AutoShape 7">
            <a:extLst>
              <a:ext uri="{FF2B5EF4-FFF2-40B4-BE49-F238E27FC236}">
                <a16:creationId xmlns:a16="http://schemas.microsoft.com/office/drawing/2014/main" id="{5AC512BB-9061-3BBF-1811-1DF7B7D54AC1}"/>
              </a:ext>
            </a:extLst>
          </p:cNvPr>
          <p:cNvSpPr>
            <a:spLocks noChangeArrowheads="1"/>
          </p:cNvSpPr>
          <p:nvPr/>
        </p:nvSpPr>
        <p:spPr bwMode="auto">
          <a:xfrm>
            <a:off x="8063183" y="5924695"/>
            <a:ext cx="1200979" cy="893747"/>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Cognitive</a:t>
            </a:r>
            <a:r>
              <a:rPr kumimoji="0" lang="nb-NO" sz="1200" b="0" i="0" u="none" strike="noStrike" kern="1200" cap="none" spc="0" normalizeH="0" baseline="0" noProof="0">
                <a:ln>
                  <a:noFill/>
                </a:ln>
                <a:solidFill>
                  <a:srgbClr val="002060"/>
                </a:solidFill>
                <a:effectLst/>
                <a:uLnTx/>
                <a:uFillTx/>
                <a:latin typeface="Calibri"/>
                <a:ea typeface="+mn-ea"/>
                <a:cs typeface="+mn-cs"/>
              </a:rPr>
              <a:t> </a:t>
            </a: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err="1">
                <a:ln>
                  <a:noFill/>
                </a:ln>
                <a:solidFill>
                  <a:srgbClr val="002060"/>
                </a:solidFill>
                <a:effectLst/>
                <a:uLnTx/>
                <a:uFillTx/>
                <a:latin typeface="Calibri"/>
                <a:ea typeface="+mn-ea"/>
                <a:cs typeface="+mn-cs"/>
              </a:rPr>
              <a:t>Rehabilitation</a:t>
            </a:r>
            <a:endParaRPr kumimoji="0" lang="nb-NO" sz="1200" b="0" i="0" u="none" strike="noStrike" kern="1200" cap="none" spc="0" normalizeH="0" baseline="0" noProof="0">
              <a:ln>
                <a:noFill/>
              </a:ln>
              <a:solidFill>
                <a:srgbClr val="002060"/>
              </a:solidFill>
              <a:effectLst/>
              <a:uLnTx/>
              <a:uFillTx/>
              <a:latin typeface="Calibri"/>
              <a:ea typeface="+mn-ea"/>
              <a:cs typeface="+mn-cs"/>
            </a:endParaRPr>
          </a:p>
        </p:txBody>
      </p:sp>
      <p:sp>
        <p:nvSpPr>
          <p:cNvPr id="35" name="AutoShape 7">
            <a:extLst>
              <a:ext uri="{FF2B5EF4-FFF2-40B4-BE49-F238E27FC236}">
                <a16:creationId xmlns:a16="http://schemas.microsoft.com/office/drawing/2014/main" id="{6FCFE6CA-E2B2-DD0B-94D7-40F96C59C7D4}"/>
              </a:ext>
            </a:extLst>
          </p:cNvPr>
          <p:cNvSpPr>
            <a:spLocks noChangeArrowheads="1"/>
          </p:cNvSpPr>
          <p:nvPr/>
        </p:nvSpPr>
        <p:spPr bwMode="auto">
          <a:xfrm>
            <a:off x="10684481" y="5926572"/>
            <a:ext cx="1193720" cy="874755"/>
          </a:xfrm>
          <a:prstGeom prst="roundRect">
            <a:avLst>
              <a:gd name="adj" fmla="val 16667"/>
            </a:avLst>
          </a:prstGeom>
          <a:solidFill>
            <a:srgbClr val="00C19F"/>
          </a:solidFill>
          <a:ln w="9525">
            <a:solidFill>
              <a:srgbClr val="00B050"/>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Calibri"/>
                <a:ea typeface="+mn-ea"/>
                <a:cs typeface="+mn-cs"/>
              </a:rPr>
              <a:t>Outpatient Clinic,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Calibri"/>
                <a:ea typeface="+mn-ea"/>
                <a:cs typeface="+mn-cs"/>
              </a:rPr>
              <a:t>Admission and</a:t>
            </a:r>
            <a:br>
              <a:rPr kumimoji="0" lang="en-US" sz="1200" b="0" i="0" u="none" strike="noStrike" kern="1200" cap="none" spc="0" normalizeH="0" baseline="0" noProof="0">
                <a:ln>
                  <a:noFill/>
                </a:ln>
                <a:solidFill>
                  <a:srgbClr val="002060"/>
                </a:solidFill>
                <a:effectLst/>
                <a:uLnTx/>
                <a:uFillTx/>
                <a:latin typeface="Calibri"/>
                <a:ea typeface="+mn-ea"/>
                <a:cs typeface="+mn-cs"/>
              </a:rPr>
            </a:br>
            <a:r>
              <a:rPr kumimoji="0" lang="en-US" sz="1200" b="0" i="0" u="none" strike="noStrike" kern="1200" cap="none" spc="0" normalizeH="0" baseline="0" noProof="0">
                <a:ln>
                  <a:noFill/>
                </a:ln>
                <a:solidFill>
                  <a:srgbClr val="002060"/>
                </a:solidFill>
                <a:effectLst/>
                <a:uLnTx/>
                <a:uFillTx/>
                <a:latin typeface="Calibri"/>
                <a:ea typeface="+mn-ea"/>
                <a:cs typeface="+mn-cs"/>
              </a:rPr>
              <a:t>Outreach Services</a:t>
            </a:r>
          </a:p>
        </p:txBody>
      </p:sp>
      <p:sp>
        <p:nvSpPr>
          <p:cNvPr id="36" name="AutoShape 7">
            <a:extLst>
              <a:ext uri="{FF2B5EF4-FFF2-40B4-BE49-F238E27FC236}">
                <a16:creationId xmlns:a16="http://schemas.microsoft.com/office/drawing/2014/main" id="{E08120B4-CB5B-C0A1-C7FD-2709D80F9525}"/>
              </a:ext>
            </a:extLst>
          </p:cNvPr>
          <p:cNvSpPr>
            <a:spLocks noChangeArrowheads="1"/>
          </p:cNvSpPr>
          <p:nvPr/>
        </p:nvSpPr>
        <p:spPr bwMode="auto">
          <a:xfrm>
            <a:off x="2813955" y="5944338"/>
            <a:ext cx="1201664" cy="860117"/>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a:ln>
                  <a:noFill/>
                </a:ln>
                <a:solidFill>
                  <a:srgbClr val="002060"/>
                </a:solidFill>
                <a:effectLst/>
                <a:uLnTx/>
                <a:uFillTx/>
                <a:latin typeface="Calibri"/>
                <a:ea typeface="+mn-ea"/>
                <a:cs typeface="+mn-cs"/>
              </a:rPr>
              <a:t>Multitrauma,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Neurology</a:t>
            </a:r>
            <a:r>
              <a:rPr kumimoji="0" lang="nb-NO" sz="1200" b="0" i="0" u="none" strike="noStrike" kern="1200" cap="none" spc="0" normalizeH="0" baseline="0" noProof="0">
                <a:ln>
                  <a:noFill/>
                </a:ln>
                <a:solidFill>
                  <a:srgbClr val="002060"/>
                </a:solidFill>
                <a:effectLst/>
                <a:uLnTx/>
                <a:uFillTx/>
                <a:latin typeface="Calibri"/>
                <a:ea typeface="+mn-ea"/>
                <a:cs typeface="+mn-cs"/>
              </a:rPr>
              <a:t> and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Burn</a:t>
            </a:r>
            <a:r>
              <a:rPr kumimoji="0" lang="nb-NO" sz="1200" b="0" i="0" u="none" strike="noStrike" kern="1200" cap="none" spc="0" normalizeH="0" baseline="0" noProof="0">
                <a:ln>
                  <a:noFill/>
                </a:ln>
                <a:solidFill>
                  <a:srgbClr val="002060"/>
                </a:solidFill>
                <a:effectLst/>
                <a:uLnTx/>
                <a:uFillTx/>
                <a:latin typeface="Calibri"/>
                <a:ea typeface="+mn-ea"/>
                <a:cs typeface="+mn-cs"/>
              </a:rPr>
              <a:t> </a:t>
            </a:r>
            <a:r>
              <a:rPr kumimoji="0" lang="nb-NO" sz="1200" b="0" i="0" u="none" strike="noStrike" kern="1200" cap="none" spc="0" normalizeH="0" baseline="0" noProof="0" err="1">
                <a:ln>
                  <a:noFill/>
                </a:ln>
                <a:solidFill>
                  <a:srgbClr val="002060"/>
                </a:solidFill>
                <a:effectLst/>
                <a:uLnTx/>
                <a:uFillTx/>
                <a:latin typeface="Calibri"/>
                <a:ea typeface="+mn-ea"/>
                <a:cs typeface="+mn-cs"/>
              </a:rPr>
              <a:t>Injury</a:t>
            </a:r>
            <a:r>
              <a:rPr kumimoji="0" lang="nb-NO" sz="1200" b="0" i="0" u="none" strike="noStrike" kern="1200" cap="none" spc="0" normalizeH="0" baseline="0" noProof="0">
                <a:ln>
                  <a:noFill/>
                </a:ln>
                <a:solidFill>
                  <a:srgbClr val="002060"/>
                </a:solidFill>
                <a:effectLst/>
                <a:uLnTx/>
                <a:uFillTx/>
                <a:latin typeface="Calibri"/>
                <a:ea typeface="+mn-ea"/>
                <a:cs typeface="+mn-cs"/>
              </a:rPr>
              <a:t> </a:t>
            </a:r>
          </a:p>
        </p:txBody>
      </p:sp>
      <p:sp>
        <p:nvSpPr>
          <p:cNvPr id="37" name="AutoShape 7">
            <a:extLst>
              <a:ext uri="{FF2B5EF4-FFF2-40B4-BE49-F238E27FC236}">
                <a16:creationId xmlns:a16="http://schemas.microsoft.com/office/drawing/2014/main" id="{87041499-34B0-7E1F-7169-6FE4A7F08F88}"/>
              </a:ext>
            </a:extLst>
          </p:cNvPr>
          <p:cNvSpPr>
            <a:spLocks noChangeArrowheads="1"/>
          </p:cNvSpPr>
          <p:nvPr/>
        </p:nvSpPr>
        <p:spPr bwMode="auto">
          <a:xfrm>
            <a:off x="1518469" y="5965643"/>
            <a:ext cx="1201664" cy="835684"/>
          </a:xfrm>
          <a:prstGeom prst="roundRect">
            <a:avLst>
              <a:gd name="adj" fmla="val 16667"/>
            </a:avLst>
          </a:prstGeom>
          <a:solidFill>
            <a:schemeClr val="bg1">
              <a:lumMod val="85000"/>
            </a:schemeClr>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err="1">
                <a:ln>
                  <a:noFill/>
                </a:ln>
                <a:solidFill>
                  <a:srgbClr val="002060"/>
                </a:solidFill>
                <a:effectLst/>
                <a:uLnTx/>
                <a:uFillTx/>
                <a:latin typeface="Calibri"/>
                <a:ea typeface="+mn-ea"/>
                <a:cs typeface="+mn-cs"/>
              </a:rPr>
              <a:t>Follow</a:t>
            </a:r>
            <a:r>
              <a:rPr kumimoji="0" lang="nb-NO" sz="1200" b="0" i="0" u="none" strike="noStrike" kern="1200" cap="none" spc="0" normalizeH="0" baseline="0" noProof="0">
                <a:ln>
                  <a:noFill/>
                </a:ln>
                <a:solidFill>
                  <a:srgbClr val="002060"/>
                </a:solidFill>
                <a:effectLst/>
                <a:uLnTx/>
                <a:uFillTx/>
                <a:latin typeface="Calibri"/>
                <a:ea typeface="+mn-ea"/>
                <a:cs typeface="+mn-cs"/>
              </a:rPr>
              <a:t>-up services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after</a:t>
            </a:r>
            <a:r>
              <a:rPr kumimoji="0" lang="nb-NO" sz="1200" b="0" i="0" u="none" strike="noStrike" kern="1200" cap="none" spc="0" normalizeH="0" baseline="0" noProof="0">
                <a:ln>
                  <a:noFill/>
                </a:ln>
                <a:solidFill>
                  <a:srgbClr val="002060"/>
                </a:solidFill>
                <a:effectLst/>
                <a:uLnTx/>
                <a:uFillTx/>
                <a:latin typeface="Calibri"/>
                <a:ea typeface="+mn-ea"/>
                <a:cs typeface="+mn-cs"/>
              </a:rPr>
              <a:t> Spinal </a:t>
            </a: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a:ln>
                  <a:noFill/>
                </a:ln>
                <a:solidFill>
                  <a:srgbClr val="002060"/>
                </a:solidFill>
                <a:effectLst/>
                <a:uLnTx/>
                <a:uFillTx/>
                <a:latin typeface="Calibri"/>
                <a:ea typeface="+mn-ea"/>
                <a:cs typeface="+mn-cs"/>
              </a:rPr>
              <a:t>Cord </a:t>
            </a:r>
            <a:r>
              <a:rPr kumimoji="0" lang="nb-NO" sz="1200" b="0" i="0" u="none" strike="noStrike" kern="1200" cap="none" spc="0" normalizeH="0" baseline="0" noProof="0" err="1">
                <a:ln>
                  <a:noFill/>
                </a:ln>
                <a:solidFill>
                  <a:srgbClr val="002060"/>
                </a:solidFill>
                <a:effectLst/>
                <a:uLnTx/>
                <a:uFillTx/>
                <a:latin typeface="Calibri"/>
                <a:ea typeface="+mn-ea"/>
                <a:cs typeface="+mn-cs"/>
              </a:rPr>
              <a:t>Injury</a:t>
            </a:r>
            <a:endParaRPr kumimoji="0" lang="nb-NO" sz="1200" b="0" i="0" u="none" strike="noStrike" kern="1200" cap="none" spc="0" normalizeH="0" baseline="0" noProof="0">
              <a:ln>
                <a:noFill/>
              </a:ln>
              <a:solidFill>
                <a:srgbClr val="002060"/>
              </a:solidFill>
              <a:effectLst/>
              <a:uLnTx/>
              <a:uFillTx/>
              <a:latin typeface="Calibri"/>
              <a:ea typeface="+mn-ea"/>
              <a:cs typeface="+mn-cs"/>
            </a:endParaRPr>
          </a:p>
        </p:txBody>
      </p:sp>
      <p:sp>
        <p:nvSpPr>
          <p:cNvPr id="38" name="_s1033">
            <a:extLst>
              <a:ext uri="{FF2B5EF4-FFF2-40B4-BE49-F238E27FC236}">
                <a16:creationId xmlns:a16="http://schemas.microsoft.com/office/drawing/2014/main" id="{7736F163-C04F-ECAA-2F04-8C2939BC068B}"/>
              </a:ext>
            </a:extLst>
          </p:cNvPr>
          <p:cNvSpPr>
            <a:spLocks noChangeArrowheads="1"/>
          </p:cNvSpPr>
          <p:nvPr/>
        </p:nvSpPr>
        <p:spPr bwMode="auto">
          <a:xfrm>
            <a:off x="9084245" y="2614964"/>
            <a:ext cx="1688105" cy="545488"/>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wrap="none" lIns="100161" tIns="50080" rIns="100161" bIns="5008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Technology and </a:t>
            </a:r>
            <a:br>
              <a:rPr kumimoji="0" lang="nb-NO" sz="1400" b="1" i="0" u="none" strike="noStrike" kern="1200" cap="none" spc="0" normalizeH="0" baseline="0" noProof="0">
                <a:ln>
                  <a:noFill/>
                </a:ln>
                <a:solidFill>
                  <a:srgbClr val="002060"/>
                </a:solidFill>
                <a:effectLst/>
                <a:uLnTx/>
                <a:uFillTx/>
                <a:latin typeface="Calibri"/>
                <a:ea typeface="+mn-ea"/>
                <a:cs typeface="+mn-cs"/>
              </a:rPr>
            </a:br>
            <a:r>
              <a:rPr kumimoji="0" lang="nb-NO" sz="1400" b="1" i="0" u="none" strike="noStrike" kern="1200" cap="none" spc="0" normalizeH="0" baseline="0" noProof="0" err="1">
                <a:ln>
                  <a:noFill/>
                </a:ln>
                <a:solidFill>
                  <a:srgbClr val="002060"/>
                </a:solidFill>
                <a:effectLst/>
                <a:uLnTx/>
                <a:uFillTx/>
                <a:latin typeface="Calibri"/>
                <a:ea typeface="+mn-ea"/>
                <a:cs typeface="+mn-cs"/>
              </a:rPr>
              <a:t>Digitalisation</a:t>
            </a:r>
            <a:endParaRPr kumimoji="0" lang="nb-NO" sz="1400" b="1" i="0" u="none" strike="noStrike" kern="1200" cap="none" spc="0" normalizeH="0" baseline="0" noProof="0">
              <a:ln>
                <a:noFill/>
              </a:ln>
              <a:solidFill>
                <a:srgbClr val="002060"/>
              </a:solidFill>
              <a:effectLst/>
              <a:uLnTx/>
              <a:uFillTx/>
              <a:latin typeface="Calibri"/>
              <a:ea typeface="+mn-ea"/>
              <a:cs typeface="+mn-cs"/>
            </a:endParaRPr>
          </a:p>
        </p:txBody>
      </p:sp>
      <p:sp>
        <p:nvSpPr>
          <p:cNvPr id="39" name="_s1033">
            <a:extLst>
              <a:ext uri="{FF2B5EF4-FFF2-40B4-BE49-F238E27FC236}">
                <a16:creationId xmlns:a16="http://schemas.microsoft.com/office/drawing/2014/main" id="{8152E83D-097B-0D6C-96C9-6DF7E6922007}"/>
              </a:ext>
            </a:extLst>
          </p:cNvPr>
          <p:cNvSpPr>
            <a:spLocks noChangeArrowheads="1"/>
          </p:cNvSpPr>
          <p:nvPr/>
        </p:nvSpPr>
        <p:spPr bwMode="auto">
          <a:xfrm>
            <a:off x="4953956" y="312556"/>
            <a:ext cx="1947777" cy="545488"/>
          </a:xfrm>
          <a:prstGeom prst="roundRect">
            <a:avLst>
              <a:gd name="adj" fmla="val 16667"/>
            </a:avLst>
          </a:prstGeom>
          <a:solidFill>
            <a:schemeClr val="bg1">
              <a:lumMod val="85000"/>
              <a:alpha val="95000"/>
            </a:schemeClr>
          </a:solidFill>
          <a:ln w="9525">
            <a:solidFill>
              <a:schemeClr val="accent1">
                <a:lumMod val="50000"/>
              </a:schemeClr>
            </a:solidFill>
            <a:round/>
            <a:headEnd/>
            <a:tailEnd/>
          </a:ln>
        </p:spPr>
        <p:txBody>
          <a:bodyPr wrap="none" lIns="100161" tIns="50080" rIns="100161" bIns="5008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Chief </a:t>
            </a:r>
            <a:r>
              <a:rPr kumimoji="0" lang="nb-NO" sz="1400" b="1" i="0" u="none" strike="noStrike" kern="1200" cap="none" spc="0" normalizeH="0" baseline="0" noProof="0" err="1">
                <a:ln>
                  <a:noFill/>
                </a:ln>
                <a:solidFill>
                  <a:srgbClr val="002060"/>
                </a:solidFill>
                <a:effectLst/>
                <a:uLnTx/>
                <a:uFillTx/>
                <a:latin typeface="Calibri"/>
                <a:ea typeface="+mn-ea"/>
                <a:cs typeface="+mn-cs"/>
              </a:rPr>
              <a:t>Executive</a:t>
            </a:r>
            <a:r>
              <a:rPr kumimoji="0" lang="nb-NO" sz="1400" b="1" i="0" u="none" strike="noStrike" kern="1200" cap="none" spc="0" normalizeH="0" baseline="0" noProof="0">
                <a:ln>
                  <a:noFill/>
                </a:ln>
                <a:solidFill>
                  <a:srgbClr val="002060"/>
                </a:solidFill>
                <a:effectLst/>
                <a:uLnTx/>
                <a:uFillTx/>
                <a:latin typeface="Calibri"/>
                <a:ea typeface="+mn-ea"/>
                <a:cs typeface="+mn-cs"/>
              </a:rPr>
              <a:t> </a:t>
            </a:r>
            <a:r>
              <a:rPr kumimoji="0" lang="nb-NO" sz="1400" b="1" i="0" u="none" strike="noStrike" kern="1200" cap="none" spc="0" normalizeH="0" baseline="0" noProof="0" err="1">
                <a:ln>
                  <a:noFill/>
                </a:ln>
                <a:solidFill>
                  <a:srgbClr val="002060"/>
                </a:solidFill>
                <a:effectLst/>
                <a:uLnTx/>
                <a:uFillTx/>
                <a:latin typeface="Calibri"/>
                <a:ea typeface="+mn-ea"/>
                <a:cs typeface="+mn-cs"/>
              </a:rPr>
              <a:t>Officer</a:t>
            </a:r>
            <a:endParaRPr kumimoji="0" lang="nb-NO" sz="1400" b="1"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 (CEO)</a:t>
            </a: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0" name="_s1033">
            <a:extLst>
              <a:ext uri="{FF2B5EF4-FFF2-40B4-BE49-F238E27FC236}">
                <a16:creationId xmlns:a16="http://schemas.microsoft.com/office/drawing/2014/main" id="{FACAC7C2-FBB7-C763-E4B6-12F9E4108B26}"/>
              </a:ext>
            </a:extLst>
          </p:cNvPr>
          <p:cNvSpPr>
            <a:spLocks noChangeArrowheads="1"/>
          </p:cNvSpPr>
          <p:nvPr/>
        </p:nvSpPr>
        <p:spPr bwMode="auto">
          <a:xfrm>
            <a:off x="6174818" y="982690"/>
            <a:ext cx="2057455" cy="449396"/>
          </a:xfrm>
          <a:prstGeom prst="roundRect">
            <a:avLst>
              <a:gd name="adj" fmla="val 16667"/>
            </a:avLst>
          </a:prstGeom>
          <a:solidFill>
            <a:schemeClr val="bg1">
              <a:lumMod val="85000"/>
              <a:alpha val="25000"/>
            </a:schemeClr>
          </a:solidFill>
          <a:ln w="9525">
            <a:solidFill>
              <a:schemeClr val="accent1"/>
            </a:solidFill>
            <a:round/>
            <a:headEnd/>
            <a:tailEnd/>
          </a:ln>
        </p:spPr>
        <p:txBody>
          <a:bodyPr wrap="none" lIns="100161" tIns="50080" rIns="100161" bIns="5008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Finance and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Analytics</a:t>
            </a:r>
            <a:endParaRPr kumimoji="0" lang="nb-NO" sz="1400" b="1" i="0" u="none" strike="noStrike" kern="1200" cap="none" spc="0" normalizeH="0" baseline="0" noProof="0">
              <a:ln>
                <a:noFill/>
              </a:ln>
              <a:solidFill>
                <a:srgbClr val="002060"/>
              </a:solidFill>
              <a:effectLst/>
              <a:uLnTx/>
              <a:uFillTx/>
              <a:latin typeface="Calibri"/>
              <a:ea typeface="+mn-ea"/>
              <a:cs typeface="Calibri"/>
            </a:endParaRPr>
          </a:p>
        </p:txBody>
      </p:sp>
      <p:sp>
        <p:nvSpPr>
          <p:cNvPr id="41" name="_s1033">
            <a:extLst>
              <a:ext uri="{FF2B5EF4-FFF2-40B4-BE49-F238E27FC236}">
                <a16:creationId xmlns:a16="http://schemas.microsoft.com/office/drawing/2014/main" id="{99206859-9C85-BB3B-365A-14B5EB7D5282}"/>
              </a:ext>
            </a:extLst>
          </p:cNvPr>
          <p:cNvSpPr>
            <a:spLocks noChangeArrowheads="1"/>
          </p:cNvSpPr>
          <p:nvPr/>
        </p:nvSpPr>
        <p:spPr bwMode="auto">
          <a:xfrm>
            <a:off x="6184053" y="1744780"/>
            <a:ext cx="2048215" cy="374467"/>
          </a:xfrm>
          <a:prstGeom prst="roundRect">
            <a:avLst>
              <a:gd name="adj" fmla="val 16667"/>
            </a:avLst>
          </a:prstGeom>
          <a:solidFill>
            <a:schemeClr val="bg1">
              <a:lumMod val="85000"/>
              <a:alpha val="25000"/>
            </a:schemeClr>
          </a:solidFill>
          <a:ln w="9525">
            <a:solidFill>
              <a:schemeClr val="accent1"/>
            </a:solidFill>
            <a:round/>
            <a:headEnd/>
            <a:tailEnd/>
          </a:ln>
        </p:spPr>
        <p:txBody>
          <a:bodyPr wrap="none" lIns="100161" tIns="50080" rIns="100161" bIns="5008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2060"/>
                </a:solidFill>
                <a:effectLst/>
                <a:uLnTx/>
                <a:uFillTx/>
                <a:latin typeface="Calibri"/>
                <a:ea typeface="+mn-ea"/>
                <a:cs typeface="+mn-cs"/>
              </a:rPr>
              <a:t>Communications</a:t>
            </a:r>
          </a:p>
        </p:txBody>
      </p:sp>
      <p:sp>
        <p:nvSpPr>
          <p:cNvPr id="42" name="Line 12">
            <a:extLst>
              <a:ext uri="{FF2B5EF4-FFF2-40B4-BE49-F238E27FC236}">
                <a16:creationId xmlns:a16="http://schemas.microsoft.com/office/drawing/2014/main" id="{728F05F2-12AE-8172-2BFA-B786F2B12BAC}"/>
              </a:ext>
            </a:extLst>
          </p:cNvPr>
          <p:cNvSpPr>
            <a:spLocks noChangeShapeType="1"/>
          </p:cNvSpPr>
          <p:nvPr/>
        </p:nvSpPr>
        <p:spPr bwMode="auto">
          <a:xfrm>
            <a:off x="5775546" y="1295919"/>
            <a:ext cx="406679"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3" name="Line 12">
            <a:extLst>
              <a:ext uri="{FF2B5EF4-FFF2-40B4-BE49-F238E27FC236}">
                <a16:creationId xmlns:a16="http://schemas.microsoft.com/office/drawing/2014/main" id="{85184855-D3C6-531B-0307-67DAA5F36C9D}"/>
              </a:ext>
            </a:extLst>
          </p:cNvPr>
          <p:cNvSpPr>
            <a:spLocks noChangeShapeType="1"/>
          </p:cNvSpPr>
          <p:nvPr/>
        </p:nvSpPr>
        <p:spPr bwMode="auto">
          <a:xfrm flipV="1">
            <a:off x="5946039" y="1932508"/>
            <a:ext cx="263763"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4" name="Line 11">
            <a:extLst>
              <a:ext uri="{FF2B5EF4-FFF2-40B4-BE49-F238E27FC236}">
                <a16:creationId xmlns:a16="http://schemas.microsoft.com/office/drawing/2014/main" id="{6C0AE739-7DEB-A066-C7BE-40103A673ED3}"/>
              </a:ext>
            </a:extLst>
          </p:cNvPr>
          <p:cNvSpPr>
            <a:spLocks noChangeShapeType="1"/>
          </p:cNvSpPr>
          <p:nvPr/>
        </p:nvSpPr>
        <p:spPr bwMode="auto">
          <a:xfrm>
            <a:off x="3513845" y="978895"/>
            <a:ext cx="4" cy="224"/>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5" name="Line 18">
            <a:extLst>
              <a:ext uri="{FF2B5EF4-FFF2-40B4-BE49-F238E27FC236}">
                <a16:creationId xmlns:a16="http://schemas.microsoft.com/office/drawing/2014/main" id="{D3B4DA5B-0749-86D7-573B-5BA6EC68A545}"/>
              </a:ext>
            </a:extLst>
          </p:cNvPr>
          <p:cNvSpPr>
            <a:spLocks noChangeShapeType="1"/>
          </p:cNvSpPr>
          <p:nvPr/>
        </p:nvSpPr>
        <p:spPr bwMode="auto">
          <a:xfrm>
            <a:off x="1883655" y="3490405"/>
            <a:ext cx="159303"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6" name="Line 18">
            <a:extLst>
              <a:ext uri="{FF2B5EF4-FFF2-40B4-BE49-F238E27FC236}">
                <a16:creationId xmlns:a16="http://schemas.microsoft.com/office/drawing/2014/main" id="{9562DD64-A2D0-9089-FE01-F62053A03544}"/>
              </a:ext>
            </a:extLst>
          </p:cNvPr>
          <p:cNvSpPr>
            <a:spLocks noChangeShapeType="1"/>
          </p:cNvSpPr>
          <p:nvPr/>
        </p:nvSpPr>
        <p:spPr bwMode="auto">
          <a:xfrm>
            <a:off x="6483298" y="3542000"/>
            <a:ext cx="296789"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7" name="Line 18">
            <a:extLst>
              <a:ext uri="{FF2B5EF4-FFF2-40B4-BE49-F238E27FC236}">
                <a16:creationId xmlns:a16="http://schemas.microsoft.com/office/drawing/2014/main" id="{5CB7BFE1-6408-A75C-E923-711E0C2761FB}"/>
              </a:ext>
            </a:extLst>
          </p:cNvPr>
          <p:cNvSpPr>
            <a:spLocks noChangeShapeType="1"/>
          </p:cNvSpPr>
          <p:nvPr/>
        </p:nvSpPr>
        <p:spPr bwMode="auto">
          <a:xfrm flipV="1">
            <a:off x="4238221" y="3905515"/>
            <a:ext cx="147825"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48" name="AutoShape 7">
            <a:extLst>
              <a:ext uri="{FF2B5EF4-FFF2-40B4-BE49-F238E27FC236}">
                <a16:creationId xmlns:a16="http://schemas.microsoft.com/office/drawing/2014/main" id="{BBAD9A0C-D48A-4B7E-CE55-F863905DE0E1}"/>
              </a:ext>
            </a:extLst>
          </p:cNvPr>
          <p:cNvSpPr>
            <a:spLocks noChangeArrowheads="1"/>
          </p:cNvSpPr>
          <p:nvPr/>
        </p:nvSpPr>
        <p:spPr bwMode="auto">
          <a:xfrm>
            <a:off x="6780086" y="5924363"/>
            <a:ext cx="1231043" cy="897586"/>
          </a:xfrm>
          <a:prstGeom prst="roundRect">
            <a:avLst>
              <a:gd name="adj" fmla="val 16667"/>
            </a:avLst>
          </a:prstGeom>
          <a:solidFill>
            <a:srgbClr val="CB333B"/>
          </a:solidFill>
          <a:ln w="9525">
            <a:solidFill>
              <a:schemeClr val="tx1"/>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Follow</a:t>
            </a:r>
            <a:r>
              <a:rPr kumimoji="0" lang="nb-NO" sz="1200" b="0" i="0" u="none" strike="noStrike" kern="1200" cap="none" spc="0" normalizeH="0" baseline="0" noProof="0">
                <a:ln>
                  <a:noFill/>
                </a:ln>
                <a:solidFill>
                  <a:srgbClr val="002060"/>
                </a:solidFill>
                <a:effectLst/>
                <a:uLnTx/>
                <a:uFillTx/>
                <a:latin typeface="Calibri"/>
                <a:ea typeface="+mn-ea"/>
                <a:cs typeface="+mn-cs"/>
              </a:rPr>
              <a:t>-up Services </a:t>
            </a:r>
            <a:br>
              <a:rPr kumimoji="0" lang="nb-NO" sz="1200" b="0" i="0" u="none" strike="noStrike" kern="1200" cap="none" spc="0" normalizeH="0" baseline="0" noProof="0">
                <a:ln>
                  <a:noFill/>
                </a:ln>
                <a:solidFill>
                  <a:srgbClr val="002060"/>
                </a:solidFill>
                <a:effectLst/>
                <a:uLnTx/>
                <a:uFillTx/>
                <a:latin typeface="Calibri"/>
                <a:ea typeface="+mn-ea"/>
                <a:cs typeface="+mn-cs"/>
              </a:rPr>
            </a:br>
            <a:r>
              <a:rPr kumimoji="0" lang="nb-NO" sz="1200" b="0" i="0" u="none" strike="noStrike" kern="1200" cap="none" spc="0" normalizeH="0" baseline="0" noProof="0" err="1">
                <a:ln>
                  <a:noFill/>
                </a:ln>
                <a:solidFill>
                  <a:srgbClr val="002060"/>
                </a:solidFill>
                <a:effectLst/>
                <a:uLnTx/>
                <a:uFillTx/>
                <a:latin typeface="Calibri"/>
                <a:ea typeface="+mn-ea"/>
                <a:cs typeface="+mn-cs"/>
              </a:rPr>
              <a:t>after</a:t>
            </a:r>
            <a:r>
              <a:rPr kumimoji="0" lang="nb-NO" sz="1200" b="0" i="0" u="none" strike="noStrike" kern="1200" cap="none" spc="0" normalizeH="0" baseline="0" noProof="0">
                <a:ln>
                  <a:noFill/>
                </a:ln>
                <a:solidFill>
                  <a:srgbClr val="002060"/>
                </a:solidFill>
                <a:effectLst/>
                <a:uLnTx/>
                <a:uFillTx/>
                <a:latin typeface="Calibri"/>
                <a:ea typeface="+mn-ea"/>
                <a:cs typeface="+mn-cs"/>
              </a:rPr>
              <a:t> Brain </a:t>
            </a:r>
            <a:r>
              <a:rPr kumimoji="0" lang="nb-NO" sz="1200" b="0" i="0" u="none" strike="noStrike" kern="1200" cap="none" spc="0" normalizeH="0" baseline="0" noProof="0" err="1">
                <a:ln>
                  <a:noFill/>
                </a:ln>
                <a:solidFill>
                  <a:srgbClr val="002060"/>
                </a:solidFill>
                <a:effectLst/>
                <a:uLnTx/>
                <a:uFillTx/>
                <a:latin typeface="Calibri"/>
                <a:ea typeface="+mn-ea"/>
                <a:cs typeface="+mn-cs"/>
              </a:rPr>
              <a:t>Injury</a:t>
            </a:r>
            <a:endParaRPr kumimoji="0" lang="nb-NO" sz="1200" b="0" i="0" u="none" strike="noStrike" kern="1200" cap="none" spc="0" normalizeH="0" baseline="0" noProof="0">
              <a:ln>
                <a:noFill/>
              </a:ln>
              <a:solidFill>
                <a:srgbClr val="002060"/>
              </a:solidFill>
              <a:effectLst/>
              <a:uLnTx/>
              <a:uFillTx/>
              <a:latin typeface="Calibri"/>
              <a:ea typeface="+mn-ea"/>
              <a:cs typeface="+mn-cs"/>
            </a:endParaRPr>
          </a:p>
        </p:txBody>
      </p:sp>
      <p:sp>
        <p:nvSpPr>
          <p:cNvPr id="49" name="Line 11">
            <a:extLst>
              <a:ext uri="{FF2B5EF4-FFF2-40B4-BE49-F238E27FC236}">
                <a16:creationId xmlns:a16="http://schemas.microsoft.com/office/drawing/2014/main" id="{A6326AB6-B176-B601-4704-567915470DC2}"/>
              </a:ext>
            </a:extLst>
          </p:cNvPr>
          <p:cNvSpPr>
            <a:spLocks noChangeShapeType="1"/>
          </p:cNvSpPr>
          <p:nvPr/>
        </p:nvSpPr>
        <p:spPr bwMode="auto">
          <a:xfrm flipH="1">
            <a:off x="3339789" y="5768267"/>
            <a:ext cx="0" cy="158304"/>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0" name="Line 11">
            <a:extLst>
              <a:ext uri="{FF2B5EF4-FFF2-40B4-BE49-F238E27FC236}">
                <a16:creationId xmlns:a16="http://schemas.microsoft.com/office/drawing/2014/main" id="{7C49C927-F7FD-47EE-D7F9-C3C5AB4F6DEE}"/>
              </a:ext>
            </a:extLst>
          </p:cNvPr>
          <p:cNvSpPr>
            <a:spLocks noChangeShapeType="1"/>
          </p:cNvSpPr>
          <p:nvPr/>
        </p:nvSpPr>
        <p:spPr bwMode="auto">
          <a:xfrm flipH="1">
            <a:off x="2069384" y="5768267"/>
            <a:ext cx="0" cy="158304"/>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1" name="Line 11">
            <a:extLst>
              <a:ext uri="{FF2B5EF4-FFF2-40B4-BE49-F238E27FC236}">
                <a16:creationId xmlns:a16="http://schemas.microsoft.com/office/drawing/2014/main" id="{3C01E1FC-5E40-3F97-A968-07A0DDF93434}"/>
              </a:ext>
            </a:extLst>
          </p:cNvPr>
          <p:cNvSpPr>
            <a:spLocks noChangeShapeType="1"/>
          </p:cNvSpPr>
          <p:nvPr/>
        </p:nvSpPr>
        <p:spPr bwMode="auto">
          <a:xfrm>
            <a:off x="8627071" y="5764547"/>
            <a:ext cx="0" cy="1598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2" name="Line 11">
            <a:extLst>
              <a:ext uri="{FF2B5EF4-FFF2-40B4-BE49-F238E27FC236}">
                <a16:creationId xmlns:a16="http://schemas.microsoft.com/office/drawing/2014/main" id="{B90CCF3C-D098-49AA-E90B-4E16AE2BC489}"/>
              </a:ext>
            </a:extLst>
          </p:cNvPr>
          <p:cNvSpPr>
            <a:spLocks noChangeShapeType="1"/>
          </p:cNvSpPr>
          <p:nvPr/>
        </p:nvSpPr>
        <p:spPr bwMode="auto">
          <a:xfrm>
            <a:off x="11317356" y="5773232"/>
            <a:ext cx="0" cy="1598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3" name="Line 11">
            <a:extLst>
              <a:ext uri="{FF2B5EF4-FFF2-40B4-BE49-F238E27FC236}">
                <a16:creationId xmlns:a16="http://schemas.microsoft.com/office/drawing/2014/main" id="{C9025C2A-CDA9-F313-2881-0A3DC4D0D460}"/>
              </a:ext>
            </a:extLst>
          </p:cNvPr>
          <p:cNvSpPr>
            <a:spLocks noChangeShapeType="1"/>
          </p:cNvSpPr>
          <p:nvPr/>
        </p:nvSpPr>
        <p:spPr bwMode="auto">
          <a:xfrm>
            <a:off x="9979809" y="5758037"/>
            <a:ext cx="0" cy="159816"/>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4" name="_s1033">
            <a:extLst>
              <a:ext uri="{FF2B5EF4-FFF2-40B4-BE49-F238E27FC236}">
                <a16:creationId xmlns:a16="http://schemas.microsoft.com/office/drawing/2014/main" id="{65F63A3C-AF83-D017-C79B-2C78D200C858}"/>
              </a:ext>
            </a:extLst>
          </p:cNvPr>
          <p:cNvSpPr>
            <a:spLocks noChangeArrowheads="1"/>
          </p:cNvSpPr>
          <p:nvPr/>
        </p:nvSpPr>
        <p:spPr bwMode="auto">
          <a:xfrm>
            <a:off x="6205618" y="1509010"/>
            <a:ext cx="2050047" cy="186408"/>
          </a:xfrm>
          <a:prstGeom prst="roundRect">
            <a:avLst>
              <a:gd name="adj" fmla="val 16667"/>
            </a:avLst>
          </a:prstGeom>
          <a:solidFill>
            <a:schemeClr val="bg1">
              <a:lumMod val="85000"/>
              <a:alpha val="24706"/>
            </a:schemeClr>
          </a:solidFill>
          <a:ln w="9525">
            <a:solidFill>
              <a:schemeClr val="accent1"/>
            </a:solidFill>
            <a:round/>
            <a:headEnd/>
            <a:tailEnd/>
          </a:ln>
        </p:spPr>
        <p:txBody>
          <a:bodyPr wrap="none" lIns="100161" tIns="50080" rIns="100161" bIns="50080" anchor="ctr"/>
          <a:lstStyle/>
          <a:p>
            <a:pPr marL="114284" marR="0" lvl="0" indent="-114284" algn="ctr" defTabSz="1219170" rtl="0" eaLnBrk="1" fontAlgn="auto" latinLnBrk="0" hangingPunct="1">
              <a:lnSpc>
                <a:spcPct val="100000"/>
              </a:lnSpc>
              <a:spcBef>
                <a:spcPts val="0"/>
              </a:spcBef>
              <a:spcAft>
                <a:spcPts val="0"/>
              </a:spcAft>
              <a:buClrTx/>
              <a:buSzTx/>
              <a:buFontTx/>
              <a:buNone/>
              <a:tabLst/>
              <a:defRPr/>
            </a:pPr>
            <a:r>
              <a:rPr kumimoji="0" lang="nb-NO" sz="1133" b="0" i="0" u="none" strike="noStrike" kern="1200" cap="none" spc="0" normalizeH="0" baseline="0" noProof="0">
                <a:ln>
                  <a:noFill/>
                </a:ln>
                <a:solidFill>
                  <a:srgbClr val="002060"/>
                </a:solidFill>
                <a:effectLst/>
                <a:uLnTx/>
                <a:uFillTx/>
                <a:latin typeface="Calibri"/>
                <a:ea typeface="+mn-ea"/>
                <a:cs typeface="+mn-cs"/>
              </a:rPr>
              <a:t>Accounting</a:t>
            </a:r>
          </a:p>
        </p:txBody>
      </p:sp>
      <p:sp>
        <p:nvSpPr>
          <p:cNvPr id="55" name="AutoShape 7">
            <a:extLst>
              <a:ext uri="{FF2B5EF4-FFF2-40B4-BE49-F238E27FC236}">
                <a16:creationId xmlns:a16="http://schemas.microsoft.com/office/drawing/2014/main" id="{28B61655-D772-06C2-5D53-9BE4D53C738B}"/>
              </a:ext>
            </a:extLst>
          </p:cNvPr>
          <p:cNvSpPr>
            <a:spLocks noChangeArrowheads="1"/>
          </p:cNvSpPr>
          <p:nvPr/>
        </p:nvSpPr>
        <p:spPr bwMode="auto">
          <a:xfrm>
            <a:off x="6697113" y="3320093"/>
            <a:ext cx="1557040" cy="399859"/>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wrap="none" lIns="121905" tIns="60953" rIns="121905" bIns="60953"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Competence</a:t>
            </a:r>
            <a:r>
              <a:rPr kumimoji="0" lang="nb-NO" sz="1200" b="0" i="0" u="none" strike="noStrike" kern="1200" cap="none" spc="0" normalizeH="0" baseline="0" noProof="0">
                <a:ln>
                  <a:noFill/>
                </a:ln>
                <a:solidFill>
                  <a:srgbClr val="002060"/>
                </a:solidFill>
                <a:effectLst/>
                <a:uLnTx/>
                <a:uFillTx/>
                <a:latin typeface="Calibri"/>
                <a:ea typeface="+mn-ea"/>
                <a:cs typeface="+mn-cs"/>
              </a:rPr>
              <a:t> and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Collaboration</a:t>
            </a:r>
          </a:p>
        </p:txBody>
      </p:sp>
      <p:sp>
        <p:nvSpPr>
          <p:cNvPr id="56" name="Line 18">
            <a:extLst>
              <a:ext uri="{FF2B5EF4-FFF2-40B4-BE49-F238E27FC236}">
                <a16:creationId xmlns:a16="http://schemas.microsoft.com/office/drawing/2014/main" id="{4CEEC00F-E3EB-F14B-9DA5-3BA556AF93C2}"/>
              </a:ext>
            </a:extLst>
          </p:cNvPr>
          <p:cNvSpPr>
            <a:spLocks noChangeShapeType="1"/>
          </p:cNvSpPr>
          <p:nvPr/>
        </p:nvSpPr>
        <p:spPr bwMode="auto">
          <a:xfrm flipV="1">
            <a:off x="6444467" y="5132301"/>
            <a:ext cx="234604"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7" name="Line 18">
            <a:extLst>
              <a:ext uri="{FF2B5EF4-FFF2-40B4-BE49-F238E27FC236}">
                <a16:creationId xmlns:a16="http://schemas.microsoft.com/office/drawing/2014/main" id="{D0116F1C-9009-5F56-7278-EBF43C598A08}"/>
              </a:ext>
            </a:extLst>
          </p:cNvPr>
          <p:cNvSpPr>
            <a:spLocks noChangeShapeType="1"/>
          </p:cNvSpPr>
          <p:nvPr/>
        </p:nvSpPr>
        <p:spPr bwMode="auto">
          <a:xfrm flipV="1">
            <a:off x="6478209" y="4639500"/>
            <a:ext cx="234604"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58" name="_s113680">
            <a:extLst>
              <a:ext uri="{FF2B5EF4-FFF2-40B4-BE49-F238E27FC236}">
                <a16:creationId xmlns:a16="http://schemas.microsoft.com/office/drawing/2014/main" id="{4288492A-8F9F-9A93-F719-A7DAE7720A2C}"/>
              </a:ext>
            </a:extLst>
          </p:cNvPr>
          <p:cNvSpPr>
            <a:spLocks noChangeArrowheads="1"/>
          </p:cNvSpPr>
          <p:nvPr/>
        </p:nvSpPr>
        <p:spPr bwMode="auto">
          <a:xfrm>
            <a:off x="2066982" y="3373876"/>
            <a:ext cx="1300049" cy="255411"/>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vert="horz" wrap="none" lIns="74901" tIns="37451" rIns="74901" bIns="37451" numCol="1" anchor="ctr" anchorCtr="0" compatLnSpc="1">
            <a:prstTxWarp prst="textNoShape">
              <a:avLst/>
            </a:prstTxWarp>
          </a:bodyPr>
          <a:lstStyle/>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srgbClr val="002060"/>
              </a:solidFill>
              <a:effectLst/>
              <a:uLnTx/>
              <a:uFillTx/>
              <a:latin typeface="Calibri"/>
              <a:ea typeface="+mn-ea"/>
              <a:cs typeface="Arial" pitchFamily="34" charset="0"/>
            </a:endParaRP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Research Activity</a:t>
            </a:r>
          </a:p>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2060"/>
              </a:solidFill>
              <a:effectLst/>
              <a:uLnTx/>
              <a:uFillTx/>
              <a:latin typeface="Calibri"/>
              <a:ea typeface="+mn-ea"/>
              <a:cs typeface="Arial" pitchFamily="34" charset="0"/>
            </a:endParaRPr>
          </a:p>
        </p:txBody>
      </p:sp>
      <p:sp>
        <p:nvSpPr>
          <p:cNvPr id="59" name="_s113680">
            <a:extLst>
              <a:ext uri="{FF2B5EF4-FFF2-40B4-BE49-F238E27FC236}">
                <a16:creationId xmlns:a16="http://schemas.microsoft.com/office/drawing/2014/main" id="{D3B3E0A5-821D-444F-444C-24B58C334788}"/>
              </a:ext>
            </a:extLst>
          </p:cNvPr>
          <p:cNvSpPr>
            <a:spLocks noChangeArrowheads="1"/>
          </p:cNvSpPr>
          <p:nvPr/>
        </p:nvSpPr>
        <p:spPr bwMode="auto">
          <a:xfrm>
            <a:off x="2029101" y="4740922"/>
            <a:ext cx="1303028" cy="491873"/>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vert="horz" wrap="none" lIns="74901" tIns="37451" rIns="74901" bIns="37451" numCol="1" anchor="ctr" anchorCtr="0" compatLnSpc="1">
            <a:prstTxWarp prst="textNoShape">
              <a:avLst/>
            </a:prstTxWarp>
          </a:bodyPr>
          <a:lstStyle/>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srgbClr val="002060"/>
              </a:solidFill>
              <a:effectLst/>
              <a:uLnTx/>
              <a:uFillTx/>
              <a:latin typeface="Calibri"/>
              <a:ea typeface="+mn-ea"/>
              <a:cs typeface="Arial" pitchFamily="34" charset="0"/>
            </a:endParaRP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Sunnaas </a:t>
            </a: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a:ea typeface="+mn-ea"/>
                <a:cs typeface="+mn-cs"/>
              </a:rPr>
              <a:t>Rehabilitation</a:t>
            </a:r>
            <a:r>
              <a:rPr kumimoji="0" lang="nb-NO" sz="1200" b="0" i="0" u="none" strike="noStrike" kern="1200" cap="none" spc="0" normalizeH="0" baseline="0" noProof="0">
                <a:ln>
                  <a:noFill/>
                </a:ln>
                <a:solidFill>
                  <a:srgbClr val="002060"/>
                </a:solidFill>
                <a:effectLst/>
                <a:uLnTx/>
                <a:uFillTx/>
                <a:latin typeface="Calibri"/>
                <a:ea typeface="+mn-ea"/>
                <a:cs typeface="+mn-cs"/>
              </a:rPr>
              <a:t> </a:t>
            </a: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Cluster (SRC)</a:t>
            </a:r>
            <a:endParaRPr kumimoji="0" lang="nb-NO" sz="1200" b="0" i="0" u="none" strike="noStrike" kern="1200" cap="none" spc="0" normalizeH="0" baseline="0" noProof="0">
              <a:ln>
                <a:noFill/>
              </a:ln>
              <a:solidFill>
                <a:srgbClr val="002060"/>
              </a:solidFill>
              <a:effectLst/>
              <a:uLnTx/>
              <a:uFillTx/>
              <a:latin typeface="Calibri"/>
              <a:ea typeface="Calibri"/>
              <a:cs typeface="Calibri"/>
            </a:endParaRPr>
          </a:p>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2060"/>
              </a:solidFill>
              <a:effectLst/>
              <a:uLnTx/>
              <a:uFillTx/>
              <a:latin typeface="Calibri"/>
              <a:ea typeface="+mn-ea"/>
              <a:cs typeface="Arial" pitchFamily="34" charset="0"/>
            </a:endParaRPr>
          </a:p>
        </p:txBody>
      </p:sp>
      <p:sp>
        <p:nvSpPr>
          <p:cNvPr id="60" name="_s113680">
            <a:extLst>
              <a:ext uri="{FF2B5EF4-FFF2-40B4-BE49-F238E27FC236}">
                <a16:creationId xmlns:a16="http://schemas.microsoft.com/office/drawing/2014/main" id="{1D018604-DC54-9363-B46F-84E593DAFC90}"/>
              </a:ext>
            </a:extLst>
          </p:cNvPr>
          <p:cNvSpPr>
            <a:spLocks noChangeArrowheads="1"/>
          </p:cNvSpPr>
          <p:nvPr/>
        </p:nvSpPr>
        <p:spPr bwMode="auto">
          <a:xfrm>
            <a:off x="2042957" y="4180563"/>
            <a:ext cx="1323675" cy="502012"/>
          </a:xfrm>
          <a:prstGeom prst="roundRect">
            <a:avLst>
              <a:gd name="adj" fmla="val 16667"/>
            </a:avLst>
          </a:prstGeom>
          <a:solidFill>
            <a:schemeClr val="bg1">
              <a:lumMod val="85000"/>
            </a:schemeClr>
          </a:solidFill>
          <a:ln w="9525">
            <a:solidFill>
              <a:schemeClr val="accent1">
                <a:lumMod val="50000"/>
              </a:schemeClr>
            </a:solidFill>
            <a:round/>
            <a:headEnd/>
            <a:tailEnd/>
          </a:ln>
        </p:spPr>
        <p:txBody>
          <a:bodyPr vert="horz" wrap="none" lIns="74901" tIns="37451" rIns="74901" bIns="37451" numCol="1" anchor="ctr" anchorCtr="0" compatLnSpc="1">
            <a:prstTxWarp prst="textNoShape">
              <a:avLst/>
            </a:prstTxWarp>
          </a:bodyPr>
          <a:lstStyle/>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a:ln>
                <a:noFill/>
              </a:ln>
              <a:solidFill>
                <a:srgbClr val="002060"/>
              </a:solidFill>
              <a:effectLst/>
              <a:uLnTx/>
              <a:uFillTx/>
              <a:latin typeface="Calibri"/>
              <a:ea typeface="+mn-ea"/>
              <a:cs typeface="Arial" pitchFamily="34" charset="0"/>
            </a:endParaRP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TRS National </a:t>
            </a: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Resource Centre </a:t>
            </a:r>
          </a:p>
          <a:p>
            <a:pPr marL="0" marR="0" lvl="0" indent="0" algn="ctr" defTabSz="1219023"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2060"/>
                </a:solidFill>
                <a:effectLst/>
                <a:uLnTx/>
                <a:uFillTx/>
                <a:latin typeface="Calibri"/>
                <a:ea typeface="+mn-ea"/>
                <a:cs typeface="+mn-cs"/>
              </a:rPr>
              <a:t>for Rare </a:t>
            </a:r>
            <a:r>
              <a:rPr kumimoji="0" lang="nb-NO" sz="1200" b="0" i="0" u="none" strike="noStrike" kern="1200" cap="none" spc="0" normalizeH="0" baseline="0" noProof="0" err="1">
                <a:ln>
                  <a:noFill/>
                </a:ln>
                <a:solidFill>
                  <a:srgbClr val="002060"/>
                </a:solidFill>
                <a:effectLst/>
                <a:uLnTx/>
                <a:uFillTx/>
                <a:latin typeface="Calibri"/>
                <a:ea typeface="+mn-ea"/>
                <a:cs typeface="+mn-cs"/>
              </a:rPr>
              <a:t>Disorders</a:t>
            </a:r>
            <a:endParaRPr kumimoji="0" lang="nb-NO" sz="1200" b="0"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1219023"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2060"/>
              </a:solidFill>
              <a:effectLst/>
              <a:uLnTx/>
              <a:uFillTx/>
              <a:latin typeface="Calibri"/>
              <a:ea typeface="+mn-ea"/>
              <a:cs typeface="Arial" pitchFamily="34" charset="0"/>
            </a:endParaRPr>
          </a:p>
        </p:txBody>
      </p:sp>
      <p:sp>
        <p:nvSpPr>
          <p:cNvPr id="61" name="Line 18">
            <a:extLst>
              <a:ext uri="{FF2B5EF4-FFF2-40B4-BE49-F238E27FC236}">
                <a16:creationId xmlns:a16="http://schemas.microsoft.com/office/drawing/2014/main" id="{073B3A02-F6B3-CF19-19EC-8F6356F63283}"/>
              </a:ext>
            </a:extLst>
          </p:cNvPr>
          <p:cNvSpPr>
            <a:spLocks noChangeShapeType="1"/>
          </p:cNvSpPr>
          <p:nvPr/>
        </p:nvSpPr>
        <p:spPr bwMode="auto">
          <a:xfrm>
            <a:off x="1869798" y="3905515"/>
            <a:ext cx="159303"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2" name="Line 18">
            <a:extLst>
              <a:ext uri="{FF2B5EF4-FFF2-40B4-BE49-F238E27FC236}">
                <a16:creationId xmlns:a16="http://schemas.microsoft.com/office/drawing/2014/main" id="{148603DE-916C-1817-093A-80F02A88BCAD}"/>
              </a:ext>
            </a:extLst>
          </p:cNvPr>
          <p:cNvSpPr>
            <a:spLocks noChangeShapeType="1"/>
          </p:cNvSpPr>
          <p:nvPr/>
        </p:nvSpPr>
        <p:spPr bwMode="auto">
          <a:xfrm>
            <a:off x="1883655" y="5100163"/>
            <a:ext cx="159303"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3" name="Line 18">
            <a:extLst>
              <a:ext uri="{FF2B5EF4-FFF2-40B4-BE49-F238E27FC236}">
                <a16:creationId xmlns:a16="http://schemas.microsoft.com/office/drawing/2014/main" id="{959B970A-8EF3-2FC3-C522-67CD7AD0788E}"/>
              </a:ext>
            </a:extLst>
          </p:cNvPr>
          <p:cNvSpPr>
            <a:spLocks noChangeShapeType="1"/>
          </p:cNvSpPr>
          <p:nvPr/>
        </p:nvSpPr>
        <p:spPr bwMode="auto">
          <a:xfrm>
            <a:off x="1869798" y="4478355"/>
            <a:ext cx="159303"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4" name="Line 18">
            <a:extLst>
              <a:ext uri="{FF2B5EF4-FFF2-40B4-BE49-F238E27FC236}">
                <a16:creationId xmlns:a16="http://schemas.microsoft.com/office/drawing/2014/main" id="{87FC0374-18BB-4A91-CA14-B1199D298187}"/>
              </a:ext>
            </a:extLst>
          </p:cNvPr>
          <p:cNvSpPr>
            <a:spLocks noChangeShapeType="1"/>
          </p:cNvSpPr>
          <p:nvPr/>
        </p:nvSpPr>
        <p:spPr bwMode="auto">
          <a:xfrm flipV="1">
            <a:off x="4218678" y="3490405"/>
            <a:ext cx="147825"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5" name="Line 18">
            <a:extLst>
              <a:ext uri="{FF2B5EF4-FFF2-40B4-BE49-F238E27FC236}">
                <a16:creationId xmlns:a16="http://schemas.microsoft.com/office/drawing/2014/main" id="{D255DD75-149D-CC2B-B88A-99289EB41F59}"/>
              </a:ext>
            </a:extLst>
          </p:cNvPr>
          <p:cNvSpPr>
            <a:spLocks noChangeShapeType="1"/>
          </p:cNvSpPr>
          <p:nvPr/>
        </p:nvSpPr>
        <p:spPr bwMode="auto">
          <a:xfrm flipV="1">
            <a:off x="4209082" y="4484813"/>
            <a:ext cx="147825" cy="0"/>
          </a:xfrm>
          <a:prstGeom prst="line">
            <a:avLst/>
          </a:prstGeom>
          <a:noFill/>
          <a:ln w="9525">
            <a:solidFill>
              <a:schemeClr val="tx1"/>
            </a:solidFill>
            <a:round/>
            <a:headEnd/>
            <a:tailEnd/>
          </a:ln>
        </p:spPr>
        <p:txBody>
          <a:bodyPr lIns="121905" tIns="60953" rIns="121905" bIns="60953"/>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002060"/>
              </a:solidFill>
              <a:effectLst/>
              <a:uLnTx/>
              <a:uFillTx/>
              <a:latin typeface="Calibri"/>
              <a:ea typeface="+mn-ea"/>
              <a:cs typeface="+mn-cs"/>
            </a:endParaRPr>
          </a:p>
        </p:txBody>
      </p:sp>
      <p:sp>
        <p:nvSpPr>
          <p:cNvPr id="66" name="TekstSylinder 65">
            <a:extLst>
              <a:ext uri="{FF2B5EF4-FFF2-40B4-BE49-F238E27FC236}">
                <a16:creationId xmlns:a16="http://schemas.microsoft.com/office/drawing/2014/main" id="{2470F106-8840-0168-1CB6-99A8668EE5D5}"/>
              </a:ext>
            </a:extLst>
          </p:cNvPr>
          <p:cNvSpPr txBox="1"/>
          <p:nvPr/>
        </p:nvSpPr>
        <p:spPr>
          <a:xfrm>
            <a:off x="10854786" y="5319964"/>
            <a:ext cx="792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A</a:t>
            </a:r>
          </a:p>
        </p:txBody>
      </p:sp>
      <p:sp>
        <p:nvSpPr>
          <p:cNvPr id="67" name="TekstSylinder 66">
            <a:extLst>
              <a:ext uri="{FF2B5EF4-FFF2-40B4-BE49-F238E27FC236}">
                <a16:creationId xmlns:a16="http://schemas.microsoft.com/office/drawing/2014/main" id="{80F8C743-0C34-97E5-CA23-A5BEC5EA22C5}"/>
              </a:ext>
            </a:extLst>
          </p:cNvPr>
          <p:cNvSpPr txBox="1"/>
          <p:nvPr/>
        </p:nvSpPr>
        <p:spPr>
          <a:xfrm>
            <a:off x="9711068" y="5319964"/>
            <a:ext cx="537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B</a:t>
            </a:r>
          </a:p>
        </p:txBody>
      </p:sp>
      <p:sp>
        <p:nvSpPr>
          <p:cNvPr id="68" name="TekstSylinder 67">
            <a:extLst>
              <a:ext uri="{FF2B5EF4-FFF2-40B4-BE49-F238E27FC236}">
                <a16:creationId xmlns:a16="http://schemas.microsoft.com/office/drawing/2014/main" id="{1A189FA3-A353-6F10-B452-4AA5BB4368E0}"/>
              </a:ext>
            </a:extLst>
          </p:cNvPr>
          <p:cNvSpPr txBox="1"/>
          <p:nvPr/>
        </p:nvSpPr>
        <p:spPr>
          <a:xfrm>
            <a:off x="7163278" y="5357465"/>
            <a:ext cx="427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a:ea typeface="+mn-ea"/>
                <a:cs typeface="+mn-cs"/>
              </a:rPr>
              <a:t>C</a:t>
            </a:r>
          </a:p>
        </p:txBody>
      </p:sp>
      <p:sp>
        <p:nvSpPr>
          <p:cNvPr id="69" name="AutoShape 7">
            <a:extLst>
              <a:ext uri="{FF2B5EF4-FFF2-40B4-BE49-F238E27FC236}">
                <a16:creationId xmlns:a16="http://schemas.microsoft.com/office/drawing/2014/main" id="{9888F0FD-5E1D-22B6-C9A0-C748ECD676FA}"/>
              </a:ext>
            </a:extLst>
          </p:cNvPr>
          <p:cNvSpPr>
            <a:spLocks noChangeArrowheads="1"/>
          </p:cNvSpPr>
          <p:nvPr/>
        </p:nvSpPr>
        <p:spPr bwMode="auto">
          <a:xfrm>
            <a:off x="6663732" y="3832423"/>
            <a:ext cx="1592830" cy="437389"/>
          </a:xfrm>
          <a:prstGeom prst="roundRect">
            <a:avLst>
              <a:gd name="adj" fmla="val 0"/>
            </a:avLst>
          </a:prstGeom>
          <a:solidFill>
            <a:schemeClr val="bg1">
              <a:lumMod val="85000"/>
            </a:schemeClr>
          </a:solidFill>
          <a:ln w="9525">
            <a:solidFill>
              <a:schemeClr val="accent1">
                <a:lumMod val="50000"/>
              </a:schemeClr>
            </a:solidFill>
            <a:round/>
            <a:headEnd/>
            <a:tailEnd/>
          </a:ln>
        </p:spPr>
        <p:txBody>
          <a:bodyPr wrap="none" lIns="91429" tIns="45715" rIns="91429"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panose="020F0502020204030204"/>
                <a:ea typeface="+mn-ea"/>
                <a:cs typeface="+mn-cs"/>
              </a:rPr>
              <a:t>Patient</a:t>
            </a:r>
            <a:r>
              <a:rPr kumimoji="0" lang="nb-NO" sz="1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nb-NO" sz="1200" b="0" i="0" u="none" strike="noStrike" kern="1200" cap="none" spc="0" normalizeH="0" baseline="0" noProof="0" err="1">
                <a:ln>
                  <a:noFill/>
                </a:ln>
                <a:solidFill>
                  <a:srgbClr val="002060"/>
                </a:solidFill>
                <a:effectLst/>
                <a:uLnTx/>
                <a:uFillTx/>
                <a:latin typeface="Calibri" panose="020F0502020204030204"/>
                <a:ea typeface="+mn-ea"/>
                <a:cs typeface="+mn-cs"/>
              </a:rPr>
              <a:t>Safety</a:t>
            </a:r>
            <a:r>
              <a:rPr kumimoji="0" lang="nb-NO" sz="1200" b="0" i="0" u="none" strike="noStrike" kern="1200" cap="none" spc="0" normalizeH="0" baseline="0" noProof="0">
                <a:ln>
                  <a:noFill/>
                </a:ln>
                <a:solidFill>
                  <a:srgbClr val="002060"/>
                </a:solidFill>
                <a:effectLst/>
                <a:uLnTx/>
                <a:uFillTx/>
                <a:latin typeface="Calibri" panose="020F05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2060"/>
                </a:solidFill>
                <a:effectLst/>
                <a:uLnTx/>
                <a:uFillTx/>
                <a:latin typeface="Calibri" panose="020F0502020204030204"/>
                <a:ea typeface="+mn-ea"/>
                <a:cs typeface="+mn-cs"/>
              </a:rPr>
              <a:t>Quality</a:t>
            </a:r>
            <a:r>
              <a:rPr kumimoji="0" lang="nb-NO" sz="1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nb-NO" sz="1200" b="0" i="0" u="none" strike="noStrike" kern="1200" cap="none" spc="0" normalizeH="0" baseline="0" noProof="0" err="1">
                <a:ln>
                  <a:noFill/>
                </a:ln>
                <a:solidFill>
                  <a:srgbClr val="002060"/>
                </a:solidFill>
                <a:effectLst/>
                <a:uLnTx/>
                <a:uFillTx/>
                <a:latin typeface="Calibri" panose="020F0502020204030204"/>
                <a:ea typeface="+mn-ea"/>
                <a:cs typeface="+mn-cs"/>
              </a:rPr>
              <a:t>Assurance</a:t>
            </a:r>
            <a:endParaRPr kumimoji="0" lang="nb-NO"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0" name="Håndskrift 69">
                <a:extLst>
                  <a:ext uri="{FF2B5EF4-FFF2-40B4-BE49-F238E27FC236}">
                    <a16:creationId xmlns:a16="http://schemas.microsoft.com/office/drawing/2014/main" id="{EB74192D-FA9A-C914-56AB-98C8D67CC5A3}"/>
                  </a:ext>
                </a:extLst>
              </p14:cNvPr>
              <p14:cNvContentPartPr/>
              <p14:nvPr/>
            </p14:nvContentPartPr>
            <p14:xfrm>
              <a:off x="-1089120" y="5420760"/>
              <a:ext cx="360" cy="360"/>
            </p14:xfrm>
          </p:contentPart>
        </mc:Choice>
        <mc:Fallback xmlns="">
          <p:pic>
            <p:nvPicPr>
              <p:cNvPr id="70" name="Håndskrift 69">
                <a:extLst>
                  <a:ext uri="{FF2B5EF4-FFF2-40B4-BE49-F238E27FC236}">
                    <a16:creationId xmlns:a16="http://schemas.microsoft.com/office/drawing/2014/main" id="{EB74192D-FA9A-C914-56AB-98C8D67CC5A3}"/>
                  </a:ext>
                </a:extLst>
              </p:cNvPr>
              <p:cNvPicPr/>
              <p:nvPr/>
            </p:nvPicPr>
            <p:blipFill>
              <a:blip r:embed="rId4"/>
              <a:stretch>
                <a:fillRect/>
              </a:stretch>
            </p:blipFill>
            <p:spPr>
              <a:xfrm>
                <a:off x="-1098120" y="5411760"/>
                <a:ext cx="18000" cy="18000"/>
              </a:xfrm>
              <a:prstGeom prst="rect">
                <a:avLst/>
              </a:prstGeom>
            </p:spPr>
          </p:pic>
        </mc:Fallback>
      </mc:AlternateContent>
      <p:pic>
        <p:nvPicPr>
          <p:cNvPr id="72" name="Bilde 71" descr="Et bilde som inneholder vev, spindelvev, mønster, stoff&#10;&#10;KI-generert innhold kan være feil.">
            <a:extLst>
              <a:ext uri="{FF2B5EF4-FFF2-40B4-BE49-F238E27FC236}">
                <a16:creationId xmlns:a16="http://schemas.microsoft.com/office/drawing/2014/main" id="{A9A4F790-FCA0-38B8-7FAA-F4B57EBE3F9D}"/>
              </a:ext>
            </a:extLst>
          </p:cNvPr>
          <p:cNvPicPr>
            <a:picLocks noChangeAspect="1"/>
          </p:cNvPicPr>
          <p:nvPr/>
        </p:nvPicPr>
        <p:blipFill>
          <a:blip r:embed="rId5"/>
          <a:srcRect l="8081" r="3430"/>
          <a:stretch/>
        </p:blipFill>
        <p:spPr>
          <a:xfrm>
            <a:off x="0" y="-31026"/>
            <a:ext cx="12192000" cy="6889026"/>
          </a:xfrm>
          <a:prstGeom prst="rect">
            <a:avLst/>
          </a:prstGeom>
        </p:spPr>
      </p:pic>
    </p:spTree>
    <p:extLst>
      <p:ext uri="{BB962C8B-B14F-4D97-AF65-F5344CB8AC3E}">
        <p14:creationId xmlns:p14="http://schemas.microsoft.com/office/powerpoint/2010/main" val="9909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circle(in)">
                                      <p:cBhvr>
                                        <p:cTn id="24" dur="3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A711A7-EBC9-30B4-8FA4-E7D5808DCD17}"/>
              </a:ext>
            </a:extLst>
          </p:cNvPr>
          <p:cNvSpPr>
            <a:spLocks noGrp="1"/>
          </p:cNvSpPr>
          <p:nvPr>
            <p:ph type="title"/>
          </p:nvPr>
        </p:nvSpPr>
        <p:spPr/>
        <p:txBody>
          <a:bodyPr>
            <a:noAutofit/>
          </a:bodyPr>
          <a:lstStyle/>
          <a:p>
            <a:r>
              <a:rPr lang="en-US" sz="3600" b="1">
                <a:latin typeface="Calibri" panose="020F0502020204030204" pitchFamily="34" charset="0"/>
                <a:ea typeface="Calibri" panose="020F0502020204030204" pitchFamily="34" charset="0"/>
                <a:cs typeface="Calibri" panose="020F0502020204030204" pitchFamily="34" charset="0"/>
              </a:rPr>
              <a:t>To achieve real buy-in, leaders need to move beyond verbal support and demonstrate the project's value through consistent actions.</a:t>
            </a:r>
            <a:endParaRPr lang="nb-NO" sz="3600" b="1">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Plassholder for innhold 3">
            <a:extLst>
              <a:ext uri="{FF2B5EF4-FFF2-40B4-BE49-F238E27FC236}">
                <a16:creationId xmlns:a16="http://schemas.microsoft.com/office/drawing/2014/main" id="{12EBC409-311D-15FC-9906-66AFE9DD94A1}"/>
              </a:ext>
            </a:extLst>
          </p:cNvPr>
          <p:cNvGraphicFramePr>
            <a:graphicFrameLocks noGrp="1"/>
          </p:cNvGraphicFramePr>
          <p:nvPr>
            <p:ph idx="1"/>
          </p:nvPr>
        </p:nvGraphicFramePr>
        <p:xfrm>
          <a:off x="838200" y="1759745"/>
          <a:ext cx="10689772" cy="4183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Sylinder 5">
            <a:extLst>
              <a:ext uri="{FF2B5EF4-FFF2-40B4-BE49-F238E27FC236}">
                <a16:creationId xmlns:a16="http://schemas.microsoft.com/office/drawing/2014/main" id="{62DFD30A-0324-A681-CAD0-A366D5D72737}"/>
              </a:ext>
            </a:extLst>
          </p:cNvPr>
          <p:cNvSpPr txBox="1"/>
          <p:nvPr/>
        </p:nvSpPr>
        <p:spPr>
          <a:xfrm>
            <a:off x="3153834" y="2842755"/>
            <a:ext cx="1817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Jan 2024</a:t>
            </a:r>
          </a:p>
        </p:txBody>
      </p:sp>
      <p:sp>
        <p:nvSpPr>
          <p:cNvPr id="7" name="TekstSylinder 6">
            <a:extLst>
              <a:ext uri="{FF2B5EF4-FFF2-40B4-BE49-F238E27FC236}">
                <a16:creationId xmlns:a16="http://schemas.microsoft.com/office/drawing/2014/main" id="{3928D81C-2263-C4D9-3296-39E98F80CDF5}"/>
              </a:ext>
            </a:extLst>
          </p:cNvPr>
          <p:cNvSpPr txBox="1"/>
          <p:nvPr/>
        </p:nvSpPr>
        <p:spPr>
          <a:xfrm flipH="1">
            <a:off x="5056113" y="2842581"/>
            <a:ext cx="1676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Sept</a:t>
            </a: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2024</a:t>
            </a:r>
          </a:p>
        </p:txBody>
      </p:sp>
      <p:sp>
        <p:nvSpPr>
          <p:cNvPr id="8" name="TekstSylinder 7">
            <a:extLst>
              <a:ext uri="{FF2B5EF4-FFF2-40B4-BE49-F238E27FC236}">
                <a16:creationId xmlns:a16="http://schemas.microsoft.com/office/drawing/2014/main" id="{7EB6300B-6E04-00D9-053D-F4BBD2D8AB87}"/>
              </a:ext>
            </a:extLst>
          </p:cNvPr>
          <p:cNvSpPr txBox="1"/>
          <p:nvPr/>
        </p:nvSpPr>
        <p:spPr>
          <a:xfrm>
            <a:off x="6954117" y="2843014"/>
            <a:ext cx="1524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June 2025</a:t>
            </a:r>
          </a:p>
        </p:txBody>
      </p:sp>
      <p:sp>
        <p:nvSpPr>
          <p:cNvPr id="13" name="Bildeforklaring: pil ned 12">
            <a:extLst>
              <a:ext uri="{FF2B5EF4-FFF2-40B4-BE49-F238E27FC236}">
                <a16:creationId xmlns:a16="http://schemas.microsoft.com/office/drawing/2014/main" id="{B2A133DF-AFA0-674D-DAFE-98CF498B589F}"/>
              </a:ext>
            </a:extLst>
          </p:cNvPr>
          <p:cNvSpPr/>
          <p:nvPr/>
        </p:nvSpPr>
        <p:spPr>
          <a:xfrm>
            <a:off x="1117829" y="4492658"/>
            <a:ext cx="2481943" cy="816428"/>
          </a:xfrm>
          <a:prstGeom prst="downArrowCallout">
            <a:avLst/>
          </a:prstGeom>
          <a:solidFill>
            <a:srgbClr val="0030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panose="020F0502020204030204"/>
                <a:ea typeface="+mn-ea"/>
                <a:cs typeface="+mn-cs"/>
              </a:rPr>
              <a:t>Planning</a:t>
            </a:r>
          </a:p>
        </p:txBody>
      </p:sp>
      <p:sp>
        <p:nvSpPr>
          <p:cNvPr id="14" name="Bildeforklaring: pil ned 13">
            <a:extLst>
              <a:ext uri="{FF2B5EF4-FFF2-40B4-BE49-F238E27FC236}">
                <a16:creationId xmlns:a16="http://schemas.microsoft.com/office/drawing/2014/main" id="{F3CD3E3D-9F57-D114-25D1-FBC08AB2DF1D}"/>
              </a:ext>
            </a:extLst>
          </p:cNvPr>
          <p:cNvSpPr/>
          <p:nvPr/>
        </p:nvSpPr>
        <p:spPr>
          <a:xfrm>
            <a:off x="3826330" y="4492658"/>
            <a:ext cx="1676399" cy="816428"/>
          </a:xfrm>
          <a:prstGeom prst="downArrowCallout">
            <a:avLst/>
          </a:prstGeom>
          <a:solidFill>
            <a:srgbClr val="0030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panose="020F0502020204030204"/>
                <a:ea typeface="+mn-ea"/>
                <a:cs typeface="+mn-cs"/>
              </a:rPr>
              <a:t>Funding</a:t>
            </a:r>
          </a:p>
        </p:txBody>
      </p:sp>
      <p:sp>
        <p:nvSpPr>
          <p:cNvPr id="15" name="Bildeforklaring: pil ned 14">
            <a:extLst>
              <a:ext uri="{FF2B5EF4-FFF2-40B4-BE49-F238E27FC236}">
                <a16:creationId xmlns:a16="http://schemas.microsoft.com/office/drawing/2014/main" id="{7215AE9A-40D5-0AE9-7E9E-C588AB60711B}"/>
              </a:ext>
            </a:extLst>
          </p:cNvPr>
          <p:cNvSpPr/>
          <p:nvPr/>
        </p:nvSpPr>
        <p:spPr>
          <a:xfrm>
            <a:off x="5729287" y="4488732"/>
            <a:ext cx="4267203" cy="849041"/>
          </a:xfrm>
          <a:prstGeom prst="downArrowCallout">
            <a:avLst/>
          </a:prstGeom>
          <a:solidFill>
            <a:srgbClr val="FF67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panose="020F0502020204030204"/>
                <a:ea typeface="+mn-ea"/>
                <a:cs typeface="+mn-cs"/>
              </a:rPr>
              <a:t>Facilitation</a:t>
            </a:r>
          </a:p>
        </p:txBody>
      </p:sp>
      <p:pic>
        <p:nvPicPr>
          <p:cNvPr id="12" name="Grafikk 11" descr="Flyvende penger kontur">
            <a:extLst>
              <a:ext uri="{FF2B5EF4-FFF2-40B4-BE49-F238E27FC236}">
                <a16:creationId xmlns:a16="http://schemas.microsoft.com/office/drawing/2014/main" id="{8D61D37E-17A6-B7BD-A94B-FF1E5D4409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1501" y="5378143"/>
            <a:ext cx="1121228" cy="816428"/>
          </a:xfrm>
          <a:prstGeom prst="rect">
            <a:avLst/>
          </a:prstGeom>
        </p:spPr>
      </p:pic>
      <p:pic>
        <p:nvPicPr>
          <p:cNvPr id="17" name="Grafikk 16" descr="Blogg kontur">
            <a:extLst>
              <a:ext uri="{FF2B5EF4-FFF2-40B4-BE49-F238E27FC236}">
                <a16:creationId xmlns:a16="http://schemas.microsoft.com/office/drawing/2014/main" id="{115348FE-139D-1690-0028-63ED487343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8894" y="5057756"/>
            <a:ext cx="1295400" cy="1163669"/>
          </a:xfrm>
          <a:prstGeom prst="rect">
            <a:avLst/>
          </a:prstGeom>
        </p:spPr>
      </p:pic>
      <p:pic>
        <p:nvPicPr>
          <p:cNvPr id="23" name="Grafikk 22" descr="Gruppe med personer kontur">
            <a:extLst>
              <a:ext uri="{FF2B5EF4-FFF2-40B4-BE49-F238E27FC236}">
                <a16:creationId xmlns:a16="http://schemas.microsoft.com/office/drawing/2014/main" id="{BB13682A-D403-5120-4EF6-3975FFC724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27515" y="5290456"/>
            <a:ext cx="1121228" cy="931707"/>
          </a:xfrm>
          <a:prstGeom prst="rect">
            <a:avLst/>
          </a:prstGeom>
        </p:spPr>
      </p:pic>
      <p:pic>
        <p:nvPicPr>
          <p:cNvPr id="25" name="Grafikk 24" descr="Klasserom kontur">
            <a:extLst>
              <a:ext uri="{FF2B5EF4-FFF2-40B4-BE49-F238E27FC236}">
                <a16:creationId xmlns:a16="http://schemas.microsoft.com/office/drawing/2014/main" id="{59F88CE7-AF1E-359F-54D6-AFFCE0CFF8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94122" y="5406830"/>
            <a:ext cx="1121228" cy="1010686"/>
          </a:xfrm>
          <a:prstGeom prst="rect">
            <a:avLst/>
          </a:prstGeom>
        </p:spPr>
      </p:pic>
      <p:pic>
        <p:nvPicPr>
          <p:cNvPr id="3" name="Bilde 2">
            <a:extLst>
              <a:ext uri="{FF2B5EF4-FFF2-40B4-BE49-F238E27FC236}">
                <a16:creationId xmlns:a16="http://schemas.microsoft.com/office/drawing/2014/main" id="{4A86C912-DFEF-8E80-509E-B6D45EC0803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26330" y="5951662"/>
            <a:ext cx="2303226" cy="931707"/>
          </a:xfrm>
          <a:prstGeom prst="rect">
            <a:avLst/>
          </a:prstGeom>
        </p:spPr>
      </p:pic>
    </p:spTree>
    <p:extLst>
      <p:ext uri="{BB962C8B-B14F-4D97-AF65-F5344CB8AC3E}">
        <p14:creationId xmlns:p14="http://schemas.microsoft.com/office/powerpoint/2010/main" val="40599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693396-58AF-F2D5-A1B4-02A77AF95A70}"/>
              </a:ext>
            </a:extLst>
          </p:cNvPr>
          <p:cNvSpPr>
            <a:spLocks noGrp="1"/>
          </p:cNvSpPr>
          <p:nvPr>
            <p:ph type="title"/>
          </p:nvPr>
        </p:nvSpPr>
        <p:spPr/>
        <p:txBody>
          <a:bodyPr>
            <a:noAutofit/>
          </a:bodyPr>
          <a:lstStyle/>
          <a:p>
            <a:r>
              <a:rPr lang="en-US" sz="3600" b="1">
                <a:latin typeface="Calibri" panose="020F0502020204030204" pitchFamily="34" charset="0"/>
                <a:ea typeface="Calibri" panose="020F0502020204030204" pitchFamily="34" charset="0"/>
                <a:cs typeface="Calibri" panose="020F0502020204030204" pitchFamily="34" charset="0"/>
              </a:rPr>
              <a:t>Clinicians embraced tool improvements if paired with sufficient training and support.</a:t>
            </a:r>
            <a:br>
              <a:rPr lang="en-US" sz="3600" b="1">
                <a:latin typeface="Calibri" panose="020F0502020204030204" pitchFamily="34" charset="0"/>
                <a:ea typeface="Calibri" panose="020F0502020204030204" pitchFamily="34" charset="0"/>
                <a:cs typeface="Calibri" panose="020F0502020204030204" pitchFamily="34" charset="0"/>
              </a:rPr>
            </a:br>
            <a:endParaRPr lang="nb-NO" sz="3600" b="1">
              <a:latin typeface="Calibri" panose="020F0502020204030204" pitchFamily="34" charset="0"/>
              <a:ea typeface="Calibri" panose="020F0502020204030204" pitchFamily="34" charset="0"/>
              <a:cs typeface="Calibri" panose="020F0502020204030204" pitchFamily="34" charset="0"/>
            </a:endParaRPr>
          </a:p>
        </p:txBody>
      </p:sp>
      <p:pic>
        <p:nvPicPr>
          <p:cNvPr id="8" name="Plassholder for innhold 7" descr="Personer i SharePoint-gruppe:">
            <a:extLst>
              <a:ext uri="{FF2B5EF4-FFF2-40B4-BE49-F238E27FC236}">
                <a16:creationId xmlns:a16="http://schemas.microsoft.com/office/drawing/2014/main" id="{6A60D81B-E02C-0CB6-82E9-E98E4EB804C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2277991"/>
            <a:ext cx="4764462" cy="2970952"/>
          </a:xfrm>
        </p:spPr>
      </p:pic>
      <p:sp>
        <p:nvSpPr>
          <p:cNvPr id="11" name="TekstSylinder 10">
            <a:extLst>
              <a:ext uri="{FF2B5EF4-FFF2-40B4-BE49-F238E27FC236}">
                <a16:creationId xmlns:a16="http://schemas.microsoft.com/office/drawing/2014/main" id="{11B7B3F1-C13E-9F93-8E11-45E77636600D}"/>
              </a:ext>
            </a:extLst>
          </p:cNvPr>
          <p:cNvSpPr txBox="1"/>
          <p:nvPr/>
        </p:nvSpPr>
        <p:spPr>
          <a:xfrm>
            <a:off x="8556614" y="5248943"/>
            <a:ext cx="25798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«TIME AND TIMING»</a:t>
            </a:r>
          </a:p>
        </p:txBody>
      </p:sp>
      <p:sp>
        <p:nvSpPr>
          <p:cNvPr id="12" name="TekstSylinder 11">
            <a:extLst>
              <a:ext uri="{FF2B5EF4-FFF2-40B4-BE49-F238E27FC236}">
                <a16:creationId xmlns:a16="http://schemas.microsoft.com/office/drawing/2014/main" id="{D3B45E17-685A-D2CC-D013-6AE678F4889B}"/>
              </a:ext>
            </a:extLst>
          </p:cNvPr>
          <p:cNvSpPr txBox="1"/>
          <p:nvPr/>
        </p:nvSpPr>
        <p:spPr>
          <a:xfrm>
            <a:off x="838200" y="1828992"/>
            <a:ext cx="3446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«DIZZINESS IS A HOT TOPIC»</a:t>
            </a:r>
          </a:p>
        </p:txBody>
      </p:sp>
      <p:pic>
        <p:nvPicPr>
          <p:cNvPr id="6" name="Bilde 5" descr="Et bilde som inneholder person, klokke, klær, Menneskeansikt&#10;&#10;KI-generert innhold kan være feil.">
            <a:extLst>
              <a:ext uri="{FF2B5EF4-FFF2-40B4-BE49-F238E27FC236}">
                <a16:creationId xmlns:a16="http://schemas.microsoft.com/office/drawing/2014/main" id="{4AF3F604-FF6C-F9ED-4D8A-033EB7CC2B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9340" y="2216077"/>
            <a:ext cx="4547081" cy="3032867"/>
          </a:xfrm>
          <a:prstGeom prst="rect">
            <a:avLst/>
          </a:prstGeom>
        </p:spPr>
      </p:pic>
      <p:sp>
        <p:nvSpPr>
          <p:cNvPr id="4" name="TekstSylinder 3">
            <a:extLst>
              <a:ext uri="{FF2B5EF4-FFF2-40B4-BE49-F238E27FC236}">
                <a16:creationId xmlns:a16="http://schemas.microsoft.com/office/drawing/2014/main" id="{4E51FE52-9B26-C834-0C32-16BD56098E71}"/>
              </a:ext>
            </a:extLst>
          </p:cNvPr>
          <p:cNvSpPr txBox="1"/>
          <p:nvPr/>
        </p:nvSpPr>
        <p:spPr>
          <a:xfrm>
            <a:off x="9209314" y="6550223"/>
            <a:ext cx="32112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nb-NO" sz="14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Swinkels</a:t>
            </a: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et.al., 2011, Shea et.al. 2014)</a:t>
            </a:r>
          </a:p>
        </p:txBody>
      </p:sp>
    </p:spTree>
    <p:extLst>
      <p:ext uri="{BB962C8B-B14F-4D97-AF65-F5344CB8AC3E}">
        <p14:creationId xmlns:p14="http://schemas.microsoft.com/office/powerpoint/2010/main" val="35608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B75EF-425D-8532-9678-5AB79378B87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B8A1A68-993F-9A71-D24E-178EE54B5B67}"/>
              </a:ext>
            </a:extLst>
          </p:cNvPr>
          <p:cNvSpPr>
            <a:spLocks noGrp="1"/>
          </p:cNvSpPr>
          <p:nvPr>
            <p:ph type="title"/>
          </p:nvPr>
        </p:nvSpPr>
        <p:spPr>
          <a:xfrm>
            <a:off x="838200" y="0"/>
            <a:ext cx="10515600" cy="1736167"/>
          </a:xfrm>
        </p:spPr>
        <p:txBody>
          <a:bodyPr>
            <a:noAutofit/>
          </a:bodyPr>
          <a:lstStyle/>
          <a:p>
            <a:r>
              <a:rPr lang="en-US" sz="3600" b="1">
                <a:latin typeface="Calibri" panose="020F0502020204030204" pitchFamily="34" charset="0"/>
                <a:ea typeface="Calibri" panose="020F0502020204030204" pitchFamily="34" charset="0"/>
                <a:cs typeface="Calibri" panose="020F0502020204030204" pitchFamily="34" charset="0"/>
              </a:rPr>
              <a:t>Leadership buy-in isn’t one-size-fits-all: Progress required adapting messages to context and relationships</a:t>
            </a:r>
            <a:endParaRPr lang="nb-NO" sz="3600" b="1">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Plassholder for innhold 3">
            <a:extLst>
              <a:ext uri="{FF2B5EF4-FFF2-40B4-BE49-F238E27FC236}">
                <a16:creationId xmlns:a16="http://schemas.microsoft.com/office/drawing/2014/main" id="{9E36B58E-C77C-6955-B4FF-20B6C42D250D}"/>
              </a:ext>
            </a:extLst>
          </p:cNvPr>
          <p:cNvGraphicFramePr>
            <a:graphicFrameLocks noGrp="1"/>
          </p:cNvGraphicFramePr>
          <p:nvPr>
            <p:ph idx="1"/>
          </p:nvPr>
        </p:nvGraphicFramePr>
        <p:xfrm>
          <a:off x="664028" y="1027906"/>
          <a:ext cx="10689772" cy="4135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Sylinder 5">
            <a:extLst>
              <a:ext uri="{FF2B5EF4-FFF2-40B4-BE49-F238E27FC236}">
                <a16:creationId xmlns:a16="http://schemas.microsoft.com/office/drawing/2014/main" id="{6CC40A8E-3916-CDE8-558E-CFADCC187CA7}"/>
              </a:ext>
            </a:extLst>
          </p:cNvPr>
          <p:cNvSpPr txBox="1"/>
          <p:nvPr/>
        </p:nvSpPr>
        <p:spPr>
          <a:xfrm>
            <a:off x="3026229" y="2040467"/>
            <a:ext cx="1915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Jan 2024</a:t>
            </a:r>
          </a:p>
        </p:txBody>
      </p:sp>
      <p:sp>
        <p:nvSpPr>
          <p:cNvPr id="7" name="TekstSylinder 6">
            <a:extLst>
              <a:ext uri="{FF2B5EF4-FFF2-40B4-BE49-F238E27FC236}">
                <a16:creationId xmlns:a16="http://schemas.microsoft.com/office/drawing/2014/main" id="{08BF9C57-76FA-6E4E-F999-7D657C5353D4}"/>
              </a:ext>
            </a:extLst>
          </p:cNvPr>
          <p:cNvSpPr txBox="1"/>
          <p:nvPr/>
        </p:nvSpPr>
        <p:spPr>
          <a:xfrm flipH="1">
            <a:off x="4939657" y="2088127"/>
            <a:ext cx="1676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Sept</a:t>
            </a: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2024</a:t>
            </a:r>
          </a:p>
        </p:txBody>
      </p:sp>
      <p:sp>
        <p:nvSpPr>
          <p:cNvPr id="8" name="TekstSylinder 7">
            <a:extLst>
              <a:ext uri="{FF2B5EF4-FFF2-40B4-BE49-F238E27FC236}">
                <a16:creationId xmlns:a16="http://schemas.microsoft.com/office/drawing/2014/main" id="{8CD249CE-C6C6-6B80-4769-BDF1AAD07029}"/>
              </a:ext>
            </a:extLst>
          </p:cNvPr>
          <p:cNvSpPr txBox="1"/>
          <p:nvPr/>
        </p:nvSpPr>
        <p:spPr>
          <a:xfrm>
            <a:off x="6858001" y="1711513"/>
            <a:ext cx="15675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June 2025</a:t>
            </a:r>
          </a:p>
        </p:txBody>
      </p:sp>
      <p:sp>
        <p:nvSpPr>
          <p:cNvPr id="3" name="Pil: høyre 2">
            <a:extLst>
              <a:ext uri="{FF2B5EF4-FFF2-40B4-BE49-F238E27FC236}">
                <a16:creationId xmlns:a16="http://schemas.microsoft.com/office/drawing/2014/main" id="{B9A3CC0A-1DB4-0C80-96A3-007B9AEC5B7F}"/>
              </a:ext>
            </a:extLst>
          </p:cNvPr>
          <p:cNvSpPr/>
          <p:nvPr/>
        </p:nvSpPr>
        <p:spPr>
          <a:xfrm>
            <a:off x="1436914" y="3633413"/>
            <a:ext cx="6792686" cy="830126"/>
          </a:xfrm>
          <a:prstGeom prst="rightArrow">
            <a:avLst/>
          </a:prstGeom>
          <a:solidFill>
            <a:srgbClr val="00C1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DEPARTMENT A</a:t>
            </a:r>
          </a:p>
        </p:txBody>
      </p:sp>
      <p:sp>
        <p:nvSpPr>
          <p:cNvPr id="5" name="Pil: høyre 4">
            <a:extLst>
              <a:ext uri="{FF2B5EF4-FFF2-40B4-BE49-F238E27FC236}">
                <a16:creationId xmlns:a16="http://schemas.microsoft.com/office/drawing/2014/main" id="{2B9A3410-46BF-6029-A2AF-07D7BAB4DC5C}"/>
              </a:ext>
            </a:extLst>
          </p:cNvPr>
          <p:cNvSpPr/>
          <p:nvPr/>
        </p:nvSpPr>
        <p:spPr>
          <a:xfrm>
            <a:off x="1436914" y="4508100"/>
            <a:ext cx="5290457" cy="790724"/>
          </a:xfrm>
          <a:prstGeom prst="rightArrow">
            <a:avLst/>
          </a:prstGeom>
          <a:solidFill>
            <a:srgbClr val="FFC8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DEPARTMENT B</a:t>
            </a:r>
          </a:p>
        </p:txBody>
      </p:sp>
      <p:sp>
        <p:nvSpPr>
          <p:cNvPr id="9" name="Pil: høyre 8">
            <a:extLst>
              <a:ext uri="{FF2B5EF4-FFF2-40B4-BE49-F238E27FC236}">
                <a16:creationId xmlns:a16="http://schemas.microsoft.com/office/drawing/2014/main" id="{DECC6375-CFA0-60A1-C406-C77793C69A87}"/>
              </a:ext>
            </a:extLst>
          </p:cNvPr>
          <p:cNvSpPr/>
          <p:nvPr/>
        </p:nvSpPr>
        <p:spPr>
          <a:xfrm>
            <a:off x="1436914" y="5343385"/>
            <a:ext cx="4016829" cy="790724"/>
          </a:xfrm>
          <a:prstGeom prst="rightArrow">
            <a:avLst/>
          </a:prstGeom>
          <a:solidFill>
            <a:srgbClr val="CB33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DEPARTMENT C</a:t>
            </a:r>
          </a:p>
        </p:txBody>
      </p:sp>
      <p:sp>
        <p:nvSpPr>
          <p:cNvPr id="10" name="Pil: ned 9">
            <a:extLst>
              <a:ext uri="{FF2B5EF4-FFF2-40B4-BE49-F238E27FC236}">
                <a16:creationId xmlns:a16="http://schemas.microsoft.com/office/drawing/2014/main" id="{D0854407-FF48-AB01-3463-C2CB3280721D}"/>
              </a:ext>
            </a:extLst>
          </p:cNvPr>
          <p:cNvSpPr/>
          <p:nvPr/>
        </p:nvSpPr>
        <p:spPr>
          <a:xfrm>
            <a:off x="5453743" y="2721186"/>
            <a:ext cx="45719" cy="35626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9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556606-5CEE-4DB8-AF19-0FEC06E13CFC}"/>
              </a:ext>
            </a:extLst>
          </p:cNvPr>
          <p:cNvSpPr>
            <a:spLocks noGrp="1"/>
          </p:cNvSpPr>
          <p:nvPr>
            <p:ph type="title"/>
          </p:nvPr>
        </p:nvSpPr>
        <p:spPr>
          <a:xfrm>
            <a:off x="838199" y="278039"/>
            <a:ext cx="10515600" cy="1325563"/>
          </a:xfrm>
        </p:spPr>
        <p:txBody>
          <a:bodyPr>
            <a:noAutofit/>
          </a:bodyPr>
          <a:lstStyle/>
          <a:p>
            <a:r>
              <a:rPr lang="en-US" sz="3600" b="1">
                <a:latin typeface="Calibri" panose="020F0502020204030204" pitchFamily="34" charset="0"/>
                <a:ea typeface="Calibri" panose="020F0502020204030204" pitchFamily="34" charset="0"/>
                <a:cs typeface="Calibri" panose="020F0502020204030204" pitchFamily="34" charset="0"/>
              </a:rPr>
              <a:t>A key part of the strategy is to “navigate” by assessing and identifying the dynamics among leaders, clinicians, and the culture</a:t>
            </a:r>
            <a:endParaRPr lang="nb-NO" sz="3600" b="1">
              <a:latin typeface="Calibri" panose="020F0502020204030204" pitchFamily="34" charset="0"/>
              <a:ea typeface="Calibri" panose="020F0502020204030204" pitchFamily="34" charset="0"/>
              <a:cs typeface="Calibri" panose="020F0502020204030204" pitchFamily="34" charset="0"/>
            </a:endParaRPr>
          </a:p>
        </p:txBody>
      </p:sp>
      <p:pic>
        <p:nvPicPr>
          <p:cNvPr id="5" name="Plassholder for innhold 4" descr="Kompass og kart">
            <a:extLst>
              <a:ext uri="{FF2B5EF4-FFF2-40B4-BE49-F238E27FC236}">
                <a16:creationId xmlns:a16="http://schemas.microsoft.com/office/drawing/2014/main" id="{83531673-5802-D9BE-64C7-2C912F6AA8C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39423" y="1825625"/>
            <a:ext cx="9713153" cy="4351338"/>
          </a:xfrm>
        </p:spPr>
      </p:pic>
    </p:spTree>
    <p:extLst>
      <p:ext uri="{BB962C8B-B14F-4D97-AF65-F5344CB8AC3E}">
        <p14:creationId xmlns:p14="http://schemas.microsoft.com/office/powerpoint/2010/main" val="264384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0D39-356C-39F4-C4CF-BEA481F156CB}"/>
              </a:ext>
            </a:extLst>
          </p:cNvPr>
          <p:cNvSpPr>
            <a:spLocks noGrp="1"/>
          </p:cNvSpPr>
          <p:nvPr>
            <p:ph type="title"/>
          </p:nvPr>
        </p:nvSpPr>
        <p:spPr>
          <a:xfrm>
            <a:off x="406400" y="541867"/>
            <a:ext cx="5350933" cy="5689600"/>
          </a:xfrm>
        </p:spPr>
        <p:txBody>
          <a:bodyPr>
            <a:normAutofit/>
          </a:bodyPr>
          <a:lstStyle/>
          <a:p>
            <a:pPr algn="ctr"/>
            <a:r>
              <a:rPr lang="en-US"/>
              <a:t>Pre-implementation lays the foundation for successful implementation by preparing people, processes, and systems for change.</a:t>
            </a:r>
          </a:p>
        </p:txBody>
      </p:sp>
      <p:pic>
        <p:nvPicPr>
          <p:cNvPr id="6" name="Picture 5" descr="A blue screen with white text&#10;&#10;AI-generated content may be incorrect.">
            <a:extLst>
              <a:ext uri="{FF2B5EF4-FFF2-40B4-BE49-F238E27FC236}">
                <a16:creationId xmlns:a16="http://schemas.microsoft.com/office/drawing/2014/main" id="{52CF51DF-6466-E3DE-AB2E-001D38EFAB8B}"/>
              </a:ext>
            </a:extLst>
          </p:cNvPr>
          <p:cNvPicPr>
            <a:picLocks noChangeAspect="1"/>
          </p:cNvPicPr>
          <p:nvPr/>
        </p:nvPicPr>
        <p:blipFill>
          <a:blip r:embed="rId3"/>
          <a:srcRect t="26173"/>
          <a:stretch/>
        </p:blipFill>
        <p:spPr>
          <a:xfrm>
            <a:off x="6935821" y="468606"/>
            <a:ext cx="4426783" cy="559172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BCDA214-1369-0CE2-F89B-18F2A6A1A2A7}"/>
              </a:ext>
            </a:extLst>
          </p:cNvPr>
          <p:cNvSpPr txBox="1"/>
          <p:nvPr/>
        </p:nvSpPr>
        <p:spPr>
          <a:xfrm>
            <a:off x="3256412" y="6550223"/>
            <a:ext cx="117855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Adapted from the Stages of Implementation Completion (Saldana et al., 2012)</a:t>
            </a:r>
          </a:p>
        </p:txBody>
      </p:sp>
    </p:spTree>
    <p:extLst>
      <p:ext uri="{BB962C8B-B14F-4D97-AF65-F5344CB8AC3E}">
        <p14:creationId xmlns:p14="http://schemas.microsoft.com/office/powerpoint/2010/main" val="33866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C20EAF6-5420-5D4D-98DB-4D66D85D0817}"/>
              </a:ext>
            </a:extLst>
          </p:cNvPr>
          <p:cNvSpPr>
            <a:spLocks noGrp="1"/>
          </p:cNvSpPr>
          <p:nvPr>
            <p:ph type="title"/>
          </p:nvPr>
        </p:nvSpPr>
        <p:spPr>
          <a:xfrm>
            <a:off x="901700" y="558800"/>
            <a:ext cx="10776715" cy="1193776"/>
          </a:xfrm>
        </p:spPr>
        <p:txBody>
          <a:bodyPr>
            <a:normAutofit/>
          </a:bodyPr>
          <a:lstStyle/>
          <a:p>
            <a:r>
              <a:rPr lang="en-US" sz="3600" b="1">
                <a:latin typeface="Calibri" panose="020F0502020204030204" pitchFamily="34" charset="0"/>
                <a:ea typeface="Calibri" panose="020F0502020204030204" pitchFamily="34" charset="0"/>
                <a:cs typeface="Calibri" panose="020F0502020204030204" pitchFamily="34" charset="0"/>
              </a:rPr>
              <a:t>Implementation is relational, and progress depends on how we adapt to local norms and communication styles</a:t>
            </a:r>
            <a:endParaRPr lang="nb-NO" sz="3600" b="1">
              <a:latin typeface="Calibri" panose="020F0502020204030204" pitchFamily="34" charset="0"/>
              <a:ea typeface="Calibri" panose="020F0502020204030204" pitchFamily="34" charset="0"/>
              <a:cs typeface="Calibri" panose="020F0502020204030204" pitchFamily="34" charset="0"/>
            </a:endParaRPr>
          </a:p>
        </p:txBody>
      </p:sp>
      <p:pic>
        <p:nvPicPr>
          <p:cNvPr id="8" name="Bilde 7">
            <a:extLst>
              <a:ext uri="{FF2B5EF4-FFF2-40B4-BE49-F238E27FC236}">
                <a16:creationId xmlns:a16="http://schemas.microsoft.com/office/drawing/2014/main" id="{42F4A7D6-54FB-9162-1427-FEE610EB051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03586" y="2304321"/>
            <a:ext cx="3237489" cy="2718493"/>
          </a:xfrm>
          <a:prstGeom prst="rect">
            <a:avLst/>
          </a:prstGeom>
        </p:spPr>
      </p:pic>
      <p:pic>
        <p:nvPicPr>
          <p:cNvPr id="3" name="Bilde 2">
            <a:extLst>
              <a:ext uri="{FF2B5EF4-FFF2-40B4-BE49-F238E27FC236}">
                <a16:creationId xmlns:a16="http://schemas.microsoft.com/office/drawing/2014/main" id="{FA94740B-0995-D711-2AF4-C41360053E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2387" y="2312041"/>
            <a:ext cx="3237489" cy="2723210"/>
          </a:xfrm>
          <a:prstGeom prst="rect">
            <a:avLst/>
          </a:prstGeom>
        </p:spPr>
      </p:pic>
      <p:pic>
        <p:nvPicPr>
          <p:cNvPr id="10" name="Plassholder for innhold 9" descr="Et bilde som inneholder klær, person, vegg, innendørs&#10;&#10;KI-generert innhold kan være feil.">
            <a:extLst>
              <a:ext uri="{FF2B5EF4-FFF2-40B4-BE49-F238E27FC236}">
                <a16:creationId xmlns:a16="http://schemas.microsoft.com/office/drawing/2014/main" id="{BDCD25FE-48B4-C6D4-A03C-883203FA0579}"/>
              </a:ext>
            </a:extLst>
          </p:cNvPr>
          <p:cNvPicPr>
            <a:picLocks noGrp="1" noChangeAspect="1"/>
          </p:cNvPicPr>
          <p:nvPr>
            <p:ph idx="1"/>
          </p:nvPr>
        </p:nvPicPr>
        <p:blipFill>
          <a:blip r:embed="rId5"/>
          <a:srcRect l="6126"/>
          <a:stretch/>
        </p:blipFill>
        <p:spPr>
          <a:xfrm>
            <a:off x="4581462" y="2304320"/>
            <a:ext cx="3240538" cy="2718493"/>
          </a:xfrm>
          <a:prstGeom prst="rect">
            <a:avLst/>
          </a:prstGeom>
        </p:spPr>
      </p:pic>
    </p:spTree>
    <p:extLst>
      <p:ext uri="{BB962C8B-B14F-4D97-AF65-F5344CB8AC3E}">
        <p14:creationId xmlns:p14="http://schemas.microsoft.com/office/powerpoint/2010/main" val="31989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8CB734-709B-7E63-9D11-1B9C89870C31}"/>
              </a:ext>
            </a:extLst>
          </p:cNvPr>
          <p:cNvSpPr>
            <a:spLocks noGrp="1"/>
          </p:cNvSpPr>
          <p:nvPr>
            <p:ph type="title"/>
          </p:nvPr>
        </p:nvSpPr>
        <p:spPr/>
        <p:txBody>
          <a:bodyPr>
            <a:normAutofit/>
          </a:bodyPr>
          <a:lstStyle/>
          <a:p>
            <a:r>
              <a:rPr lang="en-US" sz="3600" b="1">
                <a:latin typeface="Calibri" panose="020F0502020204030204" pitchFamily="34" charset="0"/>
                <a:ea typeface="Calibri" panose="020F0502020204030204" pitchFamily="34" charset="0"/>
                <a:cs typeface="Calibri" panose="020F0502020204030204" pitchFamily="34" charset="0"/>
              </a:rPr>
              <a:t>Tailoring communication to each leader builds relationships and secures their buy-in for the project.</a:t>
            </a:r>
            <a:endParaRPr lang="nb-NO" sz="3600" b="1">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Puss In Boots Shrek 2">
            <a:extLst>
              <a:ext uri="{FF2B5EF4-FFF2-40B4-BE49-F238E27FC236}">
                <a16:creationId xmlns:a16="http://schemas.microsoft.com/office/drawing/2014/main" id="{EB9A9D50-6E2E-06AD-E93C-53FFCA1ABE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1142966" y="1936500"/>
            <a:ext cx="3984204" cy="3191714"/>
          </a:xfrm>
          <a:prstGeom prst="rect">
            <a:avLst/>
          </a:prstGeom>
          <a:noFill/>
          <a:extLst>
            <a:ext uri="{909E8E84-426E-40DD-AFC4-6F175D3DCCD1}">
              <a14:hiddenFill xmlns:a14="http://schemas.microsoft.com/office/drawing/2010/main">
                <a:solidFill>
                  <a:srgbClr val="FFFFFF"/>
                </a:solidFill>
              </a14:hiddenFill>
            </a:ext>
          </a:extLst>
        </p:spPr>
      </p:pic>
      <p:pic>
        <p:nvPicPr>
          <p:cNvPr id="4" name="Plassholder for innhold 3" descr="Et bilde som inneholder design, kunst&#10;&#10;KI-generert innhold kan være feil.">
            <a:extLst>
              <a:ext uri="{FF2B5EF4-FFF2-40B4-BE49-F238E27FC236}">
                <a16:creationId xmlns:a16="http://schemas.microsoft.com/office/drawing/2014/main" id="{E9774207-1582-1DE0-CD90-CB16EDB006E8}"/>
              </a:ext>
            </a:extLst>
          </p:cNvPr>
          <p:cNvPicPr>
            <a:picLocks noGrp="1" noChangeAspect="1"/>
          </p:cNvPicPr>
          <p:nvPr>
            <p:ph idx="1"/>
          </p:nvPr>
        </p:nvPicPr>
        <p:blipFill>
          <a:blip r:embed="rId4"/>
          <a:srcRect r="11517"/>
          <a:stretch/>
        </p:blipFill>
        <p:spPr>
          <a:xfrm>
            <a:off x="7064830" y="1936500"/>
            <a:ext cx="3984204" cy="3191714"/>
          </a:xfrm>
          <a:prstGeom prst="rect">
            <a:avLst/>
          </a:prstGeom>
        </p:spPr>
      </p:pic>
    </p:spTree>
    <p:extLst>
      <p:ext uri="{BB962C8B-B14F-4D97-AF65-F5344CB8AC3E}">
        <p14:creationId xmlns:p14="http://schemas.microsoft.com/office/powerpoint/2010/main" val="14353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205FD6CC-A358-4B8F-8F70-F57ACFA1871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800" b="1">
                <a:latin typeface="Calibri" panose="020F0502020204030204" pitchFamily="34" charset="0"/>
                <a:ea typeface="Calibri" panose="020F0502020204030204" pitchFamily="34" charset="0"/>
                <a:cs typeface="Calibri" panose="020F0502020204030204" pitchFamily="34" charset="0"/>
              </a:rPr>
              <a:t>Today- we are celebrating the small and big successes!! </a:t>
            </a:r>
          </a:p>
        </p:txBody>
      </p:sp>
      <p:sp>
        <p:nvSpPr>
          <p:cNvPr id="11"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e 5" descr="Et bilde som inneholder klær, person, sko, Dans&#10;&#10;KI-generert innhold kan være feil.">
            <a:extLst>
              <a:ext uri="{FF2B5EF4-FFF2-40B4-BE49-F238E27FC236}">
                <a16:creationId xmlns:a16="http://schemas.microsoft.com/office/drawing/2014/main" id="{1CD89E58-3196-8B5C-E5C1-E5FB2DF50CEF}"/>
              </a:ext>
            </a:extLst>
          </p:cNvPr>
          <p:cNvPicPr>
            <a:picLocks noChangeAspect="1"/>
          </p:cNvPicPr>
          <p:nvPr/>
        </p:nvPicPr>
        <p:blipFill>
          <a:blip r:embed="rId3"/>
          <a:stretch>
            <a:fillRect/>
          </a:stretch>
        </p:blipFill>
        <p:spPr>
          <a:xfrm>
            <a:off x="6651210" y="1563523"/>
            <a:ext cx="4574949" cy="4278186"/>
          </a:xfrm>
          <a:prstGeom prst="rect">
            <a:avLst/>
          </a:prstGeom>
        </p:spPr>
      </p:pic>
      <p:pic>
        <p:nvPicPr>
          <p:cNvPr id="4" name="Bilde 3" descr="Et bilde som inneholder design, sekskant, origami&#10;&#10;KI-generert innhold kan være feil.">
            <a:extLst>
              <a:ext uri="{FF2B5EF4-FFF2-40B4-BE49-F238E27FC236}">
                <a16:creationId xmlns:a16="http://schemas.microsoft.com/office/drawing/2014/main" id="{80141210-EEAD-B3C2-F9AB-AD3C08F9785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446059" y="142649"/>
            <a:ext cx="3558602" cy="2862827"/>
          </a:xfrm>
          <a:prstGeom prst="rect">
            <a:avLst/>
          </a:prstGeom>
        </p:spPr>
      </p:pic>
      <p:pic>
        <p:nvPicPr>
          <p:cNvPr id="5" name="Bilde 4" descr="Et bilde som inneholder design, sekskant, origami&#10;&#10;KI-generert innhold kan være feil.">
            <a:extLst>
              <a:ext uri="{FF2B5EF4-FFF2-40B4-BE49-F238E27FC236}">
                <a16:creationId xmlns:a16="http://schemas.microsoft.com/office/drawing/2014/main" id="{8E50DE5E-4C48-DC66-7C2F-8BC55EBC1E7F}"/>
              </a:ext>
            </a:extLst>
          </p:cNvPr>
          <p:cNvPicPr>
            <a:picLocks noChangeAspect="1"/>
          </p:cNvPicPr>
          <p:nvPr/>
        </p:nvPicPr>
        <p:blipFill>
          <a:blip r:embed="rId5" cstate="email">
            <a:extLst>
              <a:ext uri="{28A0092B-C50C-407E-A947-70E740481C1C}">
                <a14:useLocalDpi xmlns:a14="http://schemas.microsoft.com/office/drawing/2010/main"/>
              </a:ext>
            </a:extLst>
          </a:blip>
          <a:srcRect t="-11664"/>
          <a:stretch/>
        </p:blipFill>
        <p:spPr>
          <a:xfrm>
            <a:off x="2429711" y="-567675"/>
            <a:ext cx="4080131" cy="3540999"/>
          </a:xfrm>
          <a:prstGeom prst="rect">
            <a:avLst/>
          </a:prstGeom>
        </p:spPr>
      </p:pic>
    </p:spTree>
    <p:extLst>
      <p:ext uri="{BB962C8B-B14F-4D97-AF65-F5344CB8AC3E}">
        <p14:creationId xmlns:p14="http://schemas.microsoft.com/office/powerpoint/2010/main" val="30266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7B09E8-B16E-A40E-F0E4-2D1C6F68AB1F}"/>
              </a:ext>
            </a:extLst>
          </p:cNvPr>
          <p:cNvSpPr>
            <a:spLocks noGrp="1"/>
          </p:cNvSpPr>
          <p:nvPr>
            <p:ph type="title"/>
          </p:nvPr>
        </p:nvSpPr>
        <p:spPr/>
        <p:txBody>
          <a:bodyPr>
            <a:normAutofit/>
          </a:bodyPr>
          <a:lstStyle/>
          <a:p>
            <a:r>
              <a:rPr lang="nb-NO" sz="3600" dirty="0" err="1"/>
              <a:t>Take</a:t>
            </a:r>
            <a:r>
              <a:rPr lang="nb-NO" sz="3600" dirty="0"/>
              <a:t> </a:t>
            </a:r>
            <a:r>
              <a:rPr lang="nb-NO" sz="3600" dirty="0" err="1"/>
              <a:t>home</a:t>
            </a:r>
            <a:r>
              <a:rPr lang="nb-NO" sz="3600" dirty="0"/>
              <a:t> </a:t>
            </a:r>
            <a:r>
              <a:rPr lang="nb-NO" sz="3600" dirty="0" err="1"/>
              <a:t>message</a:t>
            </a:r>
            <a:endParaRPr lang="nb-NO" sz="3600" dirty="0"/>
          </a:p>
        </p:txBody>
      </p:sp>
      <p:sp>
        <p:nvSpPr>
          <p:cNvPr id="3" name="Plassholder for innhold 2">
            <a:extLst>
              <a:ext uri="{FF2B5EF4-FFF2-40B4-BE49-F238E27FC236}">
                <a16:creationId xmlns:a16="http://schemas.microsoft.com/office/drawing/2014/main" id="{96F44D8E-3A50-F321-C28E-CF2AC74B0ED5}"/>
              </a:ext>
            </a:extLst>
          </p:cNvPr>
          <p:cNvSpPr>
            <a:spLocks noGrp="1"/>
          </p:cNvSpPr>
          <p:nvPr>
            <p:ph idx="1"/>
          </p:nvPr>
        </p:nvSpPr>
        <p:spPr>
          <a:xfrm>
            <a:off x="838200" y="1825625"/>
            <a:ext cx="4824470" cy="4351338"/>
          </a:xfrm>
        </p:spPr>
        <p:txBody>
          <a:bodyPr>
            <a:normAutofit/>
          </a:bodyPr>
          <a:lstStyle/>
          <a:p>
            <a:endParaRPr lang="nb-NO" sz="1800" dirty="0"/>
          </a:p>
        </p:txBody>
      </p:sp>
      <p:pic>
        <p:nvPicPr>
          <p:cNvPr id="7" name="Bilde 6" descr="Et bilde som inneholder design, sekskant, origami&#10;&#10;KI-generert innhold kan være feil.">
            <a:extLst>
              <a:ext uri="{FF2B5EF4-FFF2-40B4-BE49-F238E27FC236}">
                <a16:creationId xmlns:a16="http://schemas.microsoft.com/office/drawing/2014/main" id="{C203EA27-0699-0431-0555-050BB52B8D1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21052" y="1409627"/>
            <a:ext cx="5907505" cy="4752474"/>
          </a:xfrm>
          <a:prstGeom prst="rect">
            <a:avLst/>
          </a:prstGeom>
        </p:spPr>
      </p:pic>
      <p:pic>
        <p:nvPicPr>
          <p:cNvPr id="8" name="Bilde 7" descr="Et bilde som inneholder design, sekskant, origami&#10;&#10;KI-generert innhold kan være feil.">
            <a:extLst>
              <a:ext uri="{FF2B5EF4-FFF2-40B4-BE49-F238E27FC236}">
                <a16:creationId xmlns:a16="http://schemas.microsoft.com/office/drawing/2014/main" id="{39A1498E-D113-96E5-82DE-CB522A1CBCBA}"/>
              </a:ext>
            </a:extLst>
          </p:cNvPr>
          <p:cNvPicPr>
            <a:picLocks noChangeAspect="1"/>
          </p:cNvPicPr>
          <p:nvPr/>
        </p:nvPicPr>
        <p:blipFill>
          <a:blip r:embed="rId4" cstate="email">
            <a:extLst>
              <a:ext uri="{28A0092B-C50C-407E-A947-70E740481C1C}">
                <a14:useLocalDpi xmlns:a14="http://schemas.microsoft.com/office/drawing/2010/main"/>
              </a:ext>
            </a:extLst>
          </a:blip>
          <a:srcRect t="-11664"/>
          <a:stretch/>
        </p:blipFill>
        <p:spPr>
          <a:xfrm>
            <a:off x="4539591" y="242564"/>
            <a:ext cx="7182852" cy="5835316"/>
          </a:xfrm>
          <a:prstGeom prst="rect">
            <a:avLst/>
          </a:prstGeom>
        </p:spPr>
      </p:pic>
    </p:spTree>
    <p:extLst>
      <p:ext uri="{BB962C8B-B14F-4D97-AF65-F5344CB8AC3E}">
        <p14:creationId xmlns:p14="http://schemas.microsoft.com/office/powerpoint/2010/main" val="89376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D125A-BB8D-AC93-BFAC-992F8D0ABDC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F6E05EB-165C-4769-A2F4-B82092691323}"/>
              </a:ext>
            </a:extLst>
          </p:cNvPr>
          <p:cNvSpPr>
            <a:spLocks noGrp="1"/>
          </p:cNvSpPr>
          <p:nvPr>
            <p:ph type="ctrTitle"/>
          </p:nvPr>
        </p:nvSpPr>
        <p:spPr>
          <a:xfrm>
            <a:off x="1524000" y="0"/>
            <a:ext cx="9144000" cy="3509963"/>
          </a:xfrm>
        </p:spPr>
        <p:txBody>
          <a:bodyPr>
            <a:normAutofit/>
          </a:bodyPr>
          <a:lstStyle/>
          <a:p>
            <a:r>
              <a:rPr lang="en-US" sz="4400" dirty="0">
                <a:effectLst/>
                <a:latin typeface="Aptos" panose="020B0004020202020204" pitchFamily="34" charset="0"/>
                <a:ea typeface="Aptos" panose="020B0004020202020204" pitchFamily="34" charset="0"/>
                <a:cs typeface="Times New Roman" panose="02020603050405020304" pitchFamily="18" charset="0"/>
              </a:rPr>
              <a:t>Bridging Knowledge and Practice: Pragmatic Pre-Implementation Approaches Using the Knowledge-to-Action Framework</a:t>
            </a:r>
            <a:endParaRPr lang="nb-NO" sz="13800" dirty="0"/>
          </a:p>
        </p:txBody>
      </p:sp>
      <p:sp>
        <p:nvSpPr>
          <p:cNvPr id="3" name="Undertittel 2">
            <a:extLst>
              <a:ext uri="{FF2B5EF4-FFF2-40B4-BE49-F238E27FC236}">
                <a16:creationId xmlns:a16="http://schemas.microsoft.com/office/drawing/2014/main" id="{C91BB53A-64D3-0FF1-B029-3AF58CA2F87C}"/>
              </a:ext>
            </a:extLst>
          </p:cNvPr>
          <p:cNvSpPr>
            <a:spLocks noGrp="1"/>
          </p:cNvSpPr>
          <p:nvPr>
            <p:ph type="subTitle" idx="1"/>
          </p:nvPr>
        </p:nvSpPr>
        <p:spPr>
          <a:xfrm>
            <a:off x="1524000" y="3602038"/>
            <a:ext cx="8763000" cy="2260880"/>
          </a:xfrm>
        </p:spPr>
        <p:txBody>
          <a:bodyPr>
            <a:normAutofit fontScale="70000" lnSpcReduction="20000"/>
          </a:bodyPr>
          <a:lstStyle/>
          <a:p>
            <a:pPr marL="342900" indent="-342900" algn="l">
              <a:buFont typeface="Arial" panose="020B0604020202020204" pitchFamily="34" charset="0"/>
              <a:buChar char="•"/>
            </a:pPr>
            <a:r>
              <a:rPr lang="en-US" dirty="0"/>
              <a:t>Jenni Moore 		</a:t>
            </a:r>
            <a:r>
              <a:rPr lang="en-US" sz="2400" dirty="0"/>
              <a:t>Physiotherapist</a:t>
            </a:r>
            <a:r>
              <a:rPr lang="en-US" dirty="0"/>
              <a:t>, DHS, NCS</a:t>
            </a:r>
          </a:p>
          <a:p>
            <a:pPr marL="342900" indent="-342900" algn="l">
              <a:buFont typeface="Arial" panose="020B0604020202020204" pitchFamily="34" charset="0"/>
              <a:buChar char="•"/>
            </a:pPr>
            <a:r>
              <a:rPr lang="en-US" sz="2400" dirty="0"/>
              <a:t>Charlotte Schanke 	Physiotherapist, MSc</a:t>
            </a:r>
          </a:p>
          <a:p>
            <a:pPr marL="342900" indent="-342900" algn="l">
              <a:buFont typeface="Arial" panose="020B0604020202020204" pitchFamily="34" charset="0"/>
              <a:buChar char="•"/>
            </a:pPr>
            <a:r>
              <a:rPr lang="nb-NO" sz="2400" dirty="0"/>
              <a:t>Elisabeth Sætre		</a:t>
            </a:r>
            <a:r>
              <a:rPr lang="nb-NO" sz="2400" dirty="0" err="1"/>
              <a:t>Physiotherapist</a:t>
            </a:r>
            <a:r>
              <a:rPr lang="nb-NO" sz="2400" dirty="0"/>
              <a:t>, </a:t>
            </a:r>
            <a:r>
              <a:rPr lang="nb-NO" sz="2400" dirty="0" err="1"/>
              <a:t>MSc</a:t>
            </a:r>
            <a:endParaRPr lang="nb-NO" sz="2400" dirty="0"/>
          </a:p>
          <a:p>
            <a:pPr marL="342900" indent="-342900" algn="l">
              <a:buFont typeface="Arial" panose="020B0604020202020204" pitchFamily="34" charset="0"/>
              <a:buChar char="•"/>
            </a:pPr>
            <a:r>
              <a:rPr lang="nb-NO" dirty="0"/>
              <a:t>Ingvild Lilleheie		</a:t>
            </a:r>
            <a:r>
              <a:rPr lang="en-US" sz="2400" dirty="0"/>
              <a:t>Physiotherapist, PhD</a:t>
            </a:r>
            <a:endParaRPr lang="nb-NO" dirty="0"/>
          </a:p>
          <a:p>
            <a:pPr marL="342900" indent="-342900" algn="l">
              <a:buFont typeface="Arial" panose="020B0604020202020204" pitchFamily="34" charset="0"/>
              <a:buChar char="•"/>
            </a:pPr>
            <a:r>
              <a:rPr lang="nb-NO" sz="2400" dirty="0"/>
              <a:t>Siri Tveitan 		</a:t>
            </a:r>
            <a:r>
              <a:rPr lang="nb-NO" sz="2400" dirty="0" err="1"/>
              <a:t>Social</a:t>
            </a:r>
            <a:r>
              <a:rPr lang="nb-NO" sz="2400" dirty="0"/>
              <a:t> </a:t>
            </a:r>
            <a:r>
              <a:rPr lang="nb-NO" sz="2400" dirty="0" err="1"/>
              <a:t>Worker</a:t>
            </a:r>
            <a:r>
              <a:rPr lang="nb-NO" dirty="0"/>
              <a:t>, </a:t>
            </a:r>
            <a:r>
              <a:rPr lang="nb-NO" dirty="0" err="1"/>
              <a:t>MSc</a:t>
            </a:r>
            <a:endParaRPr lang="nb-NO" dirty="0"/>
          </a:p>
          <a:p>
            <a:pPr algn="l"/>
            <a:endParaRPr lang="nb-NO" sz="2400" dirty="0"/>
          </a:p>
          <a:p>
            <a:pPr algn="l"/>
            <a:r>
              <a:rPr lang="en-US" sz="2400" i="1" dirty="0"/>
              <a:t>Regional Rehabilitation Knowledge Center, </a:t>
            </a:r>
            <a:r>
              <a:rPr lang="en-US" sz="2400" i="1" dirty="0" err="1"/>
              <a:t>Sunnaas</a:t>
            </a:r>
            <a:r>
              <a:rPr lang="en-US" sz="2400" i="1" dirty="0"/>
              <a:t> Rehabilitation hospital, NORWAY</a:t>
            </a:r>
            <a:endParaRPr lang="nb-NO" i="1" dirty="0"/>
          </a:p>
        </p:txBody>
      </p:sp>
      <p:pic>
        <p:nvPicPr>
          <p:cNvPr id="8" name="Bilde 7" descr="Et bilde som inneholder tekst, Font, skjermbilde, Grafikk&#10;&#10;KI-generert innhold kan være feil.">
            <a:extLst>
              <a:ext uri="{FF2B5EF4-FFF2-40B4-BE49-F238E27FC236}">
                <a16:creationId xmlns:a16="http://schemas.microsoft.com/office/drawing/2014/main" id="{E59EA8DC-5079-5D83-6FF7-605DAD4E43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3" y="6077880"/>
            <a:ext cx="2888658" cy="677029"/>
          </a:xfrm>
          <a:prstGeom prst="rect">
            <a:avLst/>
          </a:prstGeom>
        </p:spPr>
      </p:pic>
      <p:pic>
        <p:nvPicPr>
          <p:cNvPr id="5" name="Bilde 4" descr="Et bilde som inneholder design, sekskant, origami&#10;&#10;KI-generert innhold kan være feil.">
            <a:extLst>
              <a:ext uri="{FF2B5EF4-FFF2-40B4-BE49-F238E27FC236}">
                <a16:creationId xmlns:a16="http://schemas.microsoft.com/office/drawing/2014/main" id="{6ABFF3AC-90CF-12DD-08B6-88400ED37DC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137029" y="4787383"/>
            <a:ext cx="2375764" cy="1911256"/>
          </a:xfrm>
          <a:prstGeom prst="rect">
            <a:avLst/>
          </a:prstGeom>
        </p:spPr>
      </p:pic>
      <p:pic>
        <p:nvPicPr>
          <p:cNvPr id="7" name="Bilde 6" descr="Et bilde som inneholder design, sekskant, origami&#10;&#10;KI-generert innhold kan være feil.">
            <a:extLst>
              <a:ext uri="{FF2B5EF4-FFF2-40B4-BE49-F238E27FC236}">
                <a16:creationId xmlns:a16="http://schemas.microsoft.com/office/drawing/2014/main" id="{3269065F-9FD9-B890-8DDA-EE687E8EBE5A}"/>
              </a:ext>
            </a:extLst>
          </p:cNvPr>
          <p:cNvPicPr>
            <a:picLocks noChangeAspect="1"/>
          </p:cNvPicPr>
          <p:nvPr/>
        </p:nvPicPr>
        <p:blipFill>
          <a:blip r:embed="rId5" cstate="email">
            <a:extLst>
              <a:ext uri="{28A0092B-C50C-407E-A947-70E740481C1C}">
                <a14:useLocalDpi xmlns:a14="http://schemas.microsoft.com/office/drawing/2010/main"/>
              </a:ext>
            </a:extLst>
          </a:blip>
          <a:srcRect t="-11664"/>
          <a:stretch/>
        </p:blipFill>
        <p:spPr>
          <a:xfrm>
            <a:off x="9303342" y="4317413"/>
            <a:ext cx="2888658" cy="2346733"/>
          </a:xfrm>
          <a:prstGeom prst="rect">
            <a:avLst/>
          </a:prstGeom>
        </p:spPr>
      </p:pic>
      <p:sp>
        <p:nvSpPr>
          <p:cNvPr id="9" name="Undertittel 2">
            <a:extLst>
              <a:ext uri="{FF2B5EF4-FFF2-40B4-BE49-F238E27FC236}">
                <a16:creationId xmlns:a16="http://schemas.microsoft.com/office/drawing/2014/main" id="{F24000B8-F9EB-12CE-1325-38C1D0F6A338}"/>
              </a:ext>
            </a:extLst>
          </p:cNvPr>
          <p:cNvSpPr txBox="1">
            <a:spLocks/>
          </p:cNvSpPr>
          <p:nvPr/>
        </p:nvSpPr>
        <p:spPr>
          <a:xfrm>
            <a:off x="6819900" y="6287477"/>
            <a:ext cx="3149600" cy="4111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i="1" dirty="0"/>
              <a:t>Email: rkr@sunnaas.no</a:t>
            </a:r>
          </a:p>
        </p:txBody>
      </p:sp>
    </p:spTree>
    <p:extLst>
      <p:ext uri="{BB962C8B-B14F-4D97-AF65-F5344CB8AC3E}">
        <p14:creationId xmlns:p14="http://schemas.microsoft.com/office/powerpoint/2010/main" val="31939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923FE2-59D6-0337-6F8B-09CFE26806DB}"/>
              </a:ext>
            </a:extLst>
          </p:cNvPr>
          <p:cNvGrpSpPr/>
          <p:nvPr/>
        </p:nvGrpSpPr>
        <p:grpSpPr>
          <a:xfrm>
            <a:off x="8815755" y="-38100"/>
            <a:ext cx="3355934" cy="6858000"/>
            <a:chOff x="4130318" y="-342900"/>
            <a:chExt cx="4764193" cy="6858000"/>
          </a:xfrm>
          <a:solidFill>
            <a:schemeClr val="bg1">
              <a:lumMod val="85000"/>
            </a:schemeClr>
          </a:solidFill>
        </p:grpSpPr>
        <p:sp>
          <p:nvSpPr>
            <p:cNvPr id="10" name="Rectangle 9">
              <a:extLst>
                <a:ext uri="{FF2B5EF4-FFF2-40B4-BE49-F238E27FC236}">
                  <a16:creationId xmlns:a16="http://schemas.microsoft.com/office/drawing/2014/main" id="{C5B44402-11D7-3262-4136-95EF9A0FF19C}"/>
                </a:ext>
              </a:extLst>
            </p:cNvPr>
            <p:cNvSpPr/>
            <p:nvPr/>
          </p:nvSpPr>
          <p:spPr>
            <a:xfrm>
              <a:off x="4130318" y="-342900"/>
              <a:ext cx="4764193"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FFD700-116E-238A-8679-B9E58FCEDB1D}"/>
                </a:ext>
              </a:extLst>
            </p:cNvPr>
            <p:cNvSpPr txBox="1"/>
            <p:nvPr/>
          </p:nvSpPr>
          <p:spPr>
            <a:xfrm>
              <a:off x="4608014" y="5786634"/>
              <a:ext cx="41987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Competency</a:t>
              </a:r>
            </a:p>
          </p:txBody>
        </p:sp>
      </p:grpSp>
      <p:grpSp>
        <p:nvGrpSpPr>
          <p:cNvPr id="6" name="Group 5">
            <a:extLst>
              <a:ext uri="{FF2B5EF4-FFF2-40B4-BE49-F238E27FC236}">
                <a16:creationId xmlns:a16="http://schemas.microsoft.com/office/drawing/2014/main" id="{E4148CA7-ADEA-0689-11FD-BE13FF8897FD}"/>
              </a:ext>
            </a:extLst>
          </p:cNvPr>
          <p:cNvGrpSpPr/>
          <p:nvPr/>
        </p:nvGrpSpPr>
        <p:grpSpPr>
          <a:xfrm>
            <a:off x="4201911" y="0"/>
            <a:ext cx="5177595" cy="6858000"/>
            <a:chOff x="1" y="0"/>
            <a:chExt cx="4267270" cy="6858000"/>
          </a:xfrm>
          <a:solidFill>
            <a:srgbClr val="9372A7"/>
          </a:solidFill>
        </p:grpSpPr>
        <p:sp>
          <p:nvSpPr>
            <p:cNvPr id="7" name="Rectangle 6">
              <a:extLst>
                <a:ext uri="{FF2B5EF4-FFF2-40B4-BE49-F238E27FC236}">
                  <a16:creationId xmlns:a16="http://schemas.microsoft.com/office/drawing/2014/main" id="{7ED32786-3F89-AF5B-062C-98BA6C1E8963}"/>
                </a:ext>
              </a:extLst>
            </p:cNvPr>
            <p:cNvSpPr/>
            <p:nvPr/>
          </p:nvSpPr>
          <p:spPr>
            <a:xfrm>
              <a:off x="1" y="0"/>
              <a:ext cx="4198776"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B3304E-9C2C-5C08-8861-9F7169E281DC}"/>
                </a:ext>
              </a:extLst>
            </p:cNvPr>
            <p:cNvSpPr txBox="1"/>
            <p:nvPr/>
          </p:nvSpPr>
          <p:spPr>
            <a:xfrm>
              <a:off x="68494" y="6113439"/>
              <a:ext cx="4198777"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Implementation</a:t>
              </a:r>
            </a:p>
          </p:txBody>
        </p:sp>
      </p:grpSp>
      <p:grpSp>
        <p:nvGrpSpPr>
          <p:cNvPr id="5" name="Group 4">
            <a:extLst>
              <a:ext uri="{FF2B5EF4-FFF2-40B4-BE49-F238E27FC236}">
                <a16:creationId xmlns:a16="http://schemas.microsoft.com/office/drawing/2014/main" id="{8B149AD2-6724-D595-969A-91E8CEE0FAD1}"/>
              </a:ext>
            </a:extLst>
          </p:cNvPr>
          <p:cNvGrpSpPr/>
          <p:nvPr/>
        </p:nvGrpSpPr>
        <p:grpSpPr>
          <a:xfrm>
            <a:off x="0" y="0"/>
            <a:ext cx="4203146" cy="6858000"/>
            <a:chOff x="7493976" y="-664104"/>
            <a:chExt cx="4203146" cy="6858000"/>
          </a:xfrm>
          <a:gradFill>
            <a:gsLst>
              <a:gs pos="0">
                <a:srgbClr val="4D94B4">
                  <a:tint val="66000"/>
                  <a:satMod val="160000"/>
                </a:srgbClr>
              </a:gs>
              <a:gs pos="50000">
                <a:srgbClr val="4D94B4">
                  <a:tint val="44500"/>
                  <a:satMod val="160000"/>
                </a:srgbClr>
              </a:gs>
              <a:gs pos="100000">
                <a:srgbClr val="4D94B4">
                  <a:tint val="23500"/>
                  <a:satMod val="160000"/>
                </a:srgbClr>
              </a:gs>
            </a:gsLst>
            <a:lin ang="2700000" scaled="1"/>
          </a:gradFill>
        </p:grpSpPr>
        <p:sp>
          <p:nvSpPr>
            <p:cNvPr id="2" name="Rectangle 1">
              <a:extLst>
                <a:ext uri="{FF2B5EF4-FFF2-40B4-BE49-F238E27FC236}">
                  <a16:creationId xmlns:a16="http://schemas.microsoft.com/office/drawing/2014/main" id="{6D6097F2-E12A-A317-44E9-55D2C62C3E7A}"/>
                </a:ext>
              </a:extLst>
            </p:cNvPr>
            <p:cNvSpPr/>
            <p:nvPr/>
          </p:nvSpPr>
          <p:spPr>
            <a:xfrm>
              <a:off x="7498346" y="-664104"/>
              <a:ext cx="4198776" cy="6858000"/>
            </a:xfrm>
            <a:prstGeom prst="rect">
              <a:avLst/>
            </a:prstGeom>
            <a:grp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B2129A-0DBB-15AE-4023-64EFAD381AB0}"/>
                </a:ext>
              </a:extLst>
            </p:cNvPr>
            <p:cNvSpPr txBox="1"/>
            <p:nvPr/>
          </p:nvSpPr>
          <p:spPr>
            <a:xfrm>
              <a:off x="7493976" y="5507808"/>
              <a:ext cx="4198777"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Pre-implementation</a:t>
              </a:r>
            </a:p>
          </p:txBody>
        </p:sp>
      </p:grpSp>
      <p:pic>
        <p:nvPicPr>
          <p:cNvPr id="4" name="Content Placeholder 3">
            <a:extLst>
              <a:ext uri="{FF2B5EF4-FFF2-40B4-BE49-F238E27FC236}">
                <a16:creationId xmlns:a16="http://schemas.microsoft.com/office/drawing/2014/main" id="{8B1DFDE2-F949-9C21-2897-FE56A382920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7216" y="497946"/>
            <a:ext cx="11904784" cy="5455708"/>
          </a:xfrm>
          <a:prstGeom prst="rect">
            <a:avLst/>
          </a:prstGeom>
        </p:spPr>
      </p:pic>
      <p:sp>
        <p:nvSpPr>
          <p:cNvPr id="13" name="TextBox 12">
            <a:extLst>
              <a:ext uri="{FF2B5EF4-FFF2-40B4-BE49-F238E27FC236}">
                <a16:creationId xmlns:a16="http://schemas.microsoft.com/office/drawing/2014/main" id="{0E1FBC4E-EE50-B8B4-1DB9-7D9F30385A3A}"/>
              </a:ext>
            </a:extLst>
          </p:cNvPr>
          <p:cNvSpPr txBox="1"/>
          <p:nvPr/>
        </p:nvSpPr>
        <p:spPr>
          <a:xfrm>
            <a:off x="56078" y="114497"/>
            <a:ext cx="4157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a:ea typeface="+mn-ea"/>
                <a:cs typeface="+mn-cs"/>
              </a:rPr>
              <a:t>Of 1200 sites, 35% delivered program to patient and 15% achieved fidelity</a:t>
            </a:r>
          </a:p>
        </p:txBody>
      </p:sp>
      <p:sp>
        <p:nvSpPr>
          <p:cNvPr id="14" name="TextBox 13">
            <a:extLst>
              <a:ext uri="{FF2B5EF4-FFF2-40B4-BE49-F238E27FC236}">
                <a16:creationId xmlns:a16="http://schemas.microsoft.com/office/drawing/2014/main" id="{1C7ACA14-2D03-3AF7-F2D3-BF7D8C2D5AEB}"/>
              </a:ext>
            </a:extLst>
          </p:cNvPr>
          <p:cNvSpPr txBox="1"/>
          <p:nvPr/>
        </p:nvSpPr>
        <p:spPr>
          <a:xfrm>
            <a:off x="86857" y="921040"/>
            <a:ext cx="415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a:ea typeface="+mn-ea"/>
                <a:cs typeface="+mn-cs"/>
              </a:rPr>
              <a:t>If pre-implementation was completed, 93% delivered program to patient and 53% achieved fidelity</a:t>
            </a:r>
          </a:p>
        </p:txBody>
      </p:sp>
      <p:sp>
        <p:nvSpPr>
          <p:cNvPr id="15" name="TextBox 14">
            <a:extLst>
              <a:ext uri="{FF2B5EF4-FFF2-40B4-BE49-F238E27FC236}">
                <a16:creationId xmlns:a16="http://schemas.microsoft.com/office/drawing/2014/main" id="{94614962-79E6-61D2-11B2-D22DD4C9940E}"/>
              </a:ext>
            </a:extLst>
          </p:cNvPr>
          <p:cNvSpPr txBox="1"/>
          <p:nvPr/>
        </p:nvSpPr>
        <p:spPr>
          <a:xfrm>
            <a:off x="5801969" y="4706470"/>
            <a:ext cx="4410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Chamberlain, Brown and Saldana, 2011; Saldana et al, 2012; Alley et al, 2023) </a:t>
            </a:r>
          </a:p>
        </p:txBody>
      </p:sp>
      <p:sp>
        <p:nvSpPr>
          <p:cNvPr id="16" name="TextBox 15">
            <a:extLst>
              <a:ext uri="{FF2B5EF4-FFF2-40B4-BE49-F238E27FC236}">
                <a16:creationId xmlns:a16="http://schemas.microsoft.com/office/drawing/2014/main" id="{C91F6A7F-7A24-D32D-EE2E-F3AA0CF2065B}"/>
              </a:ext>
            </a:extLst>
          </p:cNvPr>
          <p:cNvSpPr txBox="1"/>
          <p:nvPr/>
        </p:nvSpPr>
        <p:spPr>
          <a:xfrm>
            <a:off x="5801969" y="4137660"/>
            <a:ext cx="6102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Stages of Implementation Completion</a:t>
            </a:r>
          </a:p>
        </p:txBody>
      </p:sp>
      <p:sp>
        <p:nvSpPr>
          <p:cNvPr id="17" name="TextBox 16">
            <a:extLst>
              <a:ext uri="{FF2B5EF4-FFF2-40B4-BE49-F238E27FC236}">
                <a16:creationId xmlns:a16="http://schemas.microsoft.com/office/drawing/2014/main" id="{97E127D5-8858-023D-15E5-BBD1FE2ED8F1}"/>
              </a:ext>
            </a:extLst>
          </p:cNvPr>
          <p:cNvSpPr txBox="1"/>
          <p:nvPr/>
        </p:nvSpPr>
        <p:spPr>
          <a:xfrm>
            <a:off x="9162773" y="5528664"/>
            <a:ext cx="29576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Fidelity</a:t>
            </a:r>
          </a:p>
        </p:txBody>
      </p:sp>
    </p:spTree>
    <p:extLst>
      <p:ext uri="{BB962C8B-B14F-4D97-AF65-F5344CB8AC3E}">
        <p14:creationId xmlns:p14="http://schemas.microsoft.com/office/powerpoint/2010/main" val="37191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380A-93EF-B782-1B7B-6A49EC010F66}"/>
              </a:ext>
            </a:extLst>
          </p:cNvPr>
          <p:cNvSpPr>
            <a:spLocks noGrp="1"/>
          </p:cNvSpPr>
          <p:nvPr>
            <p:ph type="title"/>
          </p:nvPr>
        </p:nvSpPr>
        <p:spPr>
          <a:xfrm>
            <a:off x="486383" y="2766217"/>
            <a:ext cx="4308641" cy="1325563"/>
          </a:xfrm>
        </p:spPr>
        <p:txBody>
          <a:bodyPr>
            <a:noAutofit/>
          </a:bodyPr>
          <a:lstStyle/>
          <a:p>
            <a:pPr algn="ctr"/>
            <a:r>
              <a:rPr lang="en-US" sz="3600">
                <a:solidFill>
                  <a:schemeClr val="bg2">
                    <a:lumMod val="10000"/>
                  </a:schemeClr>
                </a:solidFill>
                <a:latin typeface="Aptos Display" panose="020B0004020202020204" pitchFamily="34" charset="0"/>
              </a:rPr>
              <a:t>Pre-implementation aligns with the first four phases of the KTA Framework, transforming evidence into actionable, context-specific plans for change.</a:t>
            </a:r>
          </a:p>
        </p:txBody>
      </p:sp>
      <p:pic>
        <p:nvPicPr>
          <p:cNvPr id="5" name="Content Placeholder 4" descr="A diagram of a knowledge-to-action cycle&#10;&#10;AI-generated content may be incorrect.">
            <a:extLst>
              <a:ext uri="{FF2B5EF4-FFF2-40B4-BE49-F238E27FC236}">
                <a16:creationId xmlns:a16="http://schemas.microsoft.com/office/drawing/2014/main" id="{E4519EEA-BC6C-5238-3C36-8F458884CB8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973444" y="-144967"/>
            <a:ext cx="7629232" cy="7053695"/>
          </a:xfrm>
        </p:spPr>
      </p:pic>
      <p:pic>
        <p:nvPicPr>
          <p:cNvPr id="4" name="Bilde 3" descr="Et bilde som inneholder tekst, sirkel, Grafikk, Font">
            <a:extLst>
              <a:ext uri="{FF2B5EF4-FFF2-40B4-BE49-F238E27FC236}">
                <a16:creationId xmlns:a16="http://schemas.microsoft.com/office/drawing/2014/main" id="{4FA5CF13-0729-0C8D-430D-0C2D9CAD4E4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04542" y="76200"/>
            <a:ext cx="5228660" cy="6677025"/>
          </a:xfrm>
          <a:prstGeom prst="rect">
            <a:avLst/>
          </a:prstGeom>
        </p:spPr>
      </p:pic>
    </p:spTree>
    <p:extLst>
      <p:ext uri="{BB962C8B-B14F-4D97-AF65-F5344CB8AC3E}">
        <p14:creationId xmlns:p14="http://schemas.microsoft.com/office/powerpoint/2010/main" val="25447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box with white text&#10;&#10;AI-generated content may be incorrect.">
            <a:extLst>
              <a:ext uri="{FF2B5EF4-FFF2-40B4-BE49-F238E27FC236}">
                <a16:creationId xmlns:a16="http://schemas.microsoft.com/office/drawing/2014/main" id="{48869A08-5C49-56C6-9581-31E32D40661D}"/>
              </a:ext>
            </a:extLst>
          </p:cNvPr>
          <p:cNvPicPr>
            <a:picLocks noChangeAspect="1"/>
          </p:cNvPicPr>
          <p:nvPr/>
        </p:nvPicPr>
        <p:blipFill>
          <a:blip r:embed="rId3"/>
          <a:srcRect b="45532"/>
          <a:stretch/>
        </p:blipFill>
        <p:spPr>
          <a:xfrm>
            <a:off x="5334000" y="0"/>
            <a:ext cx="6858000" cy="3735421"/>
          </a:xfrm>
          <a:prstGeom prst="rect">
            <a:avLst/>
          </a:prstGeom>
        </p:spPr>
      </p:pic>
      <p:sp>
        <p:nvSpPr>
          <p:cNvPr id="14" name="TextBox 13">
            <a:extLst>
              <a:ext uri="{FF2B5EF4-FFF2-40B4-BE49-F238E27FC236}">
                <a16:creationId xmlns:a16="http://schemas.microsoft.com/office/drawing/2014/main" id="{13EF86D2-26E9-DD5D-1CBF-CE3115390E43}"/>
              </a:ext>
            </a:extLst>
          </p:cNvPr>
          <p:cNvSpPr txBox="1"/>
          <p:nvPr/>
        </p:nvSpPr>
        <p:spPr>
          <a:xfrm>
            <a:off x="719847" y="1511058"/>
            <a:ext cx="509729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BFCED6">
                    <a:lumMod val="10000"/>
                  </a:srgbClr>
                </a:solidFill>
                <a:effectLst/>
                <a:uLnTx/>
                <a:uFillTx/>
                <a:latin typeface="Aptos Display" panose="020B0004020202020204" pitchFamily="34" charset="0"/>
                <a:ea typeface="+mn-ea"/>
                <a:cs typeface="+mn-cs"/>
              </a:rPr>
              <a:t>We will unpack the ‘black box’ of pre-implementation to explore the strategies that may prepare teams for change.</a:t>
            </a:r>
          </a:p>
        </p:txBody>
      </p:sp>
      <p:pic>
        <p:nvPicPr>
          <p:cNvPr id="2" name="Bilde 1" descr="Et bilde som inneholder design, sekskant, origami&#10;&#10;KI-generert innhold kan være feil.">
            <a:extLst>
              <a:ext uri="{FF2B5EF4-FFF2-40B4-BE49-F238E27FC236}">
                <a16:creationId xmlns:a16="http://schemas.microsoft.com/office/drawing/2014/main" id="{D22289E8-F4E9-4A00-4238-500A67A8FB0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48465" y="3489595"/>
            <a:ext cx="4187055" cy="3368405"/>
          </a:xfrm>
          <a:prstGeom prst="rect">
            <a:avLst/>
          </a:prstGeom>
        </p:spPr>
      </p:pic>
      <p:pic>
        <p:nvPicPr>
          <p:cNvPr id="3" name="Bilde 2" descr="Et bilde som inneholder design, sekskant, origami&#10;&#10;KI-generert innhold kan være feil.">
            <a:extLst>
              <a:ext uri="{FF2B5EF4-FFF2-40B4-BE49-F238E27FC236}">
                <a16:creationId xmlns:a16="http://schemas.microsoft.com/office/drawing/2014/main" id="{F185113F-884E-486C-142D-9F1CA1455515}"/>
              </a:ext>
            </a:extLst>
          </p:cNvPr>
          <p:cNvPicPr>
            <a:picLocks noChangeAspect="1"/>
          </p:cNvPicPr>
          <p:nvPr/>
        </p:nvPicPr>
        <p:blipFill>
          <a:blip r:embed="rId5" cstate="email">
            <a:extLst>
              <a:ext uri="{28A0092B-C50C-407E-A947-70E740481C1C}">
                <a14:useLocalDpi xmlns:a14="http://schemas.microsoft.com/office/drawing/2010/main"/>
              </a:ext>
            </a:extLst>
          </a:blip>
          <a:srcRect t="-11664"/>
          <a:stretch/>
        </p:blipFill>
        <p:spPr>
          <a:xfrm>
            <a:off x="6194752" y="2691656"/>
            <a:ext cx="4800687" cy="4166344"/>
          </a:xfrm>
          <a:prstGeom prst="rect">
            <a:avLst/>
          </a:prstGeom>
        </p:spPr>
      </p:pic>
    </p:spTree>
    <p:extLst>
      <p:ext uri="{BB962C8B-B14F-4D97-AF65-F5344CB8AC3E}">
        <p14:creationId xmlns:p14="http://schemas.microsoft.com/office/powerpoint/2010/main" val="28185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B387-150C-B7F0-52B4-FBD85934272B}"/>
              </a:ext>
            </a:extLst>
          </p:cNvPr>
          <p:cNvSpPr>
            <a:spLocks noGrp="1"/>
          </p:cNvSpPr>
          <p:nvPr>
            <p:ph type="title"/>
          </p:nvPr>
        </p:nvSpPr>
        <p:spPr/>
        <p:txBody>
          <a:bodyPr>
            <a:normAutofit/>
          </a:bodyPr>
          <a:lstStyle/>
          <a:p>
            <a:pPr algn="ctr"/>
            <a:r>
              <a:rPr lang="en-US" sz="3600" b="1">
                <a:solidFill>
                  <a:schemeClr val="bg2">
                    <a:lumMod val="10000"/>
                  </a:schemeClr>
                </a:solidFill>
                <a:latin typeface="Aptos Display" panose="020B0004020202020204" pitchFamily="34" charset="0"/>
              </a:rPr>
              <a:t>Exploring the Pre-Implementation Black Box Across Three Rehabilitation Projects</a:t>
            </a:r>
          </a:p>
        </p:txBody>
      </p:sp>
      <p:sp>
        <p:nvSpPr>
          <p:cNvPr id="5" name="TextBox 4">
            <a:extLst>
              <a:ext uri="{FF2B5EF4-FFF2-40B4-BE49-F238E27FC236}">
                <a16:creationId xmlns:a16="http://schemas.microsoft.com/office/drawing/2014/main" id="{A553726F-A027-D0E3-C6E6-8E4D6E4A8820}"/>
              </a:ext>
            </a:extLst>
          </p:cNvPr>
          <p:cNvSpPr txBox="1"/>
          <p:nvPr/>
        </p:nvSpPr>
        <p:spPr>
          <a:xfrm>
            <a:off x="80522" y="5167312"/>
            <a:ext cx="4073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High Intensity Gait Training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Stroke Rehabilitation</a:t>
            </a:r>
          </a:p>
        </p:txBody>
      </p:sp>
      <p:grpSp>
        <p:nvGrpSpPr>
          <p:cNvPr id="11" name="Group 10">
            <a:extLst>
              <a:ext uri="{FF2B5EF4-FFF2-40B4-BE49-F238E27FC236}">
                <a16:creationId xmlns:a16="http://schemas.microsoft.com/office/drawing/2014/main" id="{6F0DC859-460E-9197-A76E-CE0A38AB9D12}"/>
              </a:ext>
            </a:extLst>
          </p:cNvPr>
          <p:cNvGrpSpPr/>
          <p:nvPr/>
        </p:nvGrpSpPr>
        <p:grpSpPr>
          <a:xfrm>
            <a:off x="8118272" y="2024981"/>
            <a:ext cx="4073728" cy="3973328"/>
            <a:chOff x="8118272" y="2024981"/>
            <a:chExt cx="4073728" cy="3973328"/>
          </a:xfrm>
        </p:grpSpPr>
        <p:sp>
          <p:nvSpPr>
            <p:cNvPr id="7" name="TextBox 6">
              <a:extLst>
                <a:ext uri="{FF2B5EF4-FFF2-40B4-BE49-F238E27FC236}">
                  <a16:creationId xmlns:a16="http://schemas.microsoft.com/office/drawing/2014/main" id="{2951A7EC-AE39-ED83-73D3-96A4A08978D9}"/>
                </a:ext>
              </a:extLst>
            </p:cNvPr>
            <p:cNvSpPr txBox="1"/>
            <p:nvPr/>
          </p:nvSpPr>
          <p:spPr>
            <a:xfrm>
              <a:off x="8118272" y="5167312"/>
              <a:ext cx="4073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Measurement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Concussion Rehabilitation</a:t>
              </a:r>
            </a:p>
          </p:txBody>
        </p:sp>
        <p:pic>
          <p:nvPicPr>
            <p:cNvPr id="3" name="Bilde 2" descr="Et bilde som inneholder person, klær, vindu, Menneskeansikt&#10;&#10;KI-generert innhold kan være feil.">
              <a:extLst>
                <a:ext uri="{FF2B5EF4-FFF2-40B4-BE49-F238E27FC236}">
                  <a16:creationId xmlns:a16="http://schemas.microsoft.com/office/drawing/2014/main" id="{76B64AFB-04FB-D36C-204E-E57C120FA6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8651030" y="1676915"/>
              <a:ext cx="2847168" cy="3543299"/>
            </a:xfrm>
            <a:prstGeom prst="rect">
              <a:avLst/>
            </a:prstGeom>
            <a:ln>
              <a:noFill/>
            </a:ln>
            <a:effectLst>
              <a:outerShdw blurRad="292100" dist="139700" dir="2700000" algn="tl" rotWithShape="0">
                <a:srgbClr val="333333">
                  <a:alpha val="65000"/>
                </a:srgbClr>
              </a:outerShdw>
            </a:effectLst>
          </p:spPr>
        </p:pic>
      </p:grpSp>
      <p:grpSp>
        <p:nvGrpSpPr>
          <p:cNvPr id="10" name="Group 9">
            <a:extLst>
              <a:ext uri="{FF2B5EF4-FFF2-40B4-BE49-F238E27FC236}">
                <a16:creationId xmlns:a16="http://schemas.microsoft.com/office/drawing/2014/main" id="{688C3B13-0B3B-AF47-2AC1-18DE68261EA3}"/>
              </a:ext>
            </a:extLst>
          </p:cNvPr>
          <p:cNvGrpSpPr/>
          <p:nvPr/>
        </p:nvGrpSpPr>
        <p:grpSpPr>
          <a:xfrm>
            <a:off x="4324350" y="2024979"/>
            <a:ext cx="4073728" cy="3973330"/>
            <a:chOff x="4229236" y="2024979"/>
            <a:chExt cx="4073728" cy="3973330"/>
          </a:xfrm>
        </p:grpSpPr>
        <p:sp>
          <p:nvSpPr>
            <p:cNvPr id="6" name="TextBox 5">
              <a:extLst>
                <a:ext uri="{FF2B5EF4-FFF2-40B4-BE49-F238E27FC236}">
                  <a16:creationId xmlns:a16="http://schemas.microsoft.com/office/drawing/2014/main" id="{74BD6070-7D4E-1F05-C36D-2CD0E58A1C84}"/>
                </a:ext>
              </a:extLst>
            </p:cNvPr>
            <p:cNvSpPr txBox="1"/>
            <p:nvPr/>
          </p:nvSpPr>
          <p:spPr>
            <a:xfrm>
              <a:off x="4229236" y="5167312"/>
              <a:ext cx="4073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Measurement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ICU</a:t>
              </a:r>
            </a:p>
          </p:txBody>
        </p:sp>
        <p:pic>
          <p:nvPicPr>
            <p:cNvPr id="9" name="Picture 1">
              <a:extLst>
                <a:ext uri="{FF2B5EF4-FFF2-40B4-BE49-F238E27FC236}">
                  <a16:creationId xmlns:a16="http://schemas.microsoft.com/office/drawing/2014/main" id="{A576CD7A-545C-5B97-EA54-01FA5D669CD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24350" y="2024979"/>
              <a:ext cx="3543300" cy="2847169"/>
            </a:xfrm>
            <a:prstGeom prst="rect">
              <a:avLst/>
            </a:prstGeom>
          </p:spPr>
        </p:pic>
      </p:grpSp>
      <p:pic>
        <p:nvPicPr>
          <p:cNvPr id="13" name="Picture 12" descr="A person holding an old person&#10;&#10;AI-generated content may be incorrect.">
            <a:extLst>
              <a:ext uri="{FF2B5EF4-FFF2-40B4-BE49-F238E27FC236}">
                <a16:creationId xmlns:a16="http://schemas.microsoft.com/office/drawing/2014/main" id="{FF7D6F69-5796-BC8A-3EC6-F499D00C7DF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45736" y="2024979"/>
            <a:ext cx="3543299" cy="2847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517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holding an old person&#10;&#10;AI-generated content may be incorrect.">
            <a:extLst>
              <a:ext uri="{FF2B5EF4-FFF2-40B4-BE49-F238E27FC236}">
                <a16:creationId xmlns:a16="http://schemas.microsoft.com/office/drawing/2014/main" id="{5382978A-C0E7-065D-8973-A4CE7C0F737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1997"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87A2808-606D-DC5A-7D0A-58D83317EEB6}"/>
              </a:ext>
            </a:extLst>
          </p:cNvPr>
          <p:cNvSpPr>
            <a:spLocks noGrp="1"/>
          </p:cNvSpPr>
          <p:nvPr>
            <p:ph type="title"/>
          </p:nvPr>
        </p:nvSpPr>
        <p:spPr>
          <a:xfrm>
            <a:off x="490535" y="4918043"/>
            <a:ext cx="11210925" cy="1540747"/>
          </a:xfrm>
        </p:spPr>
        <p:txBody>
          <a:bodyPr vert="horz" lIns="91440" tIns="45720" rIns="91440" bIns="45720" rtlCol="0" anchor="ctr">
            <a:normAutofit/>
          </a:bodyPr>
          <a:lstStyle/>
          <a:p>
            <a:pPr algn="ctr"/>
            <a:r>
              <a:rPr lang="en-US" sz="3100" b="1">
                <a:solidFill>
                  <a:schemeClr val="bg2">
                    <a:lumMod val="10000"/>
                  </a:schemeClr>
                </a:solidFill>
                <a:latin typeface="Aptos Display" panose="020B0004020202020204" pitchFamily="34" charset="0"/>
              </a:rPr>
              <a:t>Pre-implementation activities impacted implementation success </a:t>
            </a:r>
            <a:br>
              <a:rPr lang="en-US" sz="3100" b="1">
                <a:solidFill>
                  <a:schemeClr val="bg2">
                    <a:lumMod val="10000"/>
                  </a:schemeClr>
                </a:solidFill>
                <a:latin typeface="Aptos Display" panose="020B0004020202020204" pitchFamily="34" charset="0"/>
              </a:rPr>
            </a:br>
            <a:r>
              <a:rPr lang="en-US" sz="3100" b="1">
                <a:solidFill>
                  <a:schemeClr val="bg2">
                    <a:lumMod val="10000"/>
                  </a:schemeClr>
                </a:solidFill>
                <a:latin typeface="Aptos Display" panose="020B0004020202020204" pitchFamily="34" charset="0"/>
              </a:rPr>
              <a:t>across two rehabilitation sites.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tema">
  <a:themeElements>
    <a:clrScheme name="HSØ siri">
      <a:dk1>
        <a:sysClr val="windowText" lastClr="000000"/>
      </a:dk1>
      <a:lt1>
        <a:sysClr val="window" lastClr="FFFFFF"/>
      </a:lt1>
      <a:dk2>
        <a:srgbClr val="6FA287"/>
      </a:dk2>
      <a:lt2>
        <a:srgbClr val="BFCED6"/>
      </a:lt2>
      <a:accent1>
        <a:srgbClr val="6CACE4"/>
      </a:accent1>
      <a:accent2>
        <a:srgbClr val="FF671F"/>
      </a:accent2>
      <a:accent3>
        <a:srgbClr val="BFCED6"/>
      </a:accent3>
      <a:accent4>
        <a:srgbClr val="FFC845"/>
      </a:accent4>
      <a:accent5>
        <a:srgbClr val="4472C4"/>
      </a:accent5>
      <a:accent6>
        <a:srgbClr val="93C90E"/>
      </a:accent6>
      <a:hlink>
        <a:srgbClr val="003087"/>
      </a:hlink>
      <a:folHlink>
        <a:srgbClr val="87189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HSØ siri">
      <a:dk1>
        <a:sysClr val="windowText" lastClr="000000"/>
      </a:dk1>
      <a:lt1>
        <a:sysClr val="window" lastClr="FFFFFF"/>
      </a:lt1>
      <a:dk2>
        <a:srgbClr val="6FA287"/>
      </a:dk2>
      <a:lt2>
        <a:srgbClr val="BFCED6"/>
      </a:lt2>
      <a:accent1>
        <a:srgbClr val="6CACE4"/>
      </a:accent1>
      <a:accent2>
        <a:srgbClr val="FF671F"/>
      </a:accent2>
      <a:accent3>
        <a:srgbClr val="BFCED6"/>
      </a:accent3>
      <a:accent4>
        <a:srgbClr val="FFC845"/>
      </a:accent4>
      <a:accent5>
        <a:srgbClr val="4472C4"/>
      </a:accent5>
      <a:accent6>
        <a:srgbClr val="93C90E"/>
      </a:accent6>
      <a:hlink>
        <a:srgbClr val="003087"/>
      </a:hlink>
      <a:folHlink>
        <a:srgbClr val="8718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C3A0168056F7418E0EA25D748AF01C" ma:contentTypeVersion="12" ma:contentTypeDescription="Create a new document." ma:contentTypeScope="" ma:versionID="afc009d0c58b9af8c107075702b2321a">
  <xsd:schema xmlns:xsd="http://www.w3.org/2001/XMLSchema" xmlns:xs="http://www.w3.org/2001/XMLSchema" xmlns:p="http://schemas.microsoft.com/office/2006/metadata/properties" xmlns:ns2="32c4dee0-fdad-4d36-bf8b-8ba6287595e7" xmlns:ns3="7251c851-dc4d-44af-bd00-8a993c84946d" targetNamespace="http://schemas.microsoft.com/office/2006/metadata/properties" ma:root="true" ma:fieldsID="62df763c80510a62de7fa4ec68f72f97" ns2:_="" ns3:_="">
    <xsd:import namespace="32c4dee0-fdad-4d36-bf8b-8ba6287595e7"/>
    <xsd:import namespace="7251c851-dc4d-44af-bd00-8a993c8494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4dee0-fdad-4d36-bf8b-8ba628759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f1d7e1f-d3bd-4451-ae8c-01e12ef854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51c851-dc4d-44af-bd00-8a993c84946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12326bf-1936-4d36-b5cd-ad02dfa416e2}" ma:internalName="TaxCatchAll" ma:showField="CatchAllData" ma:web="7251c851-dc4d-44af-bd00-8a993c8494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c4dee0-fdad-4d36-bf8b-8ba6287595e7">
      <Terms xmlns="http://schemas.microsoft.com/office/infopath/2007/PartnerControls"/>
    </lcf76f155ced4ddcb4097134ff3c332f>
    <TaxCatchAll xmlns="7251c851-dc4d-44af-bd00-8a993c8494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02B2CC-16F0-4238-90F0-E91BDD365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c4dee0-fdad-4d36-bf8b-8ba6287595e7"/>
    <ds:schemaRef ds:uri="7251c851-dc4d-44af-bd00-8a993c8494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9363BC-2170-46D2-AD37-648B0D29730B}">
  <ds:schemaRefs>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7251c851-dc4d-44af-bd00-8a993c84946d"/>
    <ds:schemaRef ds:uri="32c4dee0-fdad-4d36-bf8b-8ba6287595e7"/>
    <ds:schemaRef ds:uri="http://www.w3.org/XML/1998/namespace"/>
  </ds:schemaRefs>
</ds:datastoreItem>
</file>

<file path=customXml/itemProps3.xml><?xml version="1.0" encoding="utf-8"?>
<ds:datastoreItem xmlns:ds="http://schemas.openxmlformats.org/officeDocument/2006/customXml" ds:itemID="{B5789DA5-E7E6-41A4-9989-24DD9AF7D3B1}">
  <ds:schemaRefs>
    <ds:schemaRef ds:uri="http://schemas.microsoft.com/sharepoint/v3/contenttype/forms"/>
  </ds:schemaRefs>
</ds:datastoreItem>
</file>

<file path=docMetadata/LabelInfo.xml><?xml version="1.0" encoding="utf-8"?>
<clbl:labelList xmlns:clbl="http://schemas.microsoft.com/office/2020/mipLabelMetadata">
  <clbl:label id="{5b906c1f-19d2-4ac1-bea8-1ddf524e35b3}" enabled="1" method="Standard" siteId="{7f8e4cf0-71fb-489c-a336-3f9252a63908}" contentBits="0" removed="0"/>
</clbl:labelList>
</file>

<file path=docProps/app.xml><?xml version="1.0" encoding="utf-8"?>
<Properties xmlns="http://schemas.openxmlformats.org/officeDocument/2006/extended-properties" xmlns:vt="http://schemas.openxmlformats.org/officeDocument/2006/docPropsVTypes">
  <TotalTime>23</TotalTime>
  <Words>6874</Words>
  <Application>Microsoft Office PowerPoint</Application>
  <PresentationFormat>Breedbeeld</PresentationFormat>
  <Paragraphs>666</Paragraphs>
  <Slides>44</Slides>
  <Notes>44</Notes>
  <HiddenSlides>0</HiddenSlides>
  <MMClips>0</MMClips>
  <ScaleCrop>false</ScaleCrop>
  <HeadingPairs>
    <vt:vector size="6" baseType="variant">
      <vt:variant>
        <vt:lpstr>Gebruikte lettertypen</vt:lpstr>
      </vt:variant>
      <vt:variant>
        <vt:i4>9</vt:i4>
      </vt:variant>
      <vt:variant>
        <vt:lpstr>Thema</vt:lpstr>
      </vt:variant>
      <vt:variant>
        <vt:i4>5</vt:i4>
      </vt:variant>
      <vt:variant>
        <vt:lpstr>Diatitels</vt:lpstr>
      </vt:variant>
      <vt:variant>
        <vt:i4>44</vt:i4>
      </vt:variant>
    </vt:vector>
  </HeadingPairs>
  <TitlesOfParts>
    <vt:vector size="58" baseType="lpstr">
      <vt:lpstr>Aptos</vt:lpstr>
      <vt:lpstr>Aptos Display</vt:lpstr>
      <vt:lpstr>Arial</vt:lpstr>
      <vt:lpstr>Arial,Sans-Serif</vt:lpstr>
      <vt:lpstr>Calibri</vt:lpstr>
      <vt:lpstr>Calibri Light</vt:lpstr>
      <vt:lpstr>Segoe Sans</vt:lpstr>
      <vt:lpstr>Times New Roman</vt:lpstr>
      <vt:lpstr>Wingdings</vt:lpstr>
      <vt:lpstr>1_Office-tema</vt:lpstr>
      <vt:lpstr>2_Office-tema</vt:lpstr>
      <vt:lpstr>3_Office-tema</vt:lpstr>
      <vt:lpstr>Office Theme</vt:lpstr>
      <vt:lpstr>1_Office Theme</vt:lpstr>
      <vt:lpstr>Bridging Knowledge and Practice: Pragmatic Pre-Implementation Approaches Using the Knowledge-to-Action Framework</vt:lpstr>
      <vt:lpstr>The Impact of the Pre-Implementation Phases on a Two-phase Multi-Site Implementation Project </vt:lpstr>
      <vt:lpstr>PowerPoint-presentatie</vt:lpstr>
      <vt:lpstr>Pre-implementation lays the foundation for successful implementation by preparing people, processes, and systems for change.</vt:lpstr>
      <vt:lpstr>PowerPoint-presentatie</vt:lpstr>
      <vt:lpstr>Pre-implementation aligns with the first four phases of the KTA Framework, transforming evidence into actionable, context-specific plans for change.</vt:lpstr>
      <vt:lpstr>PowerPoint-presentatie</vt:lpstr>
      <vt:lpstr>Exploring the Pre-Implementation Black Box Across Three Rehabilitation Projects</vt:lpstr>
      <vt:lpstr>Pre-implementation activities impacted implementation success  across two rehabilitation sites.</vt:lpstr>
      <vt:lpstr>Differences in Pre-Implementation and Readiness for Change Shaped Implementation Success</vt:lpstr>
      <vt:lpstr>Differences in Pre-Implementation and Readiness for Change Shaped Implementation Success</vt:lpstr>
      <vt:lpstr>Site 1 used structured leadership, clinician engagement, and team-based planning to build readiness for HIT.</vt:lpstr>
      <vt:lpstr>Clinicians described strong leadership, shared expectations, and a collaborative culture. (Mbalilaki et al, 2024)</vt:lpstr>
      <vt:lpstr>Over ~5 years, Site 1 progressed through structured pre-implementation and implementation phases to achieve high-fidelity HIT delivery.</vt:lpstr>
      <vt:lpstr>PowerPoint-presentatie</vt:lpstr>
      <vt:lpstr>PowerPoint-presentatie</vt:lpstr>
      <vt:lpstr>Site 2 paused implementation midstream to re-engage in pre-implementation activities, leading to improved fidelity one year later.</vt:lpstr>
      <vt:lpstr>PowerPoint-presentatie</vt:lpstr>
      <vt:lpstr>Pre-implementation quality shaped timelines, fidelity, and the need to pivot.</vt:lpstr>
      <vt:lpstr>The Impact of tailored pre-implementation strategies and activities at for CPAx in Oslo University Hospital</vt:lpstr>
      <vt:lpstr>PowerPoint-presentatie</vt:lpstr>
      <vt:lpstr>Early rehabilitation starts in the ICU – from bed rest to active rehabilitation </vt:lpstr>
      <vt:lpstr>Chelsea Critical Care Assessment Tool (CPAx) helps us systematically evaluate physical function in ICU patients and guide personalized rehabilitation </vt:lpstr>
      <vt:lpstr>PowerPoint-presentatie</vt:lpstr>
      <vt:lpstr>Tailoring strategies to fit the context.  </vt:lpstr>
      <vt:lpstr>PowerPoint-presentatie</vt:lpstr>
      <vt:lpstr>  </vt:lpstr>
      <vt:lpstr> </vt:lpstr>
      <vt:lpstr>Pre-implementation activities</vt:lpstr>
      <vt:lpstr>After approximately 8 months, clinicians and leaders started to take ownership of their own implementation plans.</vt:lpstr>
      <vt:lpstr>   Before we change practice, we must change    the conditions for change. </vt:lpstr>
      <vt:lpstr>«THE CRAWL» </vt:lpstr>
      <vt:lpstr>The Impact of Pre-implementation Activities in Concussion Rehabilitation</vt:lpstr>
      <vt:lpstr>This project aims to implement measurement tools for concussion patients across three departments in a rehabilitation hospital </vt:lpstr>
      <vt:lpstr>PowerPoint-presentatie</vt:lpstr>
      <vt:lpstr>To achieve real buy-in, leaders need to move beyond verbal support and demonstrate the project's value through consistent actions.</vt:lpstr>
      <vt:lpstr>Clinicians embraced tool improvements if paired with sufficient training and support. </vt:lpstr>
      <vt:lpstr>Leadership buy-in isn’t one-size-fits-all: Progress required adapting messages to context and relationships</vt:lpstr>
      <vt:lpstr>A key part of the strategy is to “navigate” by assessing and identifying the dynamics among leaders, clinicians, and the culture</vt:lpstr>
      <vt:lpstr>Implementation is relational, and progress depends on how we adapt to local norms and communication styles</vt:lpstr>
      <vt:lpstr>Tailoring communication to each leader builds relationships and secures their buy-in for the project.</vt:lpstr>
      <vt:lpstr>Today- we are celebrating the small and big successes!! </vt:lpstr>
      <vt:lpstr>Take home message</vt:lpstr>
      <vt:lpstr>Bridging Knowledge and Practice: Pragmatic Pre-Implementation Approaches Using the Knowledge-to-Action Framework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Siri Nordahl Tveitan</dc:creator>
  <cp:lastModifiedBy>Christine Greve</cp:lastModifiedBy>
  <cp:revision>2</cp:revision>
  <dcterms:created xsi:type="dcterms:W3CDTF">2025-05-28T18:15:48Z</dcterms:created>
  <dcterms:modified xsi:type="dcterms:W3CDTF">2025-05-29T16:37:40Z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0x010100E4C3A0168056F7418E0EA25D748AF01C</vt:lpwstr>
  </property>
  <property fmtid="{D5CDD505-2E9C-101B-9397-08002B2CF9AE}" pid="3" name="MediaServiceImageTags">
    <vt:lpwstr/>
  </property>
</Properties>
</file>