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58_EBCB698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533" r:id="rId5"/>
    <p:sldId id="538" r:id="rId6"/>
    <p:sldId id="601" r:id="rId7"/>
    <p:sldId id="620" r:id="rId8"/>
    <p:sldId id="258" r:id="rId9"/>
    <p:sldId id="583" r:id="rId10"/>
    <p:sldId id="257" r:id="rId11"/>
    <p:sldId id="584" r:id="rId12"/>
    <p:sldId id="612" r:id="rId13"/>
    <p:sldId id="599" r:id="rId14"/>
    <p:sldId id="600" r:id="rId15"/>
    <p:sldId id="617" r:id="rId16"/>
    <p:sldId id="615" r:id="rId17"/>
    <p:sldId id="606" r:id="rId18"/>
    <p:sldId id="608" r:id="rId19"/>
    <p:sldId id="619" r:id="rId20"/>
    <p:sldId id="266" r:id="rId21"/>
  </p:sldIdLst>
  <p:sldSz cx="18059400"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A4068E-5132-18C7-795E-963ECB9A734E}" name="ULPG:Guha.Sarbik" initials="UL" userId="S::22147292@studentmail.ul.ie::b8f12eed-b6e0-466c-9223-e76f596008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36"/>
    <a:srgbClr val="00A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89CA3-5F91-44AE-B3DD-DD046CE5C79B}" v="354" dt="2025-05-27T07:27:12.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7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modernComment_258_EBCB6988.xml><?xml version="1.0" encoding="utf-8"?>
<p188:cmLst xmlns:a="http://schemas.openxmlformats.org/drawingml/2006/main" xmlns:r="http://schemas.openxmlformats.org/officeDocument/2006/relationships" xmlns:p188="http://schemas.microsoft.com/office/powerpoint/2018/8/main">
  <p188:cm id="{9606E1E7-BE79-4D11-B8FC-D3599C63789F}" authorId="{B7A4068E-5132-18C7-795E-963ECB9A734E}" created="2025-05-24T16:47:31.947">
    <ac:deMkLst xmlns:ac="http://schemas.microsoft.com/office/drawing/2013/main/command">
      <pc:docMk xmlns:pc="http://schemas.microsoft.com/office/powerpoint/2013/main/command"/>
      <pc:sldMk xmlns:pc="http://schemas.microsoft.com/office/powerpoint/2013/main/command" cId="3955976584" sldId="600"/>
      <ac:picMk id="5" creationId="{DF394619-5852-42AE-15C6-60BF9427F71A}"/>
    </ac:deMkLst>
    <p188:txBody>
      <a:bodyPr/>
      <a:lstStyle/>
      <a:p>
        <a:r>
          <a:rPr lang="en-GB"/>
          <a:t>In the table on the left for "Cultural sharing", should we say "Songs/poetry/videos/other cultural artefacts from diverse cultures...?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A6C207-9860-41F8-B951-AC22A028CE83}" type="datetimeFigureOut">
              <a:rPr lang="en-IE" smtClean="0"/>
              <a:t>30/05/2025</a:t>
            </a:fld>
            <a:endParaRPr lang="en-I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65A563-4075-4E9E-B481-F5E903800981}" type="slidenum">
              <a:rPr lang="en-IE" smtClean="0"/>
              <a:t>‹nr.›</a:t>
            </a:fld>
            <a:endParaRPr lang="en-IE"/>
          </a:p>
        </p:txBody>
      </p:sp>
    </p:spTree>
    <p:extLst>
      <p:ext uri="{BB962C8B-B14F-4D97-AF65-F5344CB8AC3E}">
        <p14:creationId xmlns:p14="http://schemas.microsoft.com/office/powerpoint/2010/main" val="4104892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‹nr.›</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137FE-F796-2E41-88C3-6EBCF174D120}" type="slidenum">
              <a:rPr lang="en-US" smtClean="0"/>
              <a:t>1</a:t>
            </a:fld>
            <a:endParaRPr lang="en-US"/>
          </a:p>
        </p:txBody>
      </p:sp>
    </p:spTree>
    <p:extLst>
      <p:ext uri="{BB962C8B-B14F-4D97-AF65-F5344CB8AC3E}">
        <p14:creationId xmlns:p14="http://schemas.microsoft.com/office/powerpoint/2010/main" val="361506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Anne 5 mins slides re. Irish World Music Café and evidence about co-production (it didn’t work to bring in Palmer here  - way too much info for the time available so I have leaned into the PPI INCLUDES report instead</a:t>
            </a:r>
          </a:p>
        </p:txBody>
      </p:sp>
      <p:sp>
        <p:nvSpPr>
          <p:cNvPr id="4" name="Slide Number Placeholder 3"/>
          <p:cNvSpPr>
            <a:spLocks noGrp="1"/>
          </p:cNvSpPr>
          <p:nvPr>
            <p:ph type="sldNum" sz="quarter" idx="5"/>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388564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49CA-52F0-78EF-310F-03DA68EC5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13B76-2734-CDCC-5BEB-557F16314F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C704B01-2D0E-F201-CECE-8501221C73DC}"/>
              </a:ext>
            </a:extLst>
          </p:cNvPr>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a:t>Helen introduce the group work 15 minutes, flip chart with stickies for each group followed by 5 mins open discussion </a:t>
            </a:r>
          </a:p>
          <a:p>
            <a:endParaRPr lang="en-IE"/>
          </a:p>
        </p:txBody>
      </p:sp>
      <p:sp>
        <p:nvSpPr>
          <p:cNvPr id="4" name="Slide Number Placeholder 3">
            <a:extLst>
              <a:ext uri="{FF2B5EF4-FFF2-40B4-BE49-F238E27FC236}">
                <a16:creationId xmlns:a16="http://schemas.microsoft.com/office/drawing/2014/main" id="{F65F8505-E860-E902-4B01-2F9A353C8ECE}"/>
              </a:ext>
            </a:extLst>
          </p:cNvPr>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10024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5000"/>
              </a:lnSpc>
              <a:spcAft>
                <a:spcPts val="800"/>
              </a:spcAft>
              <a:buNone/>
            </a:pP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10 MINS </a:t>
            </a:r>
            <a:r>
              <a:rPr lang="en-IE" sz="1800" kern="0" err="1">
                <a:solidFill>
                  <a:srgbClr val="0070C0"/>
                </a:solidFill>
                <a:effectLst/>
                <a:latin typeface="Arial" panose="020B0604020202020204" pitchFamily="34" charset="0"/>
                <a:ea typeface="DengXian" panose="02010600030101010101" pitchFamily="2" charset="-122"/>
                <a:cs typeface="Arial" panose="020B0604020202020204" pitchFamily="34" charset="0"/>
              </a:rPr>
              <a:t>Sarbik</a:t>
            </a: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 with Helen 4 line simple melody – call and response with harmony? Composition based on </a:t>
            </a:r>
            <a:r>
              <a:rPr lang="en-IE" sz="1800" kern="0" err="1">
                <a:solidFill>
                  <a:srgbClr val="0070C0"/>
                </a:solidFill>
                <a:effectLst/>
                <a:latin typeface="Arial" panose="020B0604020202020204" pitchFamily="34" charset="0"/>
                <a:ea typeface="DengXian" panose="02010600030101010101" pitchFamily="2" charset="-122"/>
                <a:cs typeface="Arial" panose="020B0604020202020204" pitchFamily="34" charset="0"/>
              </a:rPr>
              <a:t>Sarbik</a:t>
            </a: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 listening to discussions, the essence of the idea</a:t>
            </a:r>
            <a:endParaRPr lang="en-IE" sz="1800" kern="100">
              <a:effectLst/>
              <a:latin typeface="Aptos" panose="020B0004020202020204" pitchFamily="34" charset="0"/>
              <a:ea typeface="DengXian" panose="02010600030101010101" pitchFamily="2" charset="-122"/>
              <a:cs typeface="Arial" panose="020B0604020202020204" pitchFamily="34" charset="0"/>
            </a:endParaRPr>
          </a:p>
          <a:p>
            <a:pPr>
              <a:buNone/>
            </a:pPr>
            <a:r>
              <a:rPr lang="en-IE" sz="1800" i="1" kern="0">
                <a:solidFill>
                  <a:srgbClr val="0070C0"/>
                </a:solidFill>
                <a:effectLst/>
                <a:latin typeface="Arial" panose="020B0604020202020204" pitchFamily="34" charset="0"/>
                <a:ea typeface="DengXian" panose="02010600030101010101" pitchFamily="2" charset="-122"/>
              </a:rPr>
              <a:t>Prep in advance (data capture, data generation, dissemination)</a:t>
            </a:r>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212509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Anna</a:t>
            </a: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377652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sz="1400"/>
              <a:t>Anne</a:t>
            </a:r>
          </a:p>
        </p:txBody>
      </p:sp>
      <p:sp>
        <p:nvSpPr>
          <p:cNvPr id="4" name="Slide Number Placeholder 3"/>
          <p:cNvSpPr>
            <a:spLocks noGrp="1"/>
          </p:cNvSpPr>
          <p:nvPr>
            <p:ph type="sldNum" sz="quarter" idx="5"/>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64320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Anne</a:t>
            </a:r>
          </a:p>
        </p:txBody>
      </p:sp>
      <p:sp>
        <p:nvSpPr>
          <p:cNvPr id="4" name="Slide Number Placeholder 3"/>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360980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Anne</a:t>
            </a:r>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29053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sz="1800" kern="0">
                <a:solidFill>
                  <a:srgbClr val="007BB8"/>
                </a:solidFill>
                <a:effectLst/>
                <a:latin typeface="Arial" panose="020B0604020202020204" pitchFamily="34" charset="0"/>
                <a:ea typeface="DengXian" panose="02010600030101010101" pitchFamily="2" charset="-122"/>
                <a:cs typeface="Arial" panose="020B0604020202020204" pitchFamily="34" charset="0"/>
              </a:rPr>
              <a:t>Anna However, their involvement in co-production processes is rare, </a:t>
            </a:r>
            <a:r>
              <a:rPr lang="en-IE" sz="1800" kern="0" err="1">
                <a:solidFill>
                  <a:srgbClr val="007BB8"/>
                </a:solidFill>
                <a:effectLst/>
                <a:latin typeface="Arial" panose="020B0604020202020204" pitchFamily="34" charset="0"/>
                <a:ea typeface="DengXian" panose="02010600030101010101" pitchFamily="2" charset="-122"/>
                <a:cs typeface="Arial" panose="020B0604020202020204" pitchFamily="34" charset="0"/>
              </a:rPr>
              <a:t>adhoc</a:t>
            </a:r>
            <a:r>
              <a:rPr lang="en-IE" sz="1800" kern="0">
                <a:solidFill>
                  <a:srgbClr val="007BB8"/>
                </a:solidFill>
                <a:effectLst/>
                <a:latin typeface="Arial" panose="020B0604020202020204" pitchFamily="34" charset="0"/>
                <a:ea typeface="DengXian" panose="02010600030101010101" pitchFamily="2" charset="-122"/>
                <a:cs typeface="Arial" panose="020B0604020202020204" pitchFamily="34" charset="0"/>
              </a:rPr>
              <a:t> and unevenly spread. Further, there is research fatigue in these communities because they are tired of being subjects in extractive research processes that do not lead to concrete changes in their lives or improved health outcomes. </a:t>
            </a:r>
            <a:r>
              <a:rPr lang="en-IE" sz="1800" kern="1200">
                <a:solidFill>
                  <a:srgbClr val="007BB8"/>
                </a:solidFill>
                <a:effectLst/>
                <a:latin typeface="Arial" panose="020B0604020202020204" pitchFamily="34" charset="0"/>
                <a:ea typeface="DengXian" panose="02010600030101010101" pitchFamily="2" charset="-122"/>
                <a:cs typeface="Arial" panose="020B0604020202020204" pitchFamily="34" charset="0"/>
              </a:rPr>
              <a:t> </a:t>
            </a:r>
            <a:br>
              <a:rPr lang="en-IE" sz="1800" kern="1200">
                <a:solidFill>
                  <a:srgbClr val="007BB8"/>
                </a:solidFill>
                <a:effectLst/>
                <a:latin typeface="Arial" panose="020B0604020202020204" pitchFamily="34" charset="0"/>
                <a:ea typeface="DengXian" panose="02010600030101010101" pitchFamily="2" charset="-122"/>
                <a:cs typeface="Arial" panose="020B0604020202020204" pitchFamily="34" charset="0"/>
              </a:rPr>
            </a:br>
            <a:r>
              <a:rPr lang="en-IE" sz="1800" kern="1200">
                <a:solidFill>
                  <a:srgbClr val="007BB8"/>
                </a:solidFill>
                <a:effectLst/>
                <a:latin typeface="Arial" panose="020B0604020202020204" pitchFamily="34" charset="0"/>
                <a:ea typeface="DengXian" panose="02010600030101010101" pitchFamily="2" charset="-122"/>
                <a:cs typeface="Arial" panose="020B0604020202020204" pitchFamily="34" charset="0"/>
              </a:rPr>
              <a:t>Examples of other methods for co-production include experience based co-design, participatory learning and action research BUT all of these rely on /are dominated by cognitive processes. What if this is not enough?</a:t>
            </a: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sz="1800" kern="1200">
              <a:solidFill>
                <a:srgbClr val="007BB8"/>
              </a:solidFill>
              <a:effectLst/>
              <a:latin typeface="Arial" panose="020B0604020202020204" pitchFamily="34" charset="0"/>
              <a:ea typeface="DengXian" panose="02010600030101010101" pitchFamily="2" charset="-122"/>
              <a:cs typeface="Arial" panose="020B0604020202020204" pitchFamily="34" charset="0"/>
            </a:endParaRPr>
          </a:p>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288341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Anna</a:t>
            </a:r>
          </a:p>
          <a:p>
            <a:r>
              <a:rPr lang="en-IE"/>
              <a:t>The arts invite whole body participation – cognitive and affective</a:t>
            </a:r>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128806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Anna </a:t>
            </a:r>
          </a:p>
          <a:p>
            <a:pPr marL="342900" indent="-342900">
              <a:buAutoNum type="arabicPeriod"/>
            </a:pPr>
            <a:r>
              <a:rPr lang="en-IE"/>
              <a:t>What we know about music in community and social settings e.g., choirs</a:t>
            </a:r>
          </a:p>
          <a:p>
            <a:pPr marL="342900" indent="-342900">
              <a:buAutoNum type="arabicPeriod"/>
            </a:pPr>
            <a:r>
              <a:rPr lang="en-IE"/>
              <a:t>What we know about the role of the arts, including music on health and wellbeing</a:t>
            </a:r>
          </a:p>
          <a:p>
            <a:pPr marL="342900" indent="-342900">
              <a:buAutoNum type="arabicPeriod"/>
            </a:pPr>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1019633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a:t>Helen leading into the experiential piece....for 15 mins</a:t>
            </a:r>
          </a:p>
          <a:p>
            <a:r>
              <a:rPr lang="en-IE"/>
              <a:t> This is the key question – can we harness these effects in co-production processes for migration health?</a:t>
            </a:r>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59971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5000"/>
              </a:lnSpc>
              <a:spcAft>
                <a:spcPts val="800"/>
              </a:spcAft>
              <a:buNone/>
            </a:pP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15 MINS Musical activities – </a:t>
            </a:r>
            <a:endParaRPr lang="en-IE" sz="1800" kern="10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breathing - singing; melody, rhythm, harmony Helen</a:t>
            </a:r>
            <a:endParaRPr lang="en-IE" sz="1800" kern="10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pPr>
            <a:r>
              <a:rPr lang="en-IE" sz="1800" kern="0">
                <a:solidFill>
                  <a:srgbClr val="0070C0"/>
                </a:solidFill>
                <a:effectLst/>
                <a:latin typeface="Arial" panose="020B0604020202020204" pitchFamily="34" charset="0"/>
                <a:ea typeface="DengXian" panose="02010600030101010101" pitchFamily="2" charset="-122"/>
                <a:cs typeface="Arial" panose="020B0604020202020204" pitchFamily="34" charset="0"/>
              </a:rPr>
              <a:t>song exchange – learn a song in another language </a:t>
            </a:r>
            <a:r>
              <a:rPr lang="en-IE" sz="1800" kern="0" err="1">
                <a:solidFill>
                  <a:srgbClr val="0070C0"/>
                </a:solidFill>
                <a:effectLst/>
                <a:latin typeface="Arial" panose="020B0604020202020204" pitchFamily="34" charset="0"/>
                <a:ea typeface="DengXian" panose="02010600030101010101" pitchFamily="2" charset="-122"/>
                <a:cs typeface="Arial" panose="020B0604020202020204" pitchFamily="34" charset="0"/>
              </a:rPr>
              <a:t>Sarbik</a:t>
            </a:r>
            <a:endParaRPr lang="en-IE" sz="1800" kern="100">
              <a:effectLst/>
              <a:latin typeface="Aptos" panose="020B0004020202020204" pitchFamily="34" charset="0"/>
              <a:ea typeface="DengXian" panose="02010600030101010101" pitchFamily="2" charset="-122"/>
              <a:cs typeface="Arial" panose="020B0604020202020204" pitchFamily="34" charset="0"/>
            </a:endParaRPr>
          </a:p>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610834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959756" y="7776001"/>
            <a:ext cx="11197156" cy="796487"/>
          </a:xfrm>
        </p:spPr>
        <p:txBody>
          <a:bodyPr anchor="t">
            <a:normAutofit/>
          </a:bodyPr>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959756" y="8572488"/>
            <a:ext cx="11197156"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US"/>
              <a:t>Click to edit Master subtitle style</a:t>
            </a:r>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959756" y="6480001"/>
            <a:ext cx="11197156" cy="1808233"/>
          </a:xfrm>
        </p:spPr>
        <p:txBody>
          <a:bodyPr anchor="t">
            <a:normAutofit/>
          </a:bodyPr>
          <a:lstStyle>
            <a:lvl1pPr algn="l">
              <a:defRPr sz="4700" b="1">
                <a:solidFill>
                  <a:srgbClr val="00A956"/>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203210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959756" y="3744001"/>
            <a:ext cx="11996953" cy="672893"/>
          </a:xfrm>
        </p:spPr>
        <p:txBody>
          <a:bodyPr anchor="t"/>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959756" y="4416894"/>
            <a:ext cx="11996953"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759045" y="5400000"/>
            <a:ext cx="2639330" cy="756000"/>
          </a:xfrm>
        </p:spPr>
        <p:txBody>
          <a:bodyPr/>
          <a:lstStyle>
            <a:lvl1pPr marL="0" indent="0">
              <a:buNone/>
              <a:defRPr/>
            </a:lvl1pPr>
          </a:lstStyle>
          <a:p>
            <a:r>
              <a:rPr lang="en-US"/>
              <a:t>Click icon to add picture</a:t>
            </a:r>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9756" y="5040000"/>
            <a:ext cx="263933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959757" y="2412001"/>
            <a:ext cx="767524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9142572" y="2412000"/>
            <a:ext cx="7393418"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‹nr.›</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959757" y="4355100"/>
            <a:ext cx="767524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959759" y="2412001"/>
            <a:ext cx="7198172"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‹nr.›</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959759" y="4355100"/>
            <a:ext cx="7198172"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8397867" y="2412000"/>
            <a:ext cx="8797766" cy="5400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8059400"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8501952"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959757" y="1224000"/>
            <a:ext cx="5824626"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959757" y="3047525"/>
            <a:ext cx="5824626"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8059400"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8501952"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959757" y="1224000"/>
            <a:ext cx="5824626"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959757" y="3047525"/>
            <a:ext cx="5824626"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8059400"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8501953"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959757" y="1224000"/>
            <a:ext cx="5824626"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959757" y="3047525"/>
            <a:ext cx="5824626"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8059400"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8501953"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959757" y="1224000"/>
            <a:ext cx="5824626"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959757" y="3047525"/>
            <a:ext cx="5824626"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‹nr.›</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959756" y="1224000"/>
            <a:ext cx="15576233" cy="104295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959756" y="2412000"/>
            <a:ext cx="15576233" cy="477258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959757" y="9360001"/>
            <a:ext cx="4063365"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5023121" y="9360001"/>
            <a:ext cx="6095048"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1118169" y="9360001"/>
            <a:ext cx="3313833"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‹nr.›</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258_EBCB6988.xml"/><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l.ie/ehs/medicine/research/research-groups/public-and-patient-involvement-ppi/who" TargetMode="External"/><Relationship Id="rId7" Type="http://schemas.openxmlformats.org/officeDocument/2006/relationships/hyperlink" Target="mailto:guha.sarbik@ul.ie" TargetMode="External"/><Relationship Id="rId2" Type="http://schemas.openxmlformats.org/officeDocument/2006/relationships/hyperlink" Target="https://www.ul.ie/ehs/medicine/research/research-groups/public-and-patient-involvement-ppi" TargetMode="External"/><Relationship Id="rId1" Type="http://schemas.openxmlformats.org/officeDocument/2006/relationships/slideLayout" Target="../slideLayouts/slideLayout3.xml"/><Relationship Id="rId6" Type="http://schemas.openxmlformats.org/officeDocument/2006/relationships/hyperlink" Target="mailto:Anna.papyan@ul.ie" TargetMode="External"/><Relationship Id="rId5" Type="http://schemas.openxmlformats.org/officeDocument/2006/relationships/hyperlink" Target="mailto:Helen.Phelan@ul.ie" TargetMode="External"/><Relationship Id="rId4" Type="http://schemas.openxmlformats.org/officeDocument/2006/relationships/hyperlink" Target="mailto:Anne.macfarlane@ul.i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325D-2222-A8AA-D02B-F1E632ECBC44}"/>
              </a:ext>
            </a:extLst>
          </p:cNvPr>
          <p:cNvSpPr>
            <a:spLocks noGrp="1"/>
          </p:cNvSpPr>
          <p:nvPr>
            <p:ph type="ctrTitle"/>
          </p:nvPr>
        </p:nvSpPr>
        <p:spPr>
          <a:xfrm>
            <a:off x="1912044" y="3500636"/>
            <a:ext cx="13821986" cy="1104944"/>
          </a:xfrm>
        </p:spPr>
        <p:txBody>
          <a:bodyPr>
            <a:noAutofit/>
          </a:bodyPr>
          <a:lstStyle/>
          <a:p>
            <a:r>
              <a:rPr lang="en-IE" sz="4400">
                <a:latin typeface="Roboto" panose="02000000000000000000" pitchFamily="2" charset="0"/>
                <a:ea typeface="DengXian" panose="02010600030101010101" pitchFamily="2" charset="-122"/>
                <a:cs typeface="Aptos" panose="020B0004020202020204" pitchFamily="34" charset="0"/>
              </a:rPr>
              <a:t>Time to sing? The use of music and singing as participatory methods to facilitate co-production in implementation science</a:t>
            </a:r>
            <a:endParaRPr lang="en-IE" sz="4400"/>
          </a:p>
        </p:txBody>
      </p:sp>
      <p:sp>
        <p:nvSpPr>
          <p:cNvPr id="3" name="Subtitle 2">
            <a:extLst>
              <a:ext uri="{FF2B5EF4-FFF2-40B4-BE49-F238E27FC236}">
                <a16:creationId xmlns:a16="http://schemas.microsoft.com/office/drawing/2014/main" id="{D7BBBCDA-E456-8A94-CD25-305B7F63C396}"/>
              </a:ext>
            </a:extLst>
          </p:cNvPr>
          <p:cNvSpPr>
            <a:spLocks noGrp="1"/>
          </p:cNvSpPr>
          <p:nvPr>
            <p:ph type="subTitle" idx="1"/>
          </p:nvPr>
        </p:nvSpPr>
        <p:spPr>
          <a:xfrm>
            <a:off x="1912044" y="5300284"/>
            <a:ext cx="14606814" cy="3805201"/>
          </a:xfrm>
        </p:spPr>
        <p:txBody>
          <a:bodyPr>
            <a:normAutofit/>
          </a:bodyPr>
          <a:lstStyle/>
          <a:p>
            <a:endParaRPr lang="en-IE">
              <a:solidFill>
                <a:schemeClr val="bg1"/>
              </a:solidFill>
            </a:endParaRPr>
          </a:p>
          <a:p>
            <a:r>
              <a:rPr lang="en-IE" sz="3200">
                <a:solidFill>
                  <a:schemeClr val="bg1"/>
                </a:solidFill>
              </a:rPr>
              <a:t>Anne MacFarlane, Anna Papyan, </a:t>
            </a:r>
            <a:r>
              <a:rPr lang="en-IE" sz="3200" err="1">
                <a:solidFill>
                  <a:schemeClr val="bg1"/>
                </a:solidFill>
              </a:rPr>
              <a:t>Sarbik</a:t>
            </a:r>
            <a:r>
              <a:rPr lang="en-IE" sz="3200">
                <a:solidFill>
                  <a:schemeClr val="bg1"/>
                </a:solidFill>
              </a:rPr>
              <a:t> Guha, Helen Phelan</a:t>
            </a:r>
          </a:p>
          <a:p>
            <a:r>
              <a:rPr lang="en-IE" sz="2400">
                <a:solidFill>
                  <a:schemeClr val="bg1"/>
                </a:solidFill>
              </a:rPr>
              <a:t>On behalf of the Refugee and Migrant Health Partnership, Ire</a:t>
            </a:r>
            <a:r>
              <a:rPr lang="en-IE" sz="2800">
                <a:solidFill>
                  <a:schemeClr val="bg1"/>
                </a:solidFill>
              </a:rPr>
              <a:t>land </a:t>
            </a:r>
          </a:p>
          <a:p>
            <a:endParaRPr lang="en-IE">
              <a:solidFill>
                <a:schemeClr val="bg1"/>
              </a:solidFill>
            </a:endParaRPr>
          </a:p>
          <a:p>
            <a:r>
              <a:rPr lang="en-IE" sz="3200">
                <a:solidFill>
                  <a:schemeClr val="bg1"/>
                </a:solidFill>
              </a:rPr>
              <a:t>Participatory Health Research Unit, School of Medicine</a:t>
            </a:r>
          </a:p>
          <a:p>
            <a:endParaRPr lang="en-IE" sz="3200">
              <a:solidFill>
                <a:srgbClr val="C00000"/>
              </a:solidFill>
            </a:endParaRPr>
          </a:p>
          <a:p>
            <a:endParaRPr lang="en-IE">
              <a:solidFill>
                <a:schemeClr val="bg1"/>
              </a:solidFill>
            </a:endParaRPr>
          </a:p>
          <a:p>
            <a:endParaRPr lang="en-IE">
              <a:solidFill>
                <a:srgbClr val="C00000"/>
              </a:solidFill>
            </a:endParaRPr>
          </a:p>
          <a:p>
            <a:endParaRPr lang="en-IE">
              <a:solidFill>
                <a:srgbClr val="C00000"/>
              </a:solidFill>
            </a:endParaRPr>
          </a:p>
          <a:p>
            <a:endParaRPr lang="en-IE">
              <a:solidFill>
                <a:srgbClr val="C00000"/>
              </a:solidFill>
            </a:endParaRPr>
          </a:p>
        </p:txBody>
      </p:sp>
      <p:pic>
        <p:nvPicPr>
          <p:cNvPr id="4" name="Picture 3">
            <a:extLst>
              <a:ext uri="{FF2B5EF4-FFF2-40B4-BE49-F238E27FC236}">
                <a16:creationId xmlns:a16="http://schemas.microsoft.com/office/drawing/2014/main" id="{B8EC2863-D331-414E-885D-FDFAE1A9F35B}"/>
              </a:ext>
            </a:extLst>
          </p:cNvPr>
          <p:cNvPicPr>
            <a:picLocks noChangeAspect="1"/>
          </p:cNvPicPr>
          <p:nvPr/>
        </p:nvPicPr>
        <p:blipFill>
          <a:blip r:embed="rId3"/>
          <a:stretch>
            <a:fillRect/>
          </a:stretch>
        </p:blipFill>
        <p:spPr>
          <a:xfrm>
            <a:off x="6265013" y="9069715"/>
            <a:ext cx="2206816" cy="946242"/>
          </a:xfrm>
          <a:prstGeom prst="rect">
            <a:avLst/>
          </a:prstGeom>
        </p:spPr>
      </p:pic>
      <p:pic>
        <p:nvPicPr>
          <p:cNvPr id="5" name="Picture 4">
            <a:extLst>
              <a:ext uri="{FF2B5EF4-FFF2-40B4-BE49-F238E27FC236}">
                <a16:creationId xmlns:a16="http://schemas.microsoft.com/office/drawing/2014/main" id="{094EE732-B09A-A4AC-441C-BB8126B24AD2}"/>
              </a:ext>
            </a:extLst>
          </p:cNvPr>
          <p:cNvPicPr>
            <a:picLocks noChangeAspect="1"/>
          </p:cNvPicPr>
          <p:nvPr/>
        </p:nvPicPr>
        <p:blipFill>
          <a:blip r:embed="rId4"/>
          <a:stretch>
            <a:fillRect/>
          </a:stretch>
        </p:blipFill>
        <p:spPr>
          <a:xfrm>
            <a:off x="4102200" y="9057912"/>
            <a:ext cx="1898669" cy="958045"/>
          </a:xfrm>
          <a:prstGeom prst="rect">
            <a:avLst/>
          </a:prstGeom>
        </p:spPr>
      </p:pic>
      <p:pic>
        <p:nvPicPr>
          <p:cNvPr id="6" name="Picture 5">
            <a:extLst>
              <a:ext uri="{FF2B5EF4-FFF2-40B4-BE49-F238E27FC236}">
                <a16:creationId xmlns:a16="http://schemas.microsoft.com/office/drawing/2014/main" id="{3A9DDA90-1600-49DB-9C09-DAE29259114A}"/>
              </a:ext>
            </a:extLst>
          </p:cNvPr>
          <p:cNvPicPr>
            <a:picLocks noChangeAspect="1"/>
          </p:cNvPicPr>
          <p:nvPr/>
        </p:nvPicPr>
        <p:blipFill>
          <a:blip r:embed="rId5"/>
          <a:stretch>
            <a:fillRect/>
          </a:stretch>
        </p:blipFill>
        <p:spPr>
          <a:xfrm>
            <a:off x="1972583" y="9057913"/>
            <a:ext cx="1898669" cy="958045"/>
          </a:xfrm>
          <a:prstGeom prst="rect">
            <a:avLst/>
          </a:prstGeom>
        </p:spPr>
      </p:pic>
      <p:pic>
        <p:nvPicPr>
          <p:cNvPr id="8" name="Picture 7">
            <a:extLst>
              <a:ext uri="{FF2B5EF4-FFF2-40B4-BE49-F238E27FC236}">
                <a16:creationId xmlns:a16="http://schemas.microsoft.com/office/drawing/2014/main" id="{0945C158-F98A-A048-593A-0049B96EF562}"/>
              </a:ext>
            </a:extLst>
          </p:cNvPr>
          <p:cNvPicPr>
            <a:picLocks noChangeAspect="1"/>
          </p:cNvPicPr>
          <p:nvPr/>
        </p:nvPicPr>
        <p:blipFill>
          <a:blip r:embed="rId6"/>
          <a:stretch>
            <a:fillRect/>
          </a:stretch>
        </p:blipFill>
        <p:spPr>
          <a:xfrm>
            <a:off x="10865591" y="9091741"/>
            <a:ext cx="2628448" cy="924214"/>
          </a:xfrm>
          <a:prstGeom prst="rect">
            <a:avLst/>
          </a:prstGeom>
        </p:spPr>
      </p:pic>
      <p:pic>
        <p:nvPicPr>
          <p:cNvPr id="9" name="Picture 8">
            <a:extLst>
              <a:ext uri="{FF2B5EF4-FFF2-40B4-BE49-F238E27FC236}">
                <a16:creationId xmlns:a16="http://schemas.microsoft.com/office/drawing/2014/main" id="{DCEB1F2D-55AE-7C6E-3FF6-C0D8412098D5}"/>
              </a:ext>
            </a:extLst>
          </p:cNvPr>
          <p:cNvPicPr>
            <a:picLocks noChangeAspect="1"/>
          </p:cNvPicPr>
          <p:nvPr/>
        </p:nvPicPr>
        <p:blipFill>
          <a:blip r:embed="rId7"/>
          <a:stretch>
            <a:fillRect/>
          </a:stretch>
        </p:blipFill>
        <p:spPr>
          <a:xfrm>
            <a:off x="8683854" y="9057911"/>
            <a:ext cx="1969712" cy="958044"/>
          </a:xfrm>
          <a:prstGeom prst="rect">
            <a:avLst/>
          </a:prstGeom>
        </p:spPr>
      </p:pic>
    </p:spTree>
    <p:extLst>
      <p:ext uri="{BB962C8B-B14F-4D97-AF65-F5344CB8AC3E}">
        <p14:creationId xmlns:p14="http://schemas.microsoft.com/office/powerpoint/2010/main" val="48369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229EE9-838A-AB42-4203-6784C61B69B5}"/>
              </a:ext>
            </a:extLst>
          </p:cNvPr>
          <p:cNvSpPr>
            <a:spLocks noGrp="1"/>
          </p:cNvSpPr>
          <p:nvPr>
            <p:ph type="dt" sz="half" idx="10"/>
          </p:nvPr>
        </p:nvSpPr>
        <p:spPr/>
        <p:txBody>
          <a:bodyPr/>
          <a:lstStyle/>
          <a:p>
            <a:endParaRPr lang="en-US"/>
          </a:p>
        </p:txBody>
      </p:sp>
      <p:pic>
        <p:nvPicPr>
          <p:cNvPr id="6" name="Picture 5" descr="A cartoon of a brain&#10;&#10;Description automatically generated">
            <a:extLst>
              <a:ext uri="{FF2B5EF4-FFF2-40B4-BE49-F238E27FC236}">
                <a16:creationId xmlns:a16="http://schemas.microsoft.com/office/drawing/2014/main" id="{2FD908CF-8000-B2FB-EAE5-BB536B0DD1B3}"/>
              </a:ext>
            </a:extLst>
          </p:cNvPr>
          <p:cNvPicPr>
            <a:picLocks noChangeAspect="1"/>
          </p:cNvPicPr>
          <p:nvPr/>
        </p:nvPicPr>
        <p:blipFill>
          <a:blip r:embed="rId3"/>
          <a:stretch>
            <a:fillRect/>
          </a:stretch>
        </p:blipFill>
        <p:spPr>
          <a:xfrm>
            <a:off x="1755097" y="447602"/>
            <a:ext cx="14549206" cy="8071151"/>
          </a:xfrm>
          <a:prstGeom prst="rect">
            <a:avLst/>
          </a:prstGeom>
        </p:spPr>
      </p:pic>
    </p:spTree>
    <p:extLst>
      <p:ext uri="{BB962C8B-B14F-4D97-AF65-F5344CB8AC3E}">
        <p14:creationId xmlns:p14="http://schemas.microsoft.com/office/powerpoint/2010/main" val="198349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46E6-99BC-7C0E-5198-12F213EAAF6B}"/>
              </a:ext>
            </a:extLst>
          </p:cNvPr>
          <p:cNvSpPr>
            <a:spLocks noGrp="1"/>
          </p:cNvSpPr>
          <p:nvPr>
            <p:ph type="title"/>
          </p:nvPr>
        </p:nvSpPr>
        <p:spPr>
          <a:xfrm>
            <a:off x="8964548" y="616866"/>
            <a:ext cx="7587769" cy="1901105"/>
          </a:xfrm>
        </p:spPr>
        <p:txBody>
          <a:bodyPr/>
          <a:lstStyle/>
          <a:p>
            <a:r>
              <a:rPr lang="en-US">
                <a:latin typeface="Georgia"/>
              </a:rPr>
              <a:t>Irish World Music Café (Phelan et al., 2017): a music infused participatory space</a:t>
            </a:r>
            <a:endParaRPr lang="en-US"/>
          </a:p>
        </p:txBody>
      </p:sp>
      <p:pic>
        <p:nvPicPr>
          <p:cNvPr id="5" name="Content Placeholder 4" descr="A white sheet of paper with black text&#10;&#10;Description automatically generated">
            <a:extLst>
              <a:ext uri="{FF2B5EF4-FFF2-40B4-BE49-F238E27FC236}">
                <a16:creationId xmlns:a16="http://schemas.microsoft.com/office/drawing/2014/main" id="{DF394619-5852-42AE-15C6-60BF9427F71A}"/>
              </a:ext>
            </a:extLst>
          </p:cNvPr>
          <p:cNvPicPr>
            <a:picLocks noGrp="1" noChangeAspect="1"/>
          </p:cNvPicPr>
          <p:nvPr>
            <p:ph idx="1"/>
          </p:nvPr>
        </p:nvPicPr>
        <p:blipFill>
          <a:blip r:embed="rId4"/>
          <a:stretch>
            <a:fillRect/>
          </a:stretch>
        </p:blipFill>
        <p:spPr>
          <a:xfrm>
            <a:off x="1259010" y="617446"/>
            <a:ext cx="7768817" cy="8924102"/>
          </a:xfrm>
        </p:spPr>
      </p:pic>
      <p:sp>
        <p:nvSpPr>
          <p:cNvPr id="4" name="Date Placeholder 3">
            <a:extLst>
              <a:ext uri="{FF2B5EF4-FFF2-40B4-BE49-F238E27FC236}">
                <a16:creationId xmlns:a16="http://schemas.microsoft.com/office/drawing/2014/main" id="{7AB0D1B2-345D-530C-11E5-00041A278A55}"/>
              </a:ext>
            </a:extLst>
          </p:cNvPr>
          <p:cNvSpPr>
            <a:spLocks noGrp="1"/>
          </p:cNvSpPr>
          <p:nvPr>
            <p:ph type="dt" sz="half" idx="10"/>
          </p:nvPr>
        </p:nvSpPr>
        <p:spPr>
          <a:xfrm>
            <a:off x="1904392" y="9270547"/>
            <a:ext cx="3657957" cy="540841"/>
          </a:xfrm>
        </p:spPr>
        <p:txBody>
          <a:bodyPr/>
          <a:lstStyle/>
          <a:p>
            <a:endParaRPr lang="en-US"/>
          </a:p>
        </p:txBody>
      </p:sp>
      <p:pic>
        <p:nvPicPr>
          <p:cNvPr id="3" name="Picture 2" descr="A group of people looking at a cup&#10;&#10;Description automatically generated">
            <a:extLst>
              <a:ext uri="{FF2B5EF4-FFF2-40B4-BE49-F238E27FC236}">
                <a16:creationId xmlns:a16="http://schemas.microsoft.com/office/drawing/2014/main" id="{5A6020AC-46D5-4010-7C85-8A603D830856}"/>
              </a:ext>
            </a:extLst>
          </p:cNvPr>
          <p:cNvPicPr>
            <a:picLocks noChangeAspect="1"/>
          </p:cNvPicPr>
          <p:nvPr/>
        </p:nvPicPr>
        <p:blipFill>
          <a:blip r:embed="rId5"/>
          <a:stretch>
            <a:fillRect/>
          </a:stretch>
        </p:blipFill>
        <p:spPr>
          <a:xfrm>
            <a:off x="9272802" y="6032291"/>
            <a:ext cx="3584476" cy="2387530"/>
          </a:xfrm>
          <a:prstGeom prst="rect">
            <a:avLst/>
          </a:prstGeom>
        </p:spPr>
      </p:pic>
      <p:pic>
        <p:nvPicPr>
          <p:cNvPr id="7" name="Picture 6" descr="A person in a coat holding papers&#10;&#10;Description automatically generated">
            <a:extLst>
              <a:ext uri="{FF2B5EF4-FFF2-40B4-BE49-F238E27FC236}">
                <a16:creationId xmlns:a16="http://schemas.microsoft.com/office/drawing/2014/main" id="{8B9A6E21-3461-DC09-07C9-92562DC33C8C}"/>
              </a:ext>
            </a:extLst>
          </p:cNvPr>
          <p:cNvPicPr>
            <a:picLocks noChangeAspect="1"/>
          </p:cNvPicPr>
          <p:nvPr/>
        </p:nvPicPr>
        <p:blipFill>
          <a:blip r:embed="rId6"/>
          <a:stretch>
            <a:fillRect/>
          </a:stretch>
        </p:blipFill>
        <p:spPr>
          <a:xfrm>
            <a:off x="13154303" y="3358463"/>
            <a:ext cx="3451163" cy="2364963"/>
          </a:xfrm>
          <a:prstGeom prst="rect">
            <a:avLst/>
          </a:prstGeom>
        </p:spPr>
      </p:pic>
      <p:pic>
        <p:nvPicPr>
          <p:cNvPr id="8" name="Picture 7" descr="A group of women singing&#10;&#10;Description automatically generated">
            <a:extLst>
              <a:ext uri="{FF2B5EF4-FFF2-40B4-BE49-F238E27FC236}">
                <a16:creationId xmlns:a16="http://schemas.microsoft.com/office/drawing/2014/main" id="{E22C380F-268F-67C0-3590-9FF2A24BA734}"/>
              </a:ext>
            </a:extLst>
          </p:cNvPr>
          <p:cNvPicPr>
            <a:picLocks noChangeAspect="1"/>
          </p:cNvPicPr>
          <p:nvPr/>
        </p:nvPicPr>
        <p:blipFill>
          <a:blip r:embed="rId7"/>
          <a:stretch>
            <a:fillRect/>
          </a:stretch>
        </p:blipFill>
        <p:spPr>
          <a:xfrm>
            <a:off x="13156665" y="6032265"/>
            <a:ext cx="3585949" cy="2376984"/>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119C1F78-5B99-4586-50C0-BAD321B195F1}"/>
              </a:ext>
            </a:extLst>
          </p:cNvPr>
          <p:cNvPicPr>
            <a:picLocks noChangeAspect="1"/>
          </p:cNvPicPr>
          <p:nvPr/>
        </p:nvPicPr>
        <p:blipFill>
          <a:blip r:embed="rId8"/>
          <a:stretch>
            <a:fillRect/>
          </a:stretch>
        </p:blipFill>
        <p:spPr>
          <a:xfrm>
            <a:off x="9264374" y="3412039"/>
            <a:ext cx="3494059" cy="2343512"/>
          </a:xfrm>
          <a:prstGeom prst="rect">
            <a:avLst/>
          </a:prstGeom>
        </p:spPr>
      </p:pic>
    </p:spTree>
    <p:extLst>
      <p:ext uri="{BB962C8B-B14F-4D97-AF65-F5344CB8AC3E}">
        <p14:creationId xmlns:p14="http://schemas.microsoft.com/office/powerpoint/2010/main" val="395597658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9BE87-9F00-100D-E261-A26BE7F4FC2A}"/>
              </a:ext>
            </a:extLst>
          </p:cNvPr>
          <p:cNvSpPr>
            <a:spLocks noGrp="1"/>
          </p:cNvSpPr>
          <p:nvPr>
            <p:ph type="dt" sz="half" idx="10"/>
          </p:nvPr>
        </p:nvSpPr>
        <p:spPr/>
        <p:txBody>
          <a:bodyPr/>
          <a:lstStyle/>
          <a:p>
            <a:endParaRPr lang="en-US"/>
          </a:p>
        </p:txBody>
      </p:sp>
      <p:pic>
        <p:nvPicPr>
          <p:cNvPr id="3" name="Picture 2">
            <a:extLst>
              <a:ext uri="{FF2B5EF4-FFF2-40B4-BE49-F238E27FC236}">
                <a16:creationId xmlns:a16="http://schemas.microsoft.com/office/drawing/2014/main" id="{0B0EE7BB-EA36-0260-B320-36B19C882A3E}"/>
              </a:ext>
            </a:extLst>
          </p:cNvPr>
          <p:cNvPicPr>
            <a:picLocks noChangeAspect="1"/>
          </p:cNvPicPr>
          <p:nvPr/>
        </p:nvPicPr>
        <p:blipFill>
          <a:blip r:embed="rId2"/>
          <a:stretch>
            <a:fillRect/>
          </a:stretch>
        </p:blipFill>
        <p:spPr>
          <a:xfrm>
            <a:off x="4836948" y="257573"/>
            <a:ext cx="6795489" cy="4821633"/>
          </a:xfrm>
          <a:prstGeom prst="rect">
            <a:avLst/>
          </a:prstGeom>
        </p:spPr>
      </p:pic>
      <p:pic>
        <p:nvPicPr>
          <p:cNvPr id="4" name="Picture 3">
            <a:extLst>
              <a:ext uri="{FF2B5EF4-FFF2-40B4-BE49-F238E27FC236}">
                <a16:creationId xmlns:a16="http://schemas.microsoft.com/office/drawing/2014/main" id="{20791026-6B4E-5B77-30AE-089AD39B3C40}"/>
              </a:ext>
            </a:extLst>
          </p:cNvPr>
          <p:cNvPicPr>
            <a:picLocks noChangeAspect="1"/>
          </p:cNvPicPr>
          <p:nvPr/>
        </p:nvPicPr>
        <p:blipFill>
          <a:blip r:embed="rId3"/>
          <a:stretch>
            <a:fillRect/>
          </a:stretch>
        </p:blipFill>
        <p:spPr>
          <a:xfrm>
            <a:off x="12136330" y="1232297"/>
            <a:ext cx="4066384" cy="3846909"/>
          </a:xfrm>
          <a:prstGeom prst="rect">
            <a:avLst/>
          </a:prstGeom>
        </p:spPr>
      </p:pic>
      <p:pic>
        <p:nvPicPr>
          <p:cNvPr id="5" name="Picture 4">
            <a:extLst>
              <a:ext uri="{FF2B5EF4-FFF2-40B4-BE49-F238E27FC236}">
                <a16:creationId xmlns:a16="http://schemas.microsoft.com/office/drawing/2014/main" id="{2ACEFB27-8467-E45C-B786-40E7E7C88F10}"/>
              </a:ext>
            </a:extLst>
          </p:cNvPr>
          <p:cNvPicPr>
            <a:picLocks noChangeAspect="1"/>
          </p:cNvPicPr>
          <p:nvPr/>
        </p:nvPicPr>
        <p:blipFill>
          <a:blip r:embed="rId4"/>
          <a:stretch>
            <a:fillRect/>
          </a:stretch>
        </p:blipFill>
        <p:spPr>
          <a:xfrm>
            <a:off x="900907" y="4853475"/>
            <a:ext cx="5913633" cy="4145639"/>
          </a:xfrm>
          <a:prstGeom prst="rect">
            <a:avLst/>
          </a:prstGeom>
        </p:spPr>
      </p:pic>
      <p:pic>
        <p:nvPicPr>
          <p:cNvPr id="6" name="Picture 5">
            <a:extLst>
              <a:ext uri="{FF2B5EF4-FFF2-40B4-BE49-F238E27FC236}">
                <a16:creationId xmlns:a16="http://schemas.microsoft.com/office/drawing/2014/main" id="{AC2B2255-90B8-F03E-4CDD-E8771CD183E5}"/>
              </a:ext>
            </a:extLst>
          </p:cNvPr>
          <p:cNvPicPr>
            <a:picLocks noChangeAspect="1"/>
          </p:cNvPicPr>
          <p:nvPr/>
        </p:nvPicPr>
        <p:blipFill>
          <a:blip r:embed="rId5"/>
          <a:stretch>
            <a:fillRect/>
          </a:stretch>
        </p:blipFill>
        <p:spPr>
          <a:xfrm>
            <a:off x="8470943" y="6299311"/>
            <a:ext cx="5547841" cy="3859102"/>
          </a:xfrm>
          <a:prstGeom prst="rect">
            <a:avLst/>
          </a:prstGeom>
        </p:spPr>
      </p:pic>
    </p:spTree>
    <p:extLst>
      <p:ext uri="{BB962C8B-B14F-4D97-AF65-F5344CB8AC3E}">
        <p14:creationId xmlns:p14="http://schemas.microsoft.com/office/powerpoint/2010/main" val="30257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9287A-4865-D249-A4F7-7E81C49DB9C8}"/>
            </a:ext>
          </a:extLst>
        </p:cNvPr>
        <p:cNvGrpSpPr/>
        <p:nvPr/>
      </p:nvGrpSpPr>
      <p:grpSpPr>
        <a:xfrm>
          <a:off x="0" y="0"/>
          <a:ext cx="0" cy="0"/>
          <a:chOff x="0" y="0"/>
          <a:chExt cx="0" cy="0"/>
        </a:xfrm>
      </p:grpSpPr>
      <p:sp>
        <p:nvSpPr>
          <p:cNvPr id="136" name="Date Placeholder 3">
            <a:extLst>
              <a:ext uri="{FF2B5EF4-FFF2-40B4-BE49-F238E27FC236}">
                <a16:creationId xmlns:a16="http://schemas.microsoft.com/office/drawing/2014/main" id="{D5FD46D9-20B1-EFED-DF8B-2CAB8198F554}"/>
              </a:ext>
            </a:extLst>
          </p:cNvPr>
          <p:cNvSpPr txBox="1"/>
          <p:nvPr/>
        </p:nvSpPr>
        <p:spPr>
          <a:xfrm>
            <a:off x="1810714" y="9467131"/>
            <a:ext cx="3566866" cy="33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2" tIns="45722" rIns="45722" bIns="45722" anchor="ctr">
            <a:spAutoFit/>
          </a:bodyPr>
          <a:lstStyle>
            <a:lvl1pPr>
              <a:defRPr sz="1600">
                <a:solidFill>
                  <a:srgbClr val="005336"/>
                </a:solidFill>
                <a:latin typeface="+mn-lt"/>
                <a:ea typeface="+mn-ea"/>
                <a:cs typeface="+mn-cs"/>
                <a:sym typeface="Helvetica"/>
              </a:defRPr>
            </a:lvl1pPr>
          </a:lstStyle>
          <a:p>
            <a:r>
              <a:t>06.11.19</a:t>
            </a:r>
          </a:p>
        </p:txBody>
      </p:sp>
      <p:pic>
        <p:nvPicPr>
          <p:cNvPr id="137" name="New decorative elements.png" descr="New decorative elements.png">
            <a:extLst>
              <a:ext uri="{FF2B5EF4-FFF2-40B4-BE49-F238E27FC236}">
                <a16:creationId xmlns:a16="http://schemas.microsoft.com/office/drawing/2014/main" id="{A4AD3934-9402-3FD9-033C-C6B46E1422DA}"/>
              </a:ext>
            </a:extLst>
          </p:cNvPr>
          <p:cNvPicPr>
            <a:picLocks noChangeAspect="1"/>
          </p:cNvPicPr>
          <p:nvPr/>
        </p:nvPicPr>
        <p:blipFill>
          <a:blip r:embed="rId3"/>
          <a:stretch>
            <a:fillRect/>
          </a:stretch>
        </p:blipFill>
        <p:spPr>
          <a:xfrm>
            <a:off x="900904" y="0"/>
            <a:ext cx="16257591" cy="10139824"/>
          </a:xfrm>
          <a:prstGeom prst="rect">
            <a:avLst/>
          </a:prstGeom>
          <a:ln w="12700">
            <a:miter lim="400000"/>
          </a:ln>
        </p:spPr>
      </p:pic>
      <p:pic>
        <p:nvPicPr>
          <p:cNvPr id="138" name="1 Migration.png" descr="1 Migration.png">
            <a:extLst>
              <a:ext uri="{FF2B5EF4-FFF2-40B4-BE49-F238E27FC236}">
                <a16:creationId xmlns:a16="http://schemas.microsoft.com/office/drawing/2014/main" id="{5B0AD673-3CCF-1557-208F-522F05F412F7}"/>
              </a:ext>
            </a:extLst>
          </p:cNvPr>
          <p:cNvPicPr>
            <a:picLocks noChangeAspect="1"/>
          </p:cNvPicPr>
          <p:nvPr/>
        </p:nvPicPr>
        <p:blipFill>
          <a:blip r:embed="rId4"/>
          <a:stretch>
            <a:fillRect/>
          </a:stretch>
        </p:blipFill>
        <p:spPr>
          <a:xfrm>
            <a:off x="900903" y="1064573"/>
            <a:ext cx="16257591" cy="10139825"/>
          </a:xfrm>
          <a:prstGeom prst="rect">
            <a:avLst/>
          </a:prstGeom>
          <a:ln w="12700">
            <a:miter lim="400000"/>
          </a:ln>
        </p:spPr>
      </p:pic>
      <p:sp>
        <p:nvSpPr>
          <p:cNvPr id="4" name="Thought Bubble: Cloud 3">
            <a:extLst>
              <a:ext uri="{FF2B5EF4-FFF2-40B4-BE49-F238E27FC236}">
                <a16:creationId xmlns:a16="http://schemas.microsoft.com/office/drawing/2014/main" id="{5ACE3E89-B3FB-7D0C-1FAA-0F046C7B823A}"/>
              </a:ext>
            </a:extLst>
          </p:cNvPr>
          <p:cNvSpPr/>
          <p:nvPr/>
        </p:nvSpPr>
        <p:spPr>
          <a:xfrm>
            <a:off x="5691917" y="281558"/>
            <a:ext cx="6675562" cy="2857871"/>
          </a:xfrm>
          <a:prstGeom prst="cloudCallout">
            <a:avLst/>
          </a:prstGeom>
          <a:solidFill>
            <a:srgbClr val="0053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endParaRPr lang="en-IE" sz="2800" i="1" kern="0">
              <a:solidFill>
                <a:schemeClr val="bg1"/>
              </a:solidFill>
              <a:ea typeface="DengXian" panose="02010600030101010101" pitchFamily="2" charset="-122"/>
              <a:cs typeface="Arial" panose="020B0604020202020204" pitchFamily="34" charset="0"/>
            </a:endParaRPr>
          </a:p>
          <a:p>
            <a:pPr>
              <a:lnSpc>
                <a:spcPct val="115000"/>
              </a:lnSpc>
              <a:spcAft>
                <a:spcPts val="800"/>
              </a:spcAft>
            </a:pPr>
            <a:r>
              <a:rPr lang="en-IE" sz="2800" i="1" kern="0">
                <a:solidFill>
                  <a:schemeClr val="bg1"/>
                </a:solidFill>
                <a:ea typeface="DengXian" panose="02010600030101010101" pitchFamily="2" charset="-122"/>
                <a:cs typeface="Arial" panose="020B0604020202020204" pitchFamily="34" charset="0"/>
              </a:rPr>
              <a:t>Useful as a method in implementation science? </a:t>
            </a:r>
          </a:p>
          <a:p>
            <a:pPr>
              <a:lnSpc>
                <a:spcPct val="115000"/>
              </a:lnSpc>
              <a:spcAft>
                <a:spcPts val="800"/>
              </a:spcAft>
            </a:pPr>
            <a:r>
              <a:rPr lang="en-IE" sz="2800" i="1" kern="0">
                <a:solidFill>
                  <a:schemeClr val="bg1"/>
                </a:solidFill>
                <a:ea typeface="DengXian" panose="02010600030101010101" pitchFamily="2" charset="-122"/>
                <a:cs typeface="Arial" panose="020B0604020202020204" pitchFamily="34" charset="0"/>
              </a:rPr>
              <a:t>Why? Why not? </a:t>
            </a:r>
            <a:endParaRPr lang="en-IE" sz="2800" kern="100">
              <a:solidFill>
                <a:schemeClr val="bg1"/>
              </a:solidFill>
              <a:ea typeface="DengXian" panose="02010600030101010101" pitchFamily="2" charset="-122"/>
              <a:cs typeface="Arial" panose="020B0604020202020204" pitchFamily="34" charset="0"/>
            </a:endParaRPr>
          </a:p>
          <a:p>
            <a:pPr>
              <a:lnSpc>
                <a:spcPct val="115000"/>
              </a:lnSpc>
              <a:spcAft>
                <a:spcPts val="800"/>
              </a:spcAft>
            </a:pPr>
            <a:endParaRPr lang="en-IE" sz="3600" kern="100">
              <a:latin typeface="Aptos" panose="020B0004020202020204" pitchFamily="34" charset="0"/>
              <a:ea typeface="DengXian" panose="02010600030101010101" pitchFamily="2" charset="-122"/>
              <a:cs typeface="Arial" panose="020B0604020202020204" pitchFamily="34" charset="0"/>
            </a:endParaRPr>
          </a:p>
        </p:txBody>
      </p:sp>
      <p:sp>
        <p:nvSpPr>
          <p:cNvPr id="2" name="Thought Bubble: Cloud 1">
            <a:extLst>
              <a:ext uri="{FF2B5EF4-FFF2-40B4-BE49-F238E27FC236}">
                <a16:creationId xmlns:a16="http://schemas.microsoft.com/office/drawing/2014/main" id="{1655A5E2-B344-6C56-FCDE-CED91A1E82AE}"/>
              </a:ext>
            </a:extLst>
          </p:cNvPr>
          <p:cNvSpPr/>
          <p:nvPr/>
        </p:nvSpPr>
        <p:spPr>
          <a:xfrm>
            <a:off x="12148025" y="2775068"/>
            <a:ext cx="4690315" cy="3136392"/>
          </a:xfrm>
          <a:prstGeom prst="cloudCallout">
            <a:avLst/>
          </a:prstGeom>
          <a:solidFill>
            <a:srgbClr val="0053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IE" sz="2800" i="1" kern="0">
                <a:solidFill>
                  <a:schemeClr val="bg1"/>
                </a:solidFill>
                <a:ea typeface="DengXian" panose="02010600030101010101" pitchFamily="2" charset="-122"/>
                <a:cs typeface="Arial" panose="020B0604020202020204" pitchFamily="34" charset="0"/>
              </a:rPr>
              <a:t>Potential for you to use these methods?</a:t>
            </a:r>
          </a:p>
          <a:p>
            <a:pPr>
              <a:lnSpc>
                <a:spcPct val="115000"/>
              </a:lnSpc>
              <a:spcAft>
                <a:spcPts val="800"/>
              </a:spcAft>
            </a:pPr>
            <a:r>
              <a:rPr lang="en-IE" sz="2800" i="1" kern="0">
                <a:solidFill>
                  <a:schemeClr val="bg1"/>
                </a:solidFill>
                <a:ea typeface="DengXian" panose="02010600030101010101" pitchFamily="2" charset="-122"/>
                <a:cs typeface="Arial" panose="020B0604020202020204" pitchFamily="34" charset="0"/>
              </a:rPr>
              <a:t> Why? Why not?</a:t>
            </a:r>
            <a:endParaRPr lang="en-IE" sz="2800" kern="100">
              <a:solidFill>
                <a:schemeClr val="bg1"/>
              </a:solidFill>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2934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99CF-91FA-C9D8-4323-D1D185D6BE2D}"/>
              </a:ext>
            </a:extLst>
          </p:cNvPr>
          <p:cNvSpPr>
            <a:spLocks noGrp="1"/>
          </p:cNvSpPr>
          <p:nvPr>
            <p:ph type="title"/>
          </p:nvPr>
        </p:nvSpPr>
        <p:spPr/>
        <p:txBody>
          <a:bodyPr/>
          <a:lstStyle/>
          <a:p>
            <a:r>
              <a:rPr lang="en-IE"/>
              <a:t>Closing song</a:t>
            </a:r>
          </a:p>
        </p:txBody>
      </p:sp>
      <p:sp>
        <p:nvSpPr>
          <p:cNvPr id="7" name="Content Placeholder 6">
            <a:extLst>
              <a:ext uri="{FF2B5EF4-FFF2-40B4-BE49-F238E27FC236}">
                <a16:creationId xmlns:a16="http://schemas.microsoft.com/office/drawing/2014/main" id="{0F86724F-2647-A0EB-6EF3-0D801381D059}"/>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3912868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7969B-5A9B-C67F-1455-98B6AF11C2AC}"/>
              </a:ext>
            </a:extLst>
          </p:cNvPr>
          <p:cNvSpPr>
            <a:spLocks noGrp="1"/>
          </p:cNvSpPr>
          <p:nvPr>
            <p:ph type="dt" sz="half" idx="10"/>
          </p:nvPr>
        </p:nvSpPr>
        <p:spPr/>
        <p:txBody>
          <a:bodyPr/>
          <a:lstStyle/>
          <a:p>
            <a:endParaRPr lang="en-US"/>
          </a:p>
        </p:txBody>
      </p:sp>
      <p:pic>
        <p:nvPicPr>
          <p:cNvPr id="3" name="Picture 2">
            <a:extLst>
              <a:ext uri="{FF2B5EF4-FFF2-40B4-BE49-F238E27FC236}">
                <a16:creationId xmlns:a16="http://schemas.microsoft.com/office/drawing/2014/main" id="{6337EF29-60B0-26B1-A0AC-B6CB0CBB7C40}"/>
              </a:ext>
            </a:extLst>
          </p:cNvPr>
          <p:cNvPicPr>
            <a:picLocks noChangeAspect="1"/>
          </p:cNvPicPr>
          <p:nvPr/>
        </p:nvPicPr>
        <p:blipFill>
          <a:blip r:embed="rId3"/>
          <a:stretch>
            <a:fillRect/>
          </a:stretch>
        </p:blipFill>
        <p:spPr>
          <a:xfrm>
            <a:off x="6970858" y="1261873"/>
            <a:ext cx="6420752" cy="8364949"/>
          </a:xfrm>
          <a:prstGeom prst="rect">
            <a:avLst/>
          </a:prstGeom>
        </p:spPr>
      </p:pic>
      <p:sp>
        <p:nvSpPr>
          <p:cNvPr id="4" name="TextBox 3">
            <a:extLst>
              <a:ext uri="{FF2B5EF4-FFF2-40B4-BE49-F238E27FC236}">
                <a16:creationId xmlns:a16="http://schemas.microsoft.com/office/drawing/2014/main" id="{F73A4A27-BC8E-FA78-D91D-F0FC78809933}"/>
              </a:ext>
            </a:extLst>
          </p:cNvPr>
          <p:cNvSpPr txBox="1"/>
          <p:nvPr/>
        </p:nvSpPr>
        <p:spPr>
          <a:xfrm>
            <a:off x="1248379" y="1463040"/>
            <a:ext cx="5722480" cy="4800032"/>
          </a:xfrm>
          <a:prstGeom prst="rect">
            <a:avLst/>
          </a:prstGeom>
          <a:noFill/>
        </p:spPr>
        <p:txBody>
          <a:bodyPr wrap="square" rtlCol="0">
            <a:spAutoFit/>
          </a:bodyPr>
          <a:lstStyle/>
          <a:p>
            <a:r>
              <a:rPr lang="en-IE" sz="3200" b="1"/>
              <a:t>EVALUATION </a:t>
            </a:r>
          </a:p>
          <a:p>
            <a:endParaRPr lang="en-IE" sz="3200"/>
          </a:p>
          <a:p>
            <a:r>
              <a:rPr lang="en-IE" sz="3200"/>
              <a:t>This is a blob tree!</a:t>
            </a:r>
          </a:p>
          <a:p>
            <a:endParaRPr lang="en-IE" sz="3200"/>
          </a:p>
          <a:p>
            <a:r>
              <a:rPr lang="en-IE" sz="3200"/>
              <a:t>Put a stickie note on the blob that shows what you feel like after this symposium and say why?</a:t>
            </a:r>
          </a:p>
          <a:p>
            <a:endParaRPr lang="en-IE"/>
          </a:p>
          <a:p>
            <a:r>
              <a:rPr lang="en-IE"/>
              <a:t> </a:t>
            </a:r>
          </a:p>
        </p:txBody>
      </p:sp>
    </p:spTree>
    <p:extLst>
      <p:ext uri="{BB962C8B-B14F-4D97-AF65-F5344CB8AC3E}">
        <p14:creationId xmlns:p14="http://schemas.microsoft.com/office/powerpoint/2010/main" val="184456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E4A5-9B2C-5F24-68C7-F8874E11D5B8}"/>
              </a:ext>
            </a:extLst>
          </p:cNvPr>
          <p:cNvSpPr>
            <a:spLocks noGrp="1"/>
          </p:cNvSpPr>
          <p:nvPr>
            <p:ph type="title"/>
          </p:nvPr>
        </p:nvSpPr>
        <p:spPr/>
        <p:txBody>
          <a:bodyPr/>
          <a:lstStyle/>
          <a:p>
            <a:r>
              <a:rPr lang="en-IE"/>
              <a:t>Thank you!</a:t>
            </a:r>
          </a:p>
        </p:txBody>
      </p:sp>
      <p:sp>
        <p:nvSpPr>
          <p:cNvPr id="3" name="Content Placeholder 2">
            <a:extLst>
              <a:ext uri="{FF2B5EF4-FFF2-40B4-BE49-F238E27FC236}">
                <a16:creationId xmlns:a16="http://schemas.microsoft.com/office/drawing/2014/main" id="{EE655615-A084-DAE6-03C9-3A730A3043CE}"/>
              </a:ext>
            </a:extLst>
          </p:cNvPr>
          <p:cNvSpPr>
            <a:spLocks noGrp="1"/>
          </p:cNvSpPr>
          <p:nvPr>
            <p:ph idx="1"/>
          </p:nvPr>
        </p:nvSpPr>
        <p:spPr/>
        <p:txBody>
          <a:bodyPr/>
          <a:lstStyle/>
          <a:p>
            <a:r>
              <a:rPr lang="en-IE">
                <a:hlinkClick r:id="rId2"/>
              </a:rPr>
              <a:t>Participatory Health Research Unit | University of Limerick</a:t>
            </a:r>
            <a:endParaRPr lang="en-IE"/>
          </a:p>
          <a:p>
            <a:endParaRPr lang="en-IE"/>
          </a:p>
          <a:p>
            <a:r>
              <a:rPr lang="en-IE">
                <a:hlinkClick r:id="rId3"/>
              </a:rPr>
              <a:t>WHO Collaborating Centre for Participatory Health Research with Refugees and Migrants | University of Limerick</a:t>
            </a:r>
            <a:endParaRPr lang="en-IE"/>
          </a:p>
          <a:p>
            <a:endParaRPr lang="en-IE"/>
          </a:p>
          <a:p>
            <a:endParaRPr lang="en-IE"/>
          </a:p>
          <a:p>
            <a:r>
              <a:rPr lang="en-IE">
                <a:hlinkClick r:id="rId4"/>
              </a:rPr>
              <a:t>Anne.macfarlane@ul.ie</a:t>
            </a:r>
            <a:endParaRPr lang="en-IE"/>
          </a:p>
          <a:p>
            <a:r>
              <a:rPr lang="en-IE">
                <a:hlinkClick r:id="rId5"/>
              </a:rPr>
              <a:t>Helen.Phelan@ul.ie</a:t>
            </a:r>
            <a:endParaRPr lang="en-IE"/>
          </a:p>
          <a:p>
            <a:r>
              <a:rPr lang="en-IE">
                <a:hlinkClick r:id="rId6"/>
              </a:rPr>
              <a:t>Anna.papyan@ul.ie</a:t>
            </a:r>
            <a:endParaRPr lang="en-IE"/>
          </a:p>
          <a:p>
            <a:r>
              <a:rPr lang="en-IE">
                <a:hlinkClick r:id="rId7"/>
              </a:rPr>
              <a:t>guha.sarbik@ul.ie</a:t>
            </a:r>
            <a:endParaRPr lang="en-IE"/>
          </a:p>
          <a:p>
            <a:endParaRPr lang="en-IE"/>
          </a:p>
          <a:p>
            <a:endParaRPr lang="en-IE"/>
          </a:p>
        </p:txBody>
      </p:sp>
      <p:sp>
        <p:nvSpPr>
          <p:cNvPr id="4" name="Date Placeholder 3">
            <a:extLst>
              <a:ext uri="{FF2B5EF4-FFF2-40B4-BE49-F238E27FC236}">
                <a16:creationId xmlns:a16="http://schemas.microsoft.com/office/drawing/2014/main" id="{CEA3CB37-FC65-6CA2-B87B-DC7D68BA437E}"/>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802764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58702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4430-2177-37B5-8F70-D7BC156108C5}"/>
              </a:ext>
            </a:extLst>
          </p:cNvPr>
          <p:cNvSpPr>
            <a:spLocks noGrp="1"/>
          </p:cNvSpPr>
          <p:nvPr>
            <p:ph type="title"/>
          </p:nvPr>
        </p:nvSpPr>
        <p:spPr>
          <a:xfrm>
            <a:off x="1153432" y="348149"/>
            <a:ext cx="14780211" cy="1042950"/>
          </a:xfrm>
        </p:spPr>
        <p:txBody>
          <a:bodyPr/>
          <a:lstStyle/>
          <a:p>
            <a:r>
              <a:rPr lang="en-IE" sz="4000"/>
              <a:t>UL ‘s WHO Collaborating Centre for Participatory Health Research with Refugees and Migrants </a:t>
            </a:r>
          </a:p>
        </p:txBody>
      </p:sp>
      <p:pic>
        <p:nvPicPr>
          <p:cNvPr id="5" name="Content Placeholder 4">
            <a:extLst>
              <a:ext uri="{FF2B5EF4-FFF2-40B4-BE49-F238E27FC236}">
                <a16:creationId xmlns:a16="http://schemas.microsoft.com/office/drawing/2014/main" id="{C1C6928C-C8EB-85AA-83AF-424BAABA76CE}"/>
              </a:ext>
            </a:extLst>
          </p:cNvPr>
          <p:cNvPicPr>
            <a:picLocks noGrp="1" noChangeAspect="1"/>
          </p:cNvPicPr>
          <p:nvPr>
            <p:ph idx="1"/>
          </p:nvPr>
        </p:nvPicPr>
        <p:blipFill>
          <a:blip r:embed="rId3"/>
          <a:stretch>
            <a:fillRect/>
          </a:stretch>
        </p:blipFill>
        <p:spPr>
          <a:xfrm>
            <a:off x="1810353" y="1677479"/>
            <a:ext cx="5751989" cy="3019647"/>
          </a:xfrm>
          <a:prstGeom prst="rect">
            <a:avLst/>
          </a:prstGeom>
        </p:spPr>
      </p:pic>
      <p:sp>
        <p:nvSpPr>
          <p:cNvPr id="4" name="Date Placeholder 3">
            <a:extLst>
              <a:ext uri="{FF2B5EF4-FFF2-40B4-BE49-F238E27FC236}">
                <a16:creationId xmlns:a16="http://schemas.microsoft.com/office/drawing/2014/main" id="{0A620B4C-6443-5201-6D77-97EABE6FA10C}"/>
              </a:ext>
            </a:extLst>
          </p:cNvPr>
          <p:cNvSpPr>
            <a:spLocks noGrp="1"/>
          </p:cNvSpPr>
          <p:nvPr>
            <p:ph type="dt" sz="half" idx="10"/>
          </p:nvPr>
        </p:nvSpPr>
        <p:spPr>
          <a:xfrm>
            <a:off x="2036515" y="9024348"/>
            <a:ext cx="13275958" cy="827349"/>
          </a:xfrm>
        </p:spPr>
        <p:txBody>
          <a:bodyPr/>
          <a:lstStyle/>
          <a:p>
            <a:r>
              <a:rPr lang="en-US" sz="4000" b="1"/>
              <a:t>Refugee and Migrant Health Partnership 2023-2027</a:t>
            </a:r>
          </a:p>
        </p:txBody>
      </p:sp>
      <p:pic>
        <p:nvPicPr>
          <p:cNvPr id="6" name="Picture 5">
            <a:extLst>
              <a:ext uri="{FF2B5EF4-FFF2-40B4-BE49-F238E27FC236}">
                <a16:creationId xmlns:a16="http://schemas.microsoft.com/office/drawing/2014/main" id="{B568FC42-4E4C-5F85-52F9-0C562ABCF3F9}"/>
              </a:ext>
            </a:extLst>
          </p:cNvPr>
          <p:cNvPicPr>
            <a:picLocks noChangeAspect="1"/>
          </p:cNvPicPr>
          <p:nvPr/>
        </p:nvPicPr>
        <p:blipFill>
          <a:blip r:embed="rId4"/>
          <a:stretch>
            <a:fillRect/>
          </a:stretch>
        </p:blipFill>
        <p:spPr>
          <a:xfrm>
            <a:off x="1810352" y="5726909"/>
            <a:ext cx="5629806" cy="3148203"/>
          </a:xfrm>
          <a:prstGeom prst="rect">
            <a:avLst/>
          </a:prstGeom>
        </p:spPr>
      </p:pic>
      <p:pic>
        <p:nvPicPr>
          <p:cNvPr id="7" name="Picture 6">
            <a:extLst>
              <a:ext uri="{FF2B5EF4-FFF2-40B4-BE49-F238E27FC236}">
                <a16:creationId xmlns:a16="http://schemas.microsoft.com/office/drawing/2014/main" id="{34DA0A12-D062-9F30-42DD-B4F5F1DE68EA}"/>
              </a:ext>
            </a:extLst>
          </p:cNvPr>
          <p:cNvPicPr>
            <a:picLocks noChangeAspect="1"/>
          </p:cNvPicPr>
          <p:nvPr/>
        </p:nvPicPr>
        <p:blipFill>
          <a:blip r:embed="rId5"/>
          <a:stretch>
            <a:fillRect/>
          </a:stretch>
        </p:blipFill>
        <p:spPr>
          <a:xfrm>
            <a:off x="9248684" y="5361426"/>
            <a:ext cx="6924172" cy="2787653"/>
          </a:xfrm>
          <a:prstGeom prst="rect">
            <a:avLst/>
          </a:prstGeom>
        </p:spPr>
      </p:pic>
      <p:pic>
        <p:nvPicPr>
          <p:cNvPr id="9" name="Picture 8">
            <a:extLst>
              <a:ext uri="{FF2B5EF4-FFF2-40B4-BE49-F238E27FC236}">
                <a16:creationId xmlns:a16="http://schemas.microsoft.com/office/drawing/2014/main" id="{16B08CBF-DDE3-BD4A-4C15-E60841174783}"/>
              </a:ext>
            </a:extLst>
          </p:cNvPr>
          <p:cNvPicPr>
            <a:picLocks noChangeAspect="1"/>
          </p:cNvPicPr>
          <p:nvPr/>
        </p:nvPicPr>
        <p:blipFill>
          <a:blip r:embed="rId6"/>
          <a:stretch>
            <a:fillRect/>
          </a:stretch>
        </p:blipFill>
        <p:spPr>
          <a:xfrm>
            <a:off x="9686622" y="1909473"/>
            <a:ext cx="5519429" cy="2787653"/>
          </a:xfrm>
          <a:prstGeom prst="rect">
            <a:avLst/>
          </a:prstGeom>
        </p:spPr>
      </p:pic>
      <p:sp>
        <p:nvSpPr>
          <p:cNvPr id="10" name="TextBox 9">
            <a:extLst>
              <a:ext uri="{FF2B5EF4-FFF2-40B4-BE49-F238E27FC236}">
                <a16:creationId xmlns:a16="http://schemas.microsoft.com/office/drawing/2014/main" id="{874AE9A0-FBD0-CBD9-E9B5-BD1C23DE453E}"/>
              </a:ext>
            </a:extLst>
          </p:cNvPr>
          <p:cNvSpPr txBox="1"/>
          <p:nvPr/>
        </p:nvSpPr>
        <p:spPr>
          <a:xfrm>
            <a:off x="1153432" y="4812727"/>
            <a:ext cx="7876269" cy="461665"/>
          </a:xfrm>
          <a:prstGeom prst="rect">
            <a:avLst/>
          </a:prstGeom>
          <a:noFill/>
        </p:spPr>
        <p:txBody>
          <a:bodyPr wrap="square" rtlCol="0">
            <a:spAutoFit/>
          </a:bodyPr>
          <a:lstStyle/>
          <a:p>
            <a:r>
              <a:rPr lang="en-IE" sz="2400" b="1"/>
              <a:t>Participatory Health Research Unit, School of Medicine</a:t>
            </a:r>
          </a:p>
        </p:txBody>
      </p:sp>
    </p:spTree>
    <p:extLst>
      <p:ext uri="{BB962C8B-B14F-4D97-AF65-F5344CB8AC3E}">
        <p14:creationId xmlns:p14="http://schemas.microsoft.com/office/powerpoint/2010/main" val="173760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D641-1E8B-42DD-48A9-C01592957253}"/>
              </a:ext>
            </a:extLst>
          </p:cNvPr>
          <p:cNvSpPr>
            <a:spLocks noGrp="1"/>
          </p:cNvSpPr>
          <p:nvPr>
            <p:ph type="title"/>
          </p:nvPr>
        </p:nvSpPr>
        <p:spPr>
          <a:xfrm>
            <a:off x="1764906" y="634780"/>
            <a:ext cx="14022170" cy="1042950"/>
          </a:xfrm>
        </p:spPr>
        <p:txBody>
          <a:bodyPr/>
          <a:lstStyle/>
          <a:p>
            <a:r>
              <a:rPr lang="en-IE"/>
              <a:t>Background</a:t>
            </a:r>
          </a:p>
        </p:txBody>
      </p:sp>
      <p:sp>
        <p:nvSpPr>
          <p:cNvPr id="3" name="Content Placeholder 2">
            <a:extLst>
              <a:ext uri="{FF2B5EF4-FFF2-40B4-BE49-F238E27FC236}">
                <a16:creationId xmlns:a16="http://schemas.microsoft.com/office/drawing/2014/main" id="{F8081A15-DF23-BBB4-0FFD-4B72019C20AD}"/>
              </a:ext>
            </a:extLst>
          </p:cNvPr>
          <p:cNvSpPr>
            <a:spLocks noGrp="1"/>
          </p:cNvSpPr>
          <p:nvPr>
            <p:ph idx="1"/>
          </p:nvPr>
        </p:nvSpPr>
        <p:spPr>
          <a:xfrm>
            <a:off x="1764906" y="1599813"/>
            <a:ext cx="14022170" cy="6522413"/>
          </a:xfrm>
        </p:spPr>
        <p:txBody>
          <a:bodyPr/>
          <a:lstStyle/>
          <a:p>
            <a:pPr>
              <a:lnSpc>
                <a:spcPct val="115000"/>
              </a:lnSpc>
              <a:spcAft>
                <a:spcPts val="800"/>
              </a:spcAft>
              <a:buNone/>
            </a:pPr>
            <a:r>
              <a:rPr lang="en-IE" sz="3200" kern="0" dirty="0">
                <a:solidFill>
                  <a:schemeClr val="tx1"/>
                </a:solidFill>
                <a:latin typeface="+mn-lt"/>
                <a:ea typeface="DengXian" panose="02010600030101010101" pitchFamily="2" charset="-122"/>
                <a:cs typeface="Arial" panose="020B0604020202020204" pitchFamily="34" charset="0"/>
              </a:rPr>
              <a:t>Implementation science and issues of </a:t>
            </a:r>
            <a:r>
              <a:rPr lang="en-IE" sz="3200" b="1" kern="0" dirty="0">
                <a:solidFill>
                  <a:schemeClr val="tx1"/>
                </a:solidFill>
                <a:latin typeface="+mn-lt"/>
                <a:ea typeface="DengXian" panose="02010600030101010101" pitchFamily="2" charset="-122"/>
                <a:cs typeface="Arial" panose="020B0604020202020204" pitchFamily="34" charset="0"/>
              </a:rPr>
              <a:t>equity</a:t>
            </a:r>
            <a:r>
              <a:rPr lang="en-IE" sz="3200" kern="0" dirty="0">
                <a:solidFill>
                  <a:schemeClr val="tx1"/>
                </a:solidFill>
                <a:latin typeface="+mn-lt"/>
                <a:ea typeface="DengXian" panose="02010600030101010101" pitchFamily="2" charset="-122"/>
                <a:cs typeface="Arial" panose="020B0604020202020204" pitchFamily="34" charset="0"/>
              </a:rPr>
              <a:t> (Metz, Woo and Loper, 2018; Baumann and Cabassa, 2020)</a:t>
            </a:r>
          </a:p>
          <a:p>
            <a:pPr>
              <a:lnSpc>
                <a:spcPct val="115000"/>
              </a:lnSpc>
              <a:spcAft>
                <a:spcPts val="800"/>
              </a:spcAft>
              <a:buNone/>
            </a:pPr>
            <a:r>
              <a:rPr lang="en-IE" sz="3200" kern="0" dirty="0">
                <a:solidFill>
                  <a:schemeClr val="tx1"/>
                </a:solidFill>
                <a:latin typeface="+mn-lt"/>
                <a:ea typeface="DengXian" panose="02010600030101010101" pitchFamily="2" charset="-122"/>
                <a:cs typeface="Arial" panose="020B0604020202020204" pitchFamily="34" charset="0"/>
              </a:rPr>
              <a:t>More inclusive and meaningful </a:t>
            </a:r>
            <a:r>
              <a:rPr lang="en-IE" sz="3200" b="1" kern="0" dirty="0">
                <a:solidFill>
                  <a:schemeClr val="tx1"/>
                </a:solidFill>
                <a:latin typeface="+mn-lt"/>
                <a:ea typeface="DengXian" panose="02010600030101010101" pitchFamily="2" charset="-122"/>
                <a:cs typeface="Arial" panose="020B0604020202020204" pitchFamily="34" charset="0"/>
              </a:rPr>
              <a:t>co-production processes </a:t>
            </a:r>
            <a:r>
              <a:rPr lang="en-IE" sz="3200" kern="0" dirty="0">
                <a:solidFill>
                  <a:schemeClr val="tx1"/>
                </a:solidFill>
                <a:latin typeface="+mn-lt"/>
                <a:ea typeface="DengXian" panose="02010600030101010101" pitchFamily="2" charset="-122"/>
                <a:cs typeface="Arial" panose="020B0604020202020204" pitchFamily="34" charset="0"/>
              </a:rPr>
              <a:t>to address </a:t>
            </a:r>
            <a:r>
              <a:rPr lang="en-US" sz="3200" dirty="0">
                <a:solidFill>
                  <a:schemeClr val="tx1"/>
                </a:solidFill>
                <a:latin typeface="+mn-lt"/>
              </a:rPr>
              <a:t>epistemic injustice in the field </a:t>
            </a:r>
            <a:r>
              <a:rPr lang="en-IE" sz="3200" kern="0" dirty="0">
                <a:solidFill>
                  <a:schemeClr val="tx1"/>
                </a:solidFill>
                <a:latin typeface="+mn-lt"/>
                <a:ea typeface="DengXian" panose="02010600030101010101" pitchFamily="2" charset="-122"/>
                <a:cs typeface="Arial" panose="020B0604020202020204" pitchFamily="34" charset="0"/>
              </a:rPr>
              <a:t>(ICPHR, 2021; </a:t>
            </a:r>
            <a:r>
              <a:rPr lang="en-US" sz="3200" dirty="0">
                <a:solidFill>
                  <a:schemeClr val="tx1"/>
                </a:solidFill>
                <a:latin typeface="+mn-lt"/>
                <a:ea typeface="Times New Roman" panose="02020603050405020304" pitchFamily="18" charset="0"/>
              </a:rPr>
              <a:t>Beresford, 2020)</a:t>
            </a:r>
            <a:endParaRPr lang="en-IE" sz="3200" kern="0" dirty="0">
              <a:solidFill>
                <a:schemeClr val="tx1"/>
              </a:solidFill>
              <a:latin typeface="+mn-lt"/>
              <a:ea typeface="DengXian" panose="02010600030101010101" pitchFamily="2" charset="-122"/>
              <a:cs typeface="Arial" panose="020B0604020202020204" pitchFamily="34" charset="0"/>
            </a:endParaRPr>
          </a:p>
          <a:p>
            <a:pPr>
              <a:lnSpc>
                <a:spcPct val="115000"/>
              </a:lnSpc>
              <a:spcAft>
                <a:spcPts val="800"/>
              </a:spcAft>
              <a:buNone/>
            </a:pPr>
            <a:r>
              <a:rPr lang="en-IE" sz="3200" b="1" kern="0" dirty="0">
                <a:solidFill>
                  <a:schemeClr val="tx1"/>
                </a:solidFill>
                <a:latin typeface="+mn-lt"/>
                <a:ea typeface="DengXian" panose="02010600030101010101" pitchFamily="2" charset="-122"/>
                <a:cs typeface="Arial" panose="020B0604020202020204" pitchFamily="34" charset="0"/>
              </a:rPr>
              <a:t>Refugees and migrants </a:t>
            </a:r>
            <a:r>
              <a:rPr lang="en-IE" sz="3200" kern="0" dirty="0">
                <a:solidFill>
                  <a:schemeClr val="tx1"/>
                </a:solidFill>
                <a:latin typeface="+mn-lt"/>
                <a:ea typeface="DengXian" panose="02010600030101010101" pitchFamily="2" charset="-122"/>
                <a:cs typeface="Arial" panose="020B0604020202020204" pitchFamily="34" charset="0"/>
              </a:rPr>
              <a:t>experience health disparities in resettlement countries (WHO, 2022) </a:t>
            </a:r>
          </a:p>
          <a:p>
            <a:pPr>
              <a:lnSpc>
                <a:spcPct val="115000"/>
              </a:lnSpc>
              <a:spcAft>
                <a:spcPts val="800"/>
              </a:spcAft>
              <a:buNone/>
            </a:pPr>
            <a:r>
              <a:rPr lang="en-IE" sz="3200" kern="0" dirty="0">
                <a:solidFill>
                  <a:schemeClr val="tx1"/>
                </a:solidFill>
                <a:latin typeface="+mn-lt"/>
                <a:ea typeface="DengXian" panose="02010600030101010101" pitchFamily="2" charset="-122"/>
                <a:cs typeface="Arial" panose="020B0604020202020204" pitchFamily="34" charset="0"/>
              </a:rPr>
              <a:t>Urgent need to </a:t>
            </a:r>
            <a:r>
              <a:rPr lang="en-IE" sz="3200" b="1" kern="0" dirty="0">
                <a:solidFill>
                  <a:schemeClr val="tx1"/>
                </a:solidFill>
                <a:latin typeface="+mn-lt"/>
                <a:ea typeface="DengXian" panose="02010600030101010101" pitchFamily="2" charset="-122"/>
                <a:cs typeface="Arial" panose="020B0604020202020204" pitchFamily="34" charset="0"/>
              </a:rPr>
              <a:t>involve communities in co-production processes </a:t>
            </a:r>
            <a:r>
              <a:rPr lang="en-IE" sz="3200" kern="0" dirty="0">
                <a:solidFill>
                  <a:schemeClr val="tx1"/>
                </a:solidFill>
                <a:latin typeface="+mn-lt"/>
                <a:ea typeface="DengXian" panose="02010600030101010101" pitchFamily="2" charset="-122"/>
                <a:cs typeface="Arial" panose="020B0604020202020204" pitchFamily="34" charset="0"/>
              </a:rPr>
              <a:t>to optimise research and policy making for their health (WHO, 2022; ICPHR, 2021; MacFarlane et al., 2024)</a:t>
            </a:r>
          </a:p>
          <a:p>
            <a:pPr>
              <a:lnSpc>
                <a:spcPct val="115000"/>
              </a:lnSpc>
              <a:spcAft>
                <a:spcPts val="800"/>
              </a:spcAft>
              <a:buNone/>
            </a:pPr>
            <a:r>
              <a:rPr lang="en-IE" sz="3200" b="1" kern="0" dirty="0">
                <a:solidFill>
                  <a:schemeClr val="tx1"/>
                </a:solidFill>
                <a:latin typeface="+mn-lt"/>
                <a:ea typeface="DengXian" panose="02010600030101010101" pitchFamily="2" charset="-122"/>
                <a:cs typeface="Arial" panose="020B0604020202020204" pitchFamily="34" charset="0"/>
              </a:rPr>
              <a:t>	</a:t>
            </a:r>
            <a:endParaRPr lang="en-IE" sz="3200" kern="0" dirty="0">
              <a:solidFill>
                <a:schemeClr val="tx1"/>
              </a:solidFill>
              <a:latin typeface="+mn-lt"/>
              <a:ea typeface="DengXian" panose="02010600030101010101" pitchFamily="2" charset="-122"/>
              <a:cs typeface="Arial" panose="020B0604020202020204" pitchFamily="34" charset="0"/>
            </a:endParaRPr>
          </a:p>
          <a:p>
            <a:pPr>
              <a:lnSpc>
                <a:spcPct val="115000"/>
              </a:lnSpc>
              <a:spcAft>
                <a:spcPts val="800"/>
              </a:spcAft>
              <a:buNone/>
            </a:pPr>
            <a:endParaRPr lang="en-IE" sz="1800" kern="0" dirty="0">
              <a:solidFill>
                <a:srgbClr val="007BB8"/>
              </a:solidFill>
              <a:latin typeface="Arial" panose="020B0604020202020204" pitchFamily="34" charset="0"/>
              <a:ea typeface="DengXian" panose="02010600030101010101" pitchFamily="2" charset="-122"/>
              <a:cs typeface="Arial" panose="020B0604020202020204" pitchFamily="34" charset="0"/>
            </a:endParaRPr>
          </a:p>
          <a:p>
            <a:pPr>
              <a:lnSpc>
                <a:spcPct val="115000"/>
              </a:lnSpc>
              <a:spcAft>
                <a:spcPts val="800"/>
              </a:spcAft>
              <a:buNone/>
            </a:pPr>
            <a:endParaRPr lang="en-IE" sz="1800" kern="0" dirty="0">
              <a:solidFill>
                <a:srgbClr val="007BB8"/>
              </a:solidFill>
              <a:latin typeface="Arial" panose="020B0604020202020204" pitchFamily="34" charset="0"/>
              <a:ea typeface="DengXian" panose="02010600030101010101" pitchFamily="2" charset="-122"/>
              <a:cs typeface="Arial" panose="020B0604020202020204" pitchFamily="34" charset="0"/>
            </a:endParaRPr>
          </a:p>
          <a:p>
            <a:endParaRPr lang="en-IE" dirty="0"/>
          </a:p>
        </p:txBody>
      </p:sp>
      <p:sp>
        <p:nvSpPr>
          <p:cNvPr id="4" name="Date Placeholder 3">
            <a:extLst>
              <a:ext uri="{FF2B5EF4-FFF2-40B4-BE49-F238E27FC236}">
                <a16:creationId xmlns:a16="http://schemas.microsoft.com/office/drawing/2014/main" id="{A066D72E-198D-F8AB-066F-D882287DCDE8}"/>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12718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8BF2-8C0D-F0B6-EF9B-6621D8B64784}"/>
              </a:ext>
            </a:extLst>
          </p:cNvPr>
          <p:cNvSpPr>
            <a:spLocks noGrp="1"/>
          </p:cNvSpPr>
          <p:nvPr>
            <p:ph type="title"/>
          </p:nvPr>
        </p:nvSpPr>
        <p:spPr>
          <a:xfrm>
            <a:off x="959757" y="518147"/>
            <a:ext cx="15576233" cy="1042950"/>
          </a:xfrm>
        </p:spPr>
        <p:txBody>
          <a:bodyPr/>
          <a:lstStyle/>
          <a:p>
            <a:r>
              <a:rPr lang="en-IE" dirty="0"/>
              <a:t>Testing new directions for co-production</a:t>
            </a:r>
          </a:p>
        </p:txBody>
      </p:sp>
      <p:pic>
        <p:nvPicPr>
          <p:cNvPr id="6" name="Content Placeholder 5">
            <a:extLst>
              <a:ext uri="{FF2B5EF4-FFF2-40B4-BE49-F238E27FC236}">
                <a16:creationId xmlns:a16="http://schemas.microsoft.com/office/drawing/2014/main" id="{5FD4E6F8-C4AB-7B14-2525-AE768771F401}"/>
              </a:ext>
            </a:extLst>
          </p:cNvPr>
          <p:cNvPicPr>
            <a:picLocks noGrp="1" noChangeAspect="1"/>
          </p:cNvPicPr>
          <p:nvPr>
            <p:ph idx="1"/>
          </p:nvPr>
        </p:nvPicPr>
        <p:blipFill>
          <a:blip r:embed="rId2"/>
          <a:stretch>
            <a:fillRect/>
          </a:stretch>
        </p:blipFill>
        <p:spPr>
          <a:xfrm>
            <a:off x="3735805" y="2509940"/>
            <a:ext cx="10587789" cy="6276020"/>
          </a:xfrm>
        </p:spPr>
      </p:pic>
      <p:sp>
        <p:nvSpPr>
          <p:cNvPr id="4" name="Date Placeholder 3">
            <a:extLst>
              <a:ext uri="{FF2B5EF4-FFF2-40B4-BE49-F238E27FC236}">
                <a16:creationId xmlns:a16="http://schemas.microsoft.com/office/drawing/2014/main" id="{BF9BC81C-C678-32F8-99BF-D11740C4F3C9}"/>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811328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ate Placeholder 3"/>
          <p:cNvSpPr txBox="1"/>
          <p:nvPr/>
        </p:nvSpPr>
        <p:spPr>
          <a:xfrm>
            <a:off x="1810714" y="9467131"/>
            <a:ext cx="3566866" cy="33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2" tIns="45722" rIns="45722" bIns="45722" anchor="ctr">
            <a:spAutoFit/>
          </a:bodyPr>
          <a:lstStyle>
            <a:lvl1pPr>
              <a:defRPr sz="1600">
                <a:solidFill>
                  <a:srgbClr val="005336"/>
                </a:solidFill>
                <a:latin typeface="+mn-lt"/>
                <a:ea typeface="+mn-ea"/>
                <a:cs typeface="+mn-cs"/>
                <a:sym typeface="Helvetica"/>
              </a:defRPr>
            </a:lvl1pPr>
          </a:lstStyle>
          <a:p>
            <a:r>
              <a:t>06.11.19</a:t>
            </a:r>
          </a:p>
        </p:txBody>
      </p:sp>
      <p:pic>
        <p:nvPicPr>
          <p:cNvPr id="137" name="New decorative elements.png" descr="New decorative elements.png"/>
          <p:cNvPicPr>
            <a:picLocks noChangeAspect="1"/>
          </p:cNvPicPr>
          <p:nvPr/>
        </p:nvPicPr>
        <p:blipFill>
          <a:blip r:embed="rId3"/>
          <a:stretch>
            <a:fillRect/>
          </a:stretch>
        </p:blipFill>
        <p:spPr>
          <a:xfrm>
            <a:off x="900905" y="9294"/>
            <a:ext cx="16257591" cy="10139824"/>
          </a:xfrm>
          <a:prstGeom prst="rect">
            <a:avLst/>
          </a:prstGeom>
          <a:ln w="12700">
            <a:miter lim="400000"/>
          </a:ln>
        </p:spPr>
      </p:pic>
      <p:pic>
        <p:nvPicPr>
          <p:cNvPr id="138" name="1 Migration.png" descr="1 Migration.png"/>
          <p:cNvPicPr>
            <a:picLocks noChangeAspect="1"/>
          </p:cNvPicPr>
          <p:nvPr/>
        </p:nvPicPr>
        <p:blipFill>
          <a:blip r:embed="rId4"/>
          <a:stretch>
            <a:fillRect/>
          </a:stretch>
        </p:blipFill>
        <p:spPr>
          <a:xfrm>
            <a:off x="1321528" y="629821"/>
            <a:ext cx="16257591" cy="10139825"/>
          </a:xfrm>
          <a:prstGeom prst="rect">
            <a:avLst/>
          </a:prstGeom>
          <a:ln w="12700">
            <a:miter lim="400000"/>
          </a:ln>
        </p:spPr>
      </p:pic>
      <p:sp>
        <p:nvSpPr>
          <p:cNvPr id="3" name="TextBox 2">
            <a:extLst>
              <a:ext uri="{FF2B5EF4-FFF2-40B4-BE49-F238E27FC236}">
                <a16:creationId xmlns:a16="http://schemas.microsoft.com/office/drawing/2014/main" id="{5649D3DA-85C9-F257-390A-D41658C0B06A}"/>
              </a:ext>
            </a:extLst>
          </p:cNvPr>
          <p:cNvSpPr txBox="1"/>
          <p:nvPr/>
        </p:nvSpPr>
        <p:spPr>
          <a:xfrm>
            <a:off x="2473674" y="629821"/>
            <a:ext cx="11576304" cy="1758045"/>
          </a:xfrm>
          <a:prstGeom prst="rect">
            <a:avLst/>
          </a:prstGeom>
          <a:noFill/>
        </p:spPr>
        <p:txBody>
          <a:bodyPr wrap="square">
            <a:spAutoFit/>
          </a:bodyPr>
          <a:lstStyle/>
          <a:p>
            <a:pPr>
              <a:lnSpc>
                <a:spcPct val="115000"/>
              </a:lnSpc>
              <a:spcAft>
                <a:spcPts val="800"/>
              </a:spcAft>
            </a:pPr>
            <a:r>
              <a:rPr lang="en-IE" sz="3200" kern="0">
                <a:ea typeface="DengXian" panose="02010600030101010101" pitchFamily="2" charset="-122"/>
                <a:cs typeface="Arial" panose="020B0604020202020204" pitchFamily="34" charset="0"/>
              </a:rPr>
              <a:t>This symposium will debate the motion: </a:t>
            </a:r>
            <a:r>
              <a:rPr lang="en-IE" sz="3200" b="1" kern="0">
                <a:ea typeface="DengXian" panose="02010600030101010101" pitchFamily="2" charset="-122"/>
                <a:cs typeface="Arial" panose="020B0604020202020204" pitchFamily="34" charset="0"/>
              </a:rPr>
              <a:t>the potential of music and singing to facilitate co-production processes with refugees and migrants is under-appreciated.</a:t>
            </a:r>
            <a:endParaRPr lang="en-IE" sz="3200" b="1" kern="100">
              <a:ea typeface="DengXian" panose="02010600030101010101" pitchFamily="2"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942E-D58A-19DE-4898-F4A85DE74C4E}"/>
              </a:ext>
            </a:extLst>
          </p:cNvPr>
          <p:cNvSpPr>
            <a:spLocks noGrp="1"/>
          </p:cNvSpPr>
          <p:nvPr>
            <p:ph type="title"/>
          </p:nvPr>
        </p:nvSpPr>
        <p:spPr>
          <a:xfrm>
            <a:off x="1487320" y="-335984"/>
            <a:ext cx="14022170" cy="1780457"/>
          </a:xfrm>
        </p:spPr>
        <p:txBody>
          <a:bodyPr>
            <a:normAutofit/>
          </a:bodyPr>
          <a:lstStyle/>
          <a:p>
            <a:br>
              <a:rPr lang="en-IE" b="1">
                <a:effectLst/>
                <a:latin typeface="Helvetica" pitchFamily="2" charset="0"/>
              </a:rPr>
            </a:br>
            <a:r>
              <a:rPr lang="en-IE">
                <a:latin typeface="Helvetica" pitchFamily="2" charset="0"/>
              </a:rPr>
              <a:t>P</a:t>
            </a:r>
            <a:r>
              <a:rPr lang="en-IE">
                <a:effectLst/>
                <a:latin typeface="Helvetica" pitchFamily="2" charset="0"/>
              </a:rPr>
              <a:t>roblem &amp; </a:t>
            </a:r>
            <a:r>
              <a:rPr lang="en-IE">
                <a:latin typeface="Helvetica" pitchFamily="2" charset="0"/>
              </a:rPr>
              <a:t>t</a:t>
            </a:r>
            <a:r>
              <a:rPr lang="en-IE">
                <a:effectLst/>
                <a:latin typeface="Helvetica" pitchFamily="2" charset="0"/>
              </a:rPr>
              <a:t>esting </a:t>
            </a:r>
            <a:r>
              <a:rPr lang="en-IE">
                <a:latin typeface="Helvetica" pitchFamily="2" charset="0"/>
              </a:rPr>
              <a:t>s</a:t>
            </a:r>
            <a:r>
              <a:rPr lang="en-IE">
                <a:effectLst/>
                <a:latin typeface="Helvetica" pitchFamily="2" charset="0"/>
              </a:rPr>
              <a:t>olution</a:t>
            </a:r>
            <a:r>
              <a:rPr lang="en-IE">
                <a:latin typeface="Helvetica" pitchFamily="2" charset="0"/>
              </a:rPr>
              <a:t>s</a:t>
            </a:r>
            <a:endParaRPr lang="en-US"/>
          </a:p>
        </p:txBody>
      </p:sp>
      <p:graphicFrame>
        <p:nvGraphicFramePr>
          <p:cNvPr id="4" name="Content Placeholder 3">
            <a:extLst>
              <a:ext uri="{FF2B5EF4-FFF2-40B4-BE49-F238E27FC236}">
                <a16:creationId xmlns:a16="http://schemas.microsoft.com/office/drawing/2014/main" id="{39E9040A-29D3-BBAA-4EF9-AC550B3B84E9}"/>
              </a:ext>
            </a:extLst>
          </p:cNvPr>
          <p:cNvGraphicFramePr>
            <a:graphicFrameLocks noGrp="1"/>
          </p:cNvGraphicFramePr>
          <p:nvPr>
            <p:ph idx="1"/>
            <p:extLst>
              <p:ext uri="{D42A27DB-BD31-4B8C-83A1-F6EECF244321}">
                <p14:modId xmlns:p14="http://schemas.microsoft.com/office/powerpoint/2010/main" val="1891529525"/>
              </p:ext>
            </p:extLst>
          </p:nvPr>
        </p:nvGraphicFramePr>
        <p:xfrm>
          <a:off x="1487320" y="1444472"/>
          <a:ext cx="7037614" cy="7802880"/>
        </p:xfrm>
        <a:graphic>
          <a:graphicData uri="http://schemas.openxmlformats.org/drawingml/2006/table">
            <a:tbl>
              <a:tblPr/>
              <a:tblGrid>
                <a:gridCol w="7037614">
                  <a:extLst>
                    <a:ext uri="{9D8B030D-6E8A-4147-A177-3AD203B41FA5}">
                      <a16:colId xmlns:a16="http://schemas.microsoft.com/office/drawing/2014/main" val="221671321"/>
                    </a:ext>
                  </a:extLst>
                </a:gridCol>
              </a:tblGrid>
              <a:tr h="7352055">
                <a:tc>
                  <a:txBody>
                    <a:bodyPr/>
                    <a:lstStyle/>
                    <a:p>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0">
                          <a:solidFill>
                            <a:srgbClr val="000000"/>
                          </a:solidFill>
                          <a:effectLst/>
                          <a:latin typeface="+mn-lt"/>
                          <a:ea typeface="Times New Roman" panose="02020603050405020304" pitchFamily="18" charset="0"/>
                          <a:cs typeface="Calibri" panose="020F0502020204030204" pitchFamily="34" charset="0"/>
                        </a:rPr>
                        <a:t>Involving refugees and migrants directly in co-production processes</a:t>
                      </a:r>
                      <a:r>
                        <a:rPr lang="en-IE" sz="3200" kern="0">
                          <a:solidFill>
                            <a:srgbClr val="000000"/>
                          </a:solidFill>
                          <a:effectLst/>
                          <a:latin typeface="+mn-lt"/>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kern="0">
                        <a:solidFill>
                          <a:srgbClr val="000000"/>
                        </a:solidFill>
                        <a:effectLst/>
                        <a:latin typeface="+mn-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0">
                          <a:solidFill>
                            <a:schemeClr val="tx1"/>
                          </a:solidFill>
                          <a:effectLst/>
                          <a:latin typeface="+mn-lt"/>
                          <a:ea typeface="Times New Roman" panose="02020603050405020304" pitchFamily="18" charset="0"/>
                          <a:cs typeface="Calibri" panose="020F0502020204030204" pitchFamily="34" charset="0"/>
                        </a:rPr>
                        <a:t>Challenge: </a:t>
                      </a:r>
                      <a:r>
                        <a:rPr lang="en-IE" sz="3200" b="0" kern="0">
                          <a:solidFill>
                            <a:schemeClr val="tx1"/>
                          </a:solidFill>
                          <a:effectLst/>
                          <a:latin typeface="+mn-lt"/>
                          <a:ea typeface="Times New Roman" panose="02020603050405020304" pitchFamily="18" charset="0"/>
                          <a:cs typeface="Calibri" panose="020F0502020204030204" pitchFamily="34" charset="0"/>
                        </a:rPr>
                        <a:t>R</a:t>
                      </a:r>
                      <a:r>
                        <a:rPr lang="en-IE" sz="3200" kern="0">
                          <a:solidFill>
                            <a:schemeClr val="tx1"/>
                          </a:solidFill>
                          <a:effectLst/>
                          <a:latin typeface="+mn-lt"/>
                          <a:ea typeface="Times New Roman" panose="02020603050405020304" pitchFamily="18" charset="0"/>
                          <a:cs typeface="Calibri" panose="020F0502020204030204" pitchFamily="34" charset="0"/>
                        </a:rPr>
                        <a:t>efugees </a:t>
                      </a:r>
                      <a:r>
                        <a:rPr lang="en-IE" sz="3200" kern="0">
                          <a:solidFill>
                            <a:srgbClr val="000000"/>
                          </a:solidFill>
                          <a:effectLst/>
                          <a:latin typeface="+mn-lt"/>
                          <a:ea typeface="Times New Roman" panose="02020603050405020304" pitchFamily="18" charset="0"/>
                          <a:cs typeface="Calibri" panose="020F0502020204030204" pitchFamily="34" charset="0"/>
                        </a:rPr>
                        <a:t>and migrants are both over-researched and under-researched (</a:t>
                      </a:r>
                      <a:r>
                        <a:rPr lang="en-IE" sz="3200"/>
                        <a:t>Omata, 2019; MacFarlane et al., 2023) leading to lack of </a:t>
                      </a:r>
                      <a:r>
                        <a:rPr lang="en-IE" sz="3200" i="1"/>
                        <a:t>meaningful</a:t>
                      </a:r>
                      <a:r>
                        <a:rPr lang="en-IE" sz="3200"/>
                        <a:t> engagement in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a:solidFill>
                            <a:schemeClr val="tx1"/>
                          </a:solidFill>
                        </a:rPr>
                        <a:t>Response</a:t>
                      </a:r>
                      <a:r>
                        <a:rPr lang="en-IE" sz="3200">
                          <a:solidFill>
                            <a:schemeClr val="tx1"/>
                          </a:solidFill>
                        </a:rPr>
                        <a:t>: Disrupt </a:t>
                      </a:r>
                      <a:r>
                        <a:rPr lang="en-IE" sz="3200"/>
                        <a:t>“business as usual” (MacFarlane et al., 2024) and develop innovative, culturally attuned </a:t>
                      </a:r>
                      <a:r>
                        <a:rPr lang="en-IE" sz="3200" i="1"/>
                        <a:t>methods</a:t>
                      </a:r>
                      <a:r>
                        <a:rPr lang="en-IE" sz="3200"/>
                        <a:t> for conducting health research </a:t>
                      </a:r>
                      <a:r>
                        <a:rPr lang="en-IE" sz="3200" i="1"/>
                        <a:t>with</a:t>
                      </a:r>
                      <a:r>
                        <a:rPr lang="en-IE" sz="3200"/>
                        <a:t>, not </a:t>
                      </a:r>
                      <a:r>
                        <a:rPr lang="en-IE" sz="3200" i="1"/>
                        <a:t>on</a:t>
                      </a:r>
                      <a:r>
                        <a:rPr lang="en-IE" sz="3200"/>
                        <a:t> migrants and refugees.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txBody>
                  <a:tcPr marL="63506" marR="63506" marT="0" marB="0">
                    <a:lnL>
                      <a:noFill/>
                    </a:lnL>
                    <a:lnR>
                      <a:noFill/>
                    </a:lnR>
                    <a:lnT>
                      <a:noFill/>
                    </a:lnT>
                    <a:lnB>
                      <a:noFill/>
                    </a:lnB>
                  </a:tcPr>
                </a:tc>
                <a:extLst>
                  <a:ext uri="{0D108BD9-81ED-4DB2-BD59-A6C34878D82A}">
                    <a16:rowId xmlns:a16="http://schemas.microsoft.com/office/drawing/2014/main" val="1493554731"/>
                  </a:ext>
                </a:extLst>
              </a:tr>
            </a:tbl>
          </a:graphicData>
        </a:graphic>
      </p:graphicFrame>
      <p:pic>
        <p:nvPicPr>
          <p:cNvPr id="11" name="Picture 10" descr="A group of people playing instruments&#10;&#10;Description automatically generated">
            <a:extLst>
              <a:ext uri="{FF2B5EF4-FFF2-40B4-BE49-F238E27FC236}">
                <a16:creationId xmlns:a16="http://schemas.microsoft.com/office/drawing/2014/main" id="{7D9EAA70-01CF-5A06-1639-F2BA9B0740C8}"/>
              </a:ext>
            </a:extLst>
          </p:cNvPr>
          <p:cNvPicPr>
            <a:picLocks noChangeAspect="1"/>
          </p:cNvPicPr>
          <p:nvPr/>
        </p:nvPicPr>
        <p:blipFill>
          <a:blip r:embed="rId3"/>
          <a:stretch>
            <a:fillRect/>
          </a:stretch>
        </p:blipFill>
        <p:spPr>
          <a:xfrm>
            <a:off x="8850086" y="3483542"/>
            <a:ext cx="7772400" cy="5118249"/>
          </a:xfrm>
          <a:prstGeom prst="rect">
            <a:avLst/>
          </a:prstGeom>
        </p:spPr>
      </p:pic>
      <p:pic>
        <p:nvPicPr>
          <p:cNvPr id="5" name="Picture 4">
            <a:extLst>
              <a:ext uri="{FF2B5EF4-FFF2-40B4-BE49-F238E27FC236}">
                <a16:creationId xmlns:a16="http://schemas.microsoft.com/office/drawing/2014/main" id="{8453FA19-C07D-3D1C-E04D-335413CFC52C}"/>
              </a:ext>
            </a:extLst>
          </p:cNvPr>
          <p:cNvPicPr>
            <a:picLocks noChangeAspect="1"/>
          </p:cNvPicPr>
          <p:nvPr/>
        </p:nvPicPr>
        <p:blipFill>
          <a:blip r:embed="rId4"/>
          <a:stretch>
            <a:fillRect/>
          </a:stretch>
        </p:blipFill>
        <p:spPr>
          <a:xfrm>
            <a:off x="13686006" y="1275894"/>
            <a:ext cx="2886075" cy="1847850"/>
          </a:xfrm>
          <a:prstGeom prst="rect">
            <a:avLst/>
          </a:prstGeom>
        </p:spPr>
      </p:pic>
    </p:spTree>
    <p:extLst>
      <p:ext uri="{BB962C8B-B14F-4D97-AF65-F5344CB8AC3E}">
        <p14:creationId xmlns:p14="http://schemas.microsoft.com/office/powerpoint/2010/main" val="421234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942E-D58A-19DE-4898-F4A85DE74C4E}"/>
              </a:ext>
            </a:extLst>
          </p:cNvPr>
          <p:cNvSpPr>
            <a:spLocks noGrp="1"/>
          </p:cNvSpPr>
          <p:nvPr>
            <p:ph type="title"/>
          </p:nvPr>
        </p:nvSpPr>
        <p:spPr>
          <a:xfrm>
            <a:off x="1487320" y="619843"/>
            <a:ext cx="14022170" cy="1780457"/>
          </a:xfrm>
        </p:spPr>
        <p:txBody>
          <a:bodyPr>
            <a:normAutofit fontScale="90000"/>
          </a:bodyPr>
          <a:lstStyle/>
          <a:p>
            <a:r>
              <a:rPr lang="en-IE">
                <a:latin typeface="Helvetica" pitchFamily="2" charset="0"/>
              </a:rPr>
              <a:t>T</a:t>
            </a:r>
            <a:r>
              <a:rPr lang="en-IE">
                <a:effectLst/>
                <a:latin typeface="Helvetica" pitchFamily="2" charset="0"/>
              </a:rPr>
              <a:t>esting the role of the arts </a:t>
            </a:r>
            <a:r>
              <a:rPr lang="en-IE">
                <a:latin typeface="Helvetica" pitchFamily="2" charset="0"/>
              </a:rPr>
              <a:t>as </a:t>
            </a:r>
            <a:r>
              <a:rPr lang="en-IE">
                <a:effectLst/>
                <a:latin typeface="Helvetica" pitchFamily="2" charset="0"/>
              </a:rPr>
              <a:t>culturally attuned methods in health research</a:t>
            </a:r>
            <a:br>
              <a:rPr lang="en-IE">
                <a:effectLst/>
                <a:latin typeface="Helvetica" pitchFamily="2" charset="0"/>
              </a:rPr>
            </a:br>
            <a:endParaRPr lang="en-US"/>
          </a:p>
        </p:txBody>
      </p:sp>
      <p:graphicFrame>
        <p:nvGraphicFramePr>
          <p:cNvPr id="4" name="Content Placeholder 3">
            <a:extLst>
              <a:ext uri="{FF2B5EF4-FFF2-40B4-BE49-F238E27FC236}">
                <a16:creationId xmlns:a16="http://schemas.microsoft.com/office/drawing/2014/main" id="{39E9040A-29D3-BBAA-4EF9-AC550B3B84E9}"/>
              </a:ext>
            </a:extLst>
          </p:cNvPr>
          <p:cNvGraphicFramePr>
            <a:graphicFrameLocks noGrp="1"/>
          </p:cNvGraphicFramePr>
          <p:nvPr>
            <p:ph idx="1"/>
            <p:extLst>
              <p:ext uri="{D42A27DB-BD31-4B8C-83A1-F6EECF244321}">
                <p14:modId xmlns:p14="http://schemas.microsoft.com/office/powerpoint/2010/main" val="3500140205"/>
              </p:ext>
            </p:extLst>
          </p:nvPr>
        </p:nvGraphicFramePr>
        <p:xfrm>
          <a:off x="1951840" y="2209477"/>
          <a:ext cx="13557650" cy="6339840"/>
        </p:xfrm>
        <a:graphic>
          <a:graphicData uri="http://schemas.openxmlformats.org/drawingml/2006/table">
            <a:tbl>
              <a:tblPr/>
              <a:tblGrid>
                <a:gridCol w="13557650">
                  <a:extLst>
                    <a:ext uri="{9D8B030D-6E8A-4147-A177-3AD203B41FA5}">
                      <a16:colId xmlns:a16="http://schemas.microsoft.com/office/drawing/2014/main" val="221671321"/>
                    </a:ext>
                  </a:extLst>
                </a:gridCol>
              </a:tblGrid>
              <a:tr h="25418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r>
                        <a:rPr lang="en-IE" sz="3200"/>
                        <a:t>‘There is an emerging body of literature about i</a:t>
                      </a:r>
                      <a:r>
                        <a:rPr lang="en-IE" sz="3200" b="1"/>
                        <a:t>mproving meaningful, participatory spaces for migrants’ involvement in health research using creative tools and techniques that are attuned to cultural diversity.</a:t>
                      </a:r>
                      <a:r>
                        <a:rPr lang="en-IE" sz="3200"/>
                        <a:t> These include the use of </a:t>
                      </a:r>
                      <a:r>
                        <a:rPr lang="en-IE" sz="3200" b="1"/>
                        <a:t>arts-based</a:t>
                      </a:r>
                      <a:r>
                        <a:rPr lang="en-IE" sz="3200"/>
                        <a:t> research methods.’ (Garry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a:p>
                    <a:p>
                      <a:endParaRPr lang="en-IE" sz="3200"/>
                    </a:p>
                    <a:p>
                      <a:endParaRPr lang="en-IE" sz="3200">
                        <a:effectLst/>
                        <a:latin typeface="Helvetica" pitchFamily="2" charset="0"/>
                      </a:endParaRPr>
                    </a:p>
                  </a:txBody>
                  <a:tcPr marL="63506" marR="63506" marT="0" marB="0">
                    <a:lnL>
                      <a:noFill/>
                    </a:lnL>
                    <a:lnR>
                      <a:noFill/>
                    </a:lnR>
                    <a:lnT>
                      <a:noFill/>
                    </a:lnT>
                    <a:lnB>
                      <a:noFill/>
                    </a:lnB>
                  </a:tcPr>
                </a:tc>
                <a:extLst>
                  <a:ext uri="{0D108BD9-81ED-4DB2-BD59-A6C34878D82A}">
                    <a16:rowId xmlns:a16="http://schemas.microsoft.com/office/drawing/2014/main" val="1493554731"/>
                  </a:ext>
                </a:extLst>
              </a:tr>
            </a:tbl>
          </a:graphicData>
        </a:graphic>
      </p:graphicFrame>
      <p:pic>
        <p:nvPicPr>
          <p:cNvPr id="6" name="Picture 5" descr="A group of people sitting in chairs&#10;&#10;Description automatically generated">
            <a:extLst>
              <a:ext uri="{FF2B5EF4-FFF2-40B4-BE49-F238E27FC236}">
                <a16:creationId xmlns:a16="http://schemas.microsoft.com/office/drawing/2014/main" id="{C4EAEE93-8355-ABD4-4352-3FF734557F91}"/>
              </a:ext>
            </a:extLst>
          </p:cNvPr>
          <p:cNvPicPr>
            <a:picLocks noChangeAspect="1"/>
          </p:cNvPicPr>
          <p:nvPr/>
        </p:nvPicPr>
        <p:blipFill rotWithShape="1">
          <a:blip r:embed="rId3"/>
          <a:srcRect t="16894" b="14898"/>
          <a:stretch/>
        </p:blipFill>
        <p:spPr>
          <a:xfrm>
            <a:off x="8558674" y="5079207"/>
            <a:ext cx="5822090" cy="4679577"/>
          </a:xfrm>
          <a:prstGeom prst="rect">
            <a:avLst/>
          </a:prstGeom>
        </p:spPr>
      </p:pic>
      <p:pic>
        <p:nvPicPr>
          <p:cNvPr id="7" name="Picture 6" descr="A group of men playing instruments&#10;&#10;Description automatically generated">
            <a:extLst>
              <a:ext uri="{FF2B5EF4-FFF2-40B4-BE49-F238E27FC236}">
                <a16:creationId xmlns:a16="http://schemas.microsoft.com/office/drawing/2014/main" id="{424E75AC-E887-BC62-D363-7BF7E70E5A8D}"/>
              </a:ext>
            </a:extLst>
          </p:cNvPr>
          <p:cNvPicPr>
            <a:picLocks noChangeAspect="1"/>
          </p:cNvPicPr>
          <p:nvPr/>
        </p:nvPicPr>
        <p:blipFill>
          <a:blip r:embed="rId4"/>
          <a:stretch>
            <a:fillRect/>
          </a:stretch>
        </p:blipFill>
        <p:spPr>
          <a:xfrm>
            <a:off x="2188793" y="5079207"/>
            <a:ext cx="6211932" cy="4679577"/>
          </a:xfrm>
          <a:prstGeom prst="rect">
            <a:avLst/>
          </a:prstGeom>
        </p:spPr>
      </p:pic>
    </p:spTree>
    <p:extLst>
      <p:ext uri="{BB962C8B-B14F-4D97-AF65-F5344CB8AC3E}">
        <p14:creationId xmlns:p14="http://schemas.microsoft.com/office/powerpoint/2010/main" val="2075215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D85F-A719-4EF5-26BE-5BC4F81D495F}"/>
              </a:ext>
            </a:extLst>
          </p:cNvPr>
          <p:cNvSpPr>
            <a:spLocks noGrp="1"/>
          </p:cNvSpPr>
          <p:nvPr>
            <p:ph type="title"/>
          </p:nvPr>
        </p:nvSpPr>
        <p:spPr>
          <a:xfrm>
            <a:off x="1096856" y="369461"/>
            <a:ext cx="15115660" cy="1042950"/>
          </a:xfrm>
        </p:spPr>
        <p:txBody>
          <a:bodyPr/>
          <a:lstStyle/>
          <a:p>
            <a:r>
              <a:rPr lang="en-US"/>
              <a:t>Testing the use of music and singing as research methods</a:t>
            </a:r>
          </a:p>
        </p:txBody>
      </p:sp>
      <p:pic>
        <p:nvPicPr>
          <p:cNvPr id="13" name="Picture 12" descr="A group of people standing in a line&#10;&#10;Description automatically generated">
            <a:extLst>
              <a:ext uri="{FF2B5EF4-FFF2-40B4-BE49-F238E27FC236}">
                <a16:creationId xmlns:a16="http://schemas.microsoft.com/office/drawing/2014/main" id="{F59C502F-172B-A617-9221-C3A99CE09DE4}"/>
              </a:ext>
            </a:extLst>
          </p:cNvPr>
          <p:cNvPicPr>
            <a:picLocks noChangeAspect="1"/>
          </p:cNvPicPr>
          <p:nvPr/>
        </p:nvPicPr>
        <p:blipFill>
          <a:blip r:embed="rId3"/>
          <a:stretch>
            <a:fillRect/>
          </a:stretch>
        </p:blipFill>
        <p:spPr>
          <a:xfrm>
            <a:off x="2029764" y="1799185"/>
            <a:ext cx="5308658" cy="7377847"/>
          </a:xfrm>
          <a:prstGeom prst="rect">
            <a:avLst/>
          </a:prstGeom>
        </p:spPr>
      </p:pic>
      <p:sp>
        <p:nvSpPr>
          <p:cNvPr id="15" name="Content Placeholder 14">
            <a:extLst>
              <a:ext uri="{FF2B5EF4-FFF2-40B4-BE49-F238E27FC236}">
                <a16:creationId xmlns:a16="http://schemas.microsoft.com/office/drawing/2014/main" id="{7893D2FA-7C81-F56B-639D-1F23F8086FAB}"/>
              </a:ext>
            </a:extLst>
          </p:cNvPr>
          <p:cNvSpPr>
            <a:spLocks noGrp="1"/>
          </p:cNvSpPr>
          <p:nvPr>
            <p:ph idx="1"/>
          </p:nvPr>
        </p:nvSpPr>
        <p:spPr>
          <a:xfrm>
            <a:off x="7933671" y="1288631"/>
            <a:ext cx="8895498" cy="4463269"/>
          </a:xfrm>
        </p:spPr>
        <p:txBody>
          <a:bodyPr/>
          <a:lstStyle/>
          <a:p>
            <a:endParaRPr lang="en-US">
              <a:solidFill>
                <a:srgbClr val="005336"/>
              </a:solidFill>
              <a:cs typeface="Helvetica"/>
            </a:endParaRPr>
          </a:p>
          <a:p>
            <a:pPr marL="0" indent="0">
              <a:buNone/>
            </a:pPr>
            <a:r>
              <a:rPr lang="en-US" sz="3200" b="1">
                <a:solidFill>
                  <a:schemeClr val="tx1"/>
                </a:solidFill>
                <a:latin typeface="+mn-lt"/>
                <a:cs typeface="Helvetica"/>
              </a:rPr>
              <a:t>Music in community and social settings</a:t>
            </a:r>
          </a:p>
          <a:p>
            <a:pPr>
              <a:buFont typeface="Wingdings" pitchFamily="2" charset="2"/>
              <a:buChar char="Ø"/>
            </a:pPr>
            <a:r>
              <a:rPr lang="en-US" sz="3200">
                <a:solidFill>
                  <a:schemeClr val="tx1"/>
                </a:solidFill>
                <a:latin typeface="+mn-lt"/>
                <a:cs typeface="Helvetica"/>
              </a:rPr>
              <a:t>Enhances sense of social connection</a:t>
            </a:r>
          </a:p>
          <a:p>
            <a:pPr>
              <a:buFont typeface="Wingdings" pitchFamily="2" charset="2"/>
              <a:buChar char="Ø"/>
            </a:pPr>
            <a:r>
              <a:rPr lang="en-US" sz="3200">
                <a:solidFill>
                  <a:schemeClr val="tx1"/>
                </a:solidFill>
                <a:latin typeface="+mn-lt"/>
                <a:cs typeface="Helvetica"/>
              </a:rPr>
              <a:t> Accelerates process of bonding</a:t>
            </a:r>
          </a:p>
          <a:p>
            <a:pPr>
              <a:buFont typeface="Wingdings" pitchFamily="2" charset="2"/>
              <a:buChar char="Ø"/>
            </a:pPr>
            <a:r>
              <a:rPr lang="en-US" sz="3200">
                <a:solidFill>
                  <a:schemeClr val="tx1"/>
                </a:solidFill>
                <a:latin typeface="+mn-lt"/>
                <a:cs typeface="Helvetica"/>
              </a:rPr>
              <a:t> Works well with diverse groups</a:t>
            </a:r>
          </a:p>
          <a:p>
            <a:pPr>
              <a:buFont typeface="Wingdings" pitchFamily="2" charset="2"/>
              <a:buChar char="Ø"/>
            </a:pPr>
            <a:r>
              <a:rPr lang="en-US" sz="3200">
                <a:solidFill>
                  <a:schemeClr val="tx1"/>
                </a:solidFill>
                <a:latin typeface="+mn-lt"/>
                <a:cs typeface="Helvetica"/>
              </a:rPr>
              <a:t> Invites whole person engagement</a:t>
            </a:r>
          </a:p>
          <a:p>
            <a:pPr>
              <a:buFont typeface="Wingdings" pitchFamily="2" charset="2"/>
              <a:buChar char="Ø"/>
            </a:pPr>
            <a:r>
              <a:rPr lang="en-US" sz="3200">
                <a:solidFill>
                  <a:schemeClr val="tx1"/>
                </a:solidFill>
                <a:latin typeface="+mn-lt"/>
                <a:cs typeface="Helvetica"/>
              </a:rPr>
              <a:t> Supports trust building </a:t>
            </a:r>
          </a:p>
          <a:p>
            <a:endParaRPr lang="en-US" sz="2800">
              <a:latin typeface="Helvetica"/>
              <a:cs typeface="Helvetica"/>
            </a:endParaRPr>
          </a:p>
          <a:p>
            <a:endParaRPr lang="en-US" sz="2800">
              <a:latin typeface="Helvetica"/>
              <a:cs typeface="Helvetica"/>
            </a:endParaRPr>
          </a:p>
          <a:p>
            <a:pPr marL="0" indent="0">
              <a:buNone/>
            </a:pPr>
            <a:r>
              <a:rPr lang="en-US" sz="1400"/>
              <a:t>		</a:t>
            </a:r>
          </a:p>
          <a:p>
            <a:pPr marL="0" indent="0">
              <a:buNone/>
            </a:pPr>
            <a:r>
              <a:rPr lang="en-US" sz="2800"/>
              <a:t>	</a:t>
            </a:r>
            <a:endParaRPr lang="en-US" sz="2800">
              <a:latin typeface="Helvetica"/>
              <a:cs typeface="Helvetica"/>
            </a:endParaRPr>
          </a:p>
          <a:p>
            <a:endParaRPr lang="en-US"/>
          </a:p>
        </p:txBody>
      </p:sp>
      <p:pic>
        <p:nvPicPr>
          <p:cNvPr id="17" name="Picture 16" descr="A close-up of a cover&#10;&#10;Description automatically generated">
            <a:extLst>
              <a:ext uri="{FF2B5EF4-FFF2-40B4-BE49-F238E27FC236}">
                <a16:creationId xmlns:a16="http://schemas.microsoft.com/office/drawing/2014/main" id="{093A9972-FC66-ED33-7093-AE4B3B82318B}"/>
              </a:ext>
            </a:extLst>
          </p:cNvPr>
          <p:cNvPicPr>
            <a:picLocks noChangeAspect="1"/>
          </p:cNvPicPr>
          <p:nvPr/>
        </p:nvPicPr>
        <p:blipFill>
          <a:blip r:embed="rId4"/>
          <a:stretch>
            <a:fillRect/>
          </a:stretch>
        </p:blipFill>
        <p:spPr>
          <a:xfrm>
            <a:off x="8170799" y="6136041"/>
            <a:ext cx="1841500" cy="2514600"/>
          </a:xfrm>
          <a:prstGeom prst="rect">
            <a:avLst/>
          </a:prstGeom>
        </p:spPr>
      </p:pic>
      <p:sp>
        <p:nvSpPr>
          <p:cNvPr id="3" name="TextBox 2">
            <a:extLst>
              <a:ext uri="{FF2B5EF4-FFF2-40B4-BE49-F238E27FC236}">
                <a16:creationId xmlns:a16="http://schemas.microsoft.com/office/drawing/2014/main" id="{48DDA4C3-7AFF-C8F7-D89F-1DC056FEA963}"/>
              </a:ext>
            </a:extLst>
          </p:cNvPr>
          <p:cNvSpPr txBox="1"/>
          <p:nvPr/>
        </p:nvSpPr>
        <p:spPr>
          <a:xfrm>
            <a:off x="10318642" y="6136042"/>
            <a:ext cx="5308659" cy="1323439"/>
          </a:xfrm>
          <a:prstGeom prst="rect">
            <a:avLst/>
          </a:prstGeom>
          <a:noFill/>
        </p:spPr>
        <p:txBody>
          <a:bodyPr wrap="square" rtlCol="0">
            <a:spAutoFit/>
          </a:bodyPr>
          <a:lstStyle/>
          <a:p>
            <a:r>
              <a:rPr lang="en-US" sz="2000"/>
              <a:t>Fancourt, Daisy &amp; Finn, Saoirse. (‎2019)‎. What is the evidence on the </a:t>
            </a:r>
            <a:r>
              <a:rPr lang="en-US" sz="2000" b="1"/>
              <a:t>role of the arts in improving health and well-being</a:t>
            </a:r>
            <a:r>
              <a:rPr lang="en-US" sz="2000"/>
              <a:t>? A scoping review.</a:t>
            </a:r>
          </a:p>
          <a:p>
            <a:r>
              <a:rPr lang="en-US" sz="2000"/>
              <a:t>World Health </a:t>
            </a:r>
            <a:r>
              <a:rPr lang="en-US" sz="2000" err="1"/>
              <a:t>Organisation</a:t>
            </a:r>
            <a:endParaRPr lang="en-US"/>
          </a:p>
        </p:txBody>
      </p:sp>
    </p:spTree>
    <p:extLst>
      <p:ext uri="{BB962C8B-B14F-4D97-AF65-F5344CB8AC3E}">
        <p14:creationId xmlns:p14="http://schemas.microsoft.com/office/powerpoint/2010/main" val="1834286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3265-76DC-926F-F199-BF569B26421D}"/>
            </a:ext>
          </a:extLst>
        </p:cNvPr>
        <p:cNvGrpSpPr/>
        <p:nvPr/>
      </p:nvGrpSpPr>
      <p:grpSpPr>
        <a:xfrm>
          <a:off x="0" y="0"/>
          <a:ext cx="0" cy="0"/>
          <a:chOff x="0" y="0"/>
          <a:chExt cx="0" cy="0"/>
        </a:xfrm>
      </p:grpSpPr>
      <p:sp>
        <p:nvSpPr>
          <p:cNvPr id="136" name="Date Placeholder 3">
            <a:extLst>
              <a:ext uri="{FF2B5EF4-FFF2-40B4-BE49-F238E27FC236}">
                <a16:creationId xmlns:a16="http://schemas.microsoft.com/office/drawing/2014/main" id="{7AE156AE-EF9C-A176-E5BA-FD579FACCD57}"/>
              </a:ext>
            </a:extLst>
          </p:cNvPr>
          <p:cNvSpPr txBox="1"/>
          <p:nvPr/>
        </p:nvSpPr>
        <p:spPr>
          <a:xfrm>
            <a:off x="1810714" y="9467131"/>
            <a:ext cx="3566866" cy="33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2" tIns="45722" rIns="45722" bIns="45722" anchor="ctr">
            <a:spAutoFit/>
          </a:bodyPr>
          <a:lstStyle>
            <a:lvl1pPr>
              <a:defRPr sz="1600">
                <a:solidFill>
                  <a:srgbClr val="005336"/>
                </a:solidFill>
                <a:latin typeface="+mn-lt"/>
                <a:ea typeface="+mn-ea"/>
                <a:cs typeface="+mn-cs"/>
                <a:sym typeface="Helvetica"/>
              </a:defRPr>
            </a:lvl1pPr>
          </a:lstStyle>
          <a:p>
            <a:r>
              <a:t>06.11.19</a:t>
            </a:r>
          </a:p>
        </p:txBody>
      </p:sp>
      <p:pic>
        <p:nvPicPr>
          <p:cNvPr id="137" name="New decorative elements.png" descr="New decorative elements.png">
            <a:extLst>
              <a:ext uri="{FF2B5EF4-FFF2-40B4-BE49-F238E27FC236}">
                <a16:creationId xmlns:a16="http://schemas.microsoft.com/office/drawing/2014/main" id="{CCCB9243-52A9-7856-A4A0-BC6BA20C30B2}"/>
              </a:ext>
            </a:extLst>
          </p:cNvPr>
          <p:cNvPicPr>
            <a:picLocks noChangeAspect="1"/>
          </p:cNvPicPr>
          <p:nvPr/>
        </p:nvPicPr>
        <p:blipFill>
          <a:blip r:embed="rId3"/>
          <a:stretch>
            <a:fillRect/>
          </a:stretch>
        </p:blipFill>
        <p:spPr>
          <a:xfrm>
            <a:off x="900905" y="9294"/>
            <a:ext cx="16257591" cy="10139824"/>
          </a:xfrm>
          <a:prstGeom prst="rect">
            <a:avLst/>
          </a:prstGeom>
          <a:ln w="12700">
            <a:miter lim="400000"/>
          </a:ln>
        </p:spPr>
      </p:pic>
      <p:pic>
        <p:nvPicPr>
          <p:cNvPr id="138" name="1 Migration.png" descr="1 Migration.png">
            <a:extLst>
              <a:ext uri="{FF2B5EF4-FFF2-40B4-BE49-F238E27FC236}">
                <a16:creationId xmlns:a16="http://schemas.microsoft.com/office/drawing/2014/main" id="{B1DBAACF-8C1F-E99C-F618-D4934167B2A1}"/>
              </a:ext>
            </a:extLst>
          </p:cNvPr>
          <p:cNvPicPr>
            <a:picLocks noChangeAspect="1"/>
          </p:cNvPicPr>
          <p:nvPr/>
        </p:nvPicPr>
        <p:blipFill>
          <a:blip r:embed="rId4"/>
          <a:stretch>
            <a:fillRect/>
          </a:stretch>
        </p:blipFill>
        <p:spPr>
          <a:xfrm>
            <a:off x="900907" y="18589"/>
            <a:ext cx="16257591" cy="10139825"/>
          </a:xfrm>
          <a:prstGeom prst="rect">
            <a:avLst/>
          </a:prstGeom>
          <a:ln w="12700">
            <a:miter lim="400000"/>
          </a:ln>
        </p:spPr>
      </p:pic>
      <p:sp>
        <p:nvSpPr>
          <p:cNvPr id="4" name="Thought Bubble: Cloud 3">
            <a:extLst>
              <a:ext uri="{FF2B5EF4-FFF2-40B4-BE49-F238E27FC236}">
                <a16:creationId xmlns:a16="http://schemas.microsoft.com/office/drawing/2014/main" id="{0BF4866F-3F68-30E4-BA0E-401819E92E94}"/>
              </a:ext>
            </a:extLst>
          </p:cNvPr>
          <p:cNvSpPr/>
          <p:nvPr/>
        </p:nvSpPr>
        <p:spPr>
          <a:xfrm>
            <a:off x="8709882" y="1024128"/>
            <a:ext cx="6784848" cy="3029684"/>
          </a:xfrm>
          <a:prstGeom prst="cloudCallout">
            <a:avLst/>
          </a:prstGeom>
          <a:solidFill>
            <a:srgbClr val="0053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Can we harness these effects of music and singing in co-production processes for migration health?</a:t>
            </a:r>
          </a:p>
        </p:txBody>
      </p:sp>
    </p:spTree>
    <p:extLst>
      <p:ext uri="{BB962C8B-B14F-4D97-AF65-F5344CB8AC3E}">
        <p14:creationId xmlns:p14="http://schemas.microsoft.com/office/powerpoint/2010/main" val="1608455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potx [Read-Only]" id="{445D1E85-DDCA-4CA0-8786-AA2C8B91BAEA}" vid="{B01982E6-7461-48A6-B8FA-EE3C3B13D1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2D66563F5E8F4996AF639D6979D790" ma:contentTypeVersion="5" ma:contentTypeDescription="Create a new document." ma:contentTypeScope="" ma:versionID="0bef345a9f2b9d53b8e8943330bf4907">
  <xsd:schema xmlns:xsd="http://www.w3.org/2001/XMLSchema" xmlns:xs="http://www.w3.org/2001/XMLSchema" xmlns:p="http://schemas.microsoft.com/office/2006/metadata/properties" xmlns:ns2="24ba310e-aa3b-4390-9629-2e540542101d" xmlns:ns3="1cb82ecc-f937-4112-83aa-f7ee52e6eb81" targetNamespace="http://schemas.microsoft.com/office/2006/metadata/properties" ma:root="true" ma:fieldsID="4e7032ff104c7142b6036344df8baab0" ns2:_="" ns3:_="">
    <xsd:import namespace="24ba310e-aa3b-4390-9629-2e540542101d"/>
    <xsd:import namespace="1cb82ecc-f937-4112-83aa-f7ee52e6eb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a310e-aa3b-4390-9629-2e54054210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b82ecc-f937-4112-83aa-f7ee52e6eb8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2.xml><?xml version="1.0" encoding="utf-8"?>
<ds:datastoreItem xmlns:ds="http://schemas.openxmlformats.org/officeDocument/2006/customXml" ds:itemID="{E46FCD3A-CBDA-4865-BB7E-2963C4B96E26}">
  <ds:schemaRefs>
    <ds:schemaRef ds:uri="1cb82ecc-f937-4112-83aa-f7ee52e6eb81"/>
    <ds:schemaRef ds:uri="24ba310e-aa3b-4390-9629-2e54054210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8EA609-1291-4473-BFBC-F21AC1F4FF60}">
  <ds:schemaRefs>
    <ds:schemaRef ds:uri="1cb82ecc-f937-4112-83aa-f7ee52e6eb81"/>
    <ds:schemaRef ds:uri="24ba310e-aa3b-4390-9629-2e54054210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084b924-3ab4-4116-9251-9939f695e54c}" enabled="0" method="" siteId="{0084b924-3ab4-4116-9251-9939f695e54c}" removed="1"/>
</clbl:labelList>
</file>

<file path=docProps/app.xml><?xml version="1.0" encoding="utf-8"?>
<Properties xmlns="http://schemas.openxmlformats.org/officeDocument/2006/extended-properties" xmlns:vt="http://schemas.openxmlformats.org/officeDocument/2006/docPropsVTypes">
  <Template>UL-PowerPoint-template</Template>
  <TotalTime>0</TotalTime>
  <Words>873</Words>
  <Application>Microsoft Office PowerPoint</Application>
  <PresentationFormat>Aangepast</PresentationFormat>
  <Paragraphs>112</Paragraphs>
  <Slides>17</Slides>
  <Notes>13</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17</vt:i4>
      </vt:variant>
    </vt:vector>
  </HeadingPairs>
  <TitlesOfParts>
    <vt:vector size="26" baseType="lpstr">
      <vt:lpstr>DengXian</vt:lpstr>
      <vt:lpstr>Aptos</vt:lpstr>
      <vt:lpstr>Arial</vt:lpstr>
      <vt:lpstr>Calibri</vt:lpstr>
      <vt:lpstr>Georgia</vt:lpstr>
      <vt:lpstr>Helvetica</vt:lpstr>
      <vt:lpstr>Roboto</vt:lpstr>
      <vt:lpstr>Wingdings</vt:lpstr>
      <vt:lpstr>Office Theme</vt:lpstr>
      <vt:lpstr>Time to sing? The use of music and singing as participatory methods to facilitate co-production in implementation science</vt:lpstr>
      <vt:lpstr>UL ‘s WHO Collaborating Centre for Participatory Health Research with Refugees and Migrants </vt:lpstr>
      <vt:lpstr>Background</vt:lpstr>
      <vt:lpstr>Testing new directions for co-production</vt:lpstr>
      <vt:lpstr>PowerPoint-presentatie</vt:lpstr>
      <vt:lpstr> Problem &amp; testing solutions</vt:lpstr>
      <vt:lpstr>Testing the role of the arts as culturally attuned methods in health research </vt:lpstr>
      <vt:lpstr>Testing the use of music and singing as research methods</vt:lpstr>
      <vt:lpstr>PowerPoint-presentatie</vt:lpstr>
      <vt:lpstr>PowerPoint-presentatie</vt:lpstr>
      <vt:lpstr>Irish World Music Café (Phelan et al., 2017): a music infused participatory space</vt:lpstr>
      <vt:lpstr>PowerPoint-presentatie</vt:lpstr>
      <vt:lpstr>PowerPoint-presentatie</vt:lpstr>
      <vt:lpstr>Closing song</vt:lpstr>
      <vt:lpstr>PowerPoint-presentatie</vt:lpstr>
      <vt:lpstr>Thank you!</vt:lpstr>
      <vt:lpstr>Thank you</vt:lpstr>
    </vt:vector>
  </TitlesOfParts>
  <Company>University of Limerick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Anne.MacFarlane</dc:creator>
  <cp:lastModifiedBy>Christine Greve</cp:lastModifiedBy>
  <cp:revision>2</cp:revision>
  <cp:lastPrinted>2023-09-29T11:54:30Z</cp:lastPrinted>
  <dcterms:created xsi:type="dcterms:W3CDTF">2020-03-10T07:49:56Z</dcterms:created>
  <dcterms:modified xsi:type="dcterms:W3CDTF">2025-05-30T07:28:49Z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0x0101007F2D66563F5E8F4996AF639D6979D790</vt:lpwstr>
  </property>
</Properties>
</file>